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60" r:id="rId5"/>
    <p:sldId id="259" r:id="rId6"/>
    <p:sldId id="261" r:id="rId7"/>
    <p:sldId id="262" r:id="rId8"/>
    <p:sldId id="263" r:id="rId9"/>
    <p:sldId id="264" r:id="rId10"/>
    <p:sldId id="266" r:id="rId11"/>
    <p:sldId id="265" r:id="rId12"/>
    <p:sldId id="267" r:id="rId13"/>
    <p:sldId id="269" r:id="rId14"/>
    <p:sldId id="268" r:id="rId15"/>
    <p:sldId id="270" r:id="rId16"/>
    <p:sldId id="275" r:id="rId17"/>
    <p:sldId id="271" r:id="rId18"/>
    <p:sldId id="272" r:id="rId19"/>
    <p:sldId id="273" r:id="rId20"/>
    <p:sldId id="274" r:id="rId21"/>
    <p:sldId id="279" r:id="rId22"/>
    <p:sldId id="276" r:id="rId23"/>
    <p:sldId id="277" r:id="rId24"/>
    <p:sldId id="280" r:id="rId25"/>
    <p:sldId id="282" r:id="rId26"/>
    <p:sldId id="281" r:id="rId27"/>
    <p:sldId id="278" r:id="rId28"/>
    <p:sldId id="283" r:id="rId29"/>
    <p:sldId id="285" r:id="rId30"/>
    <p:sldId id="284" r:id="rId31"/>
    <p:sldId id="286" r:id="rId32"/>
    <p:sldId id="287" r:id="rId33"/>
    <p:sldId id="290"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878" y="3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8CD2AC-C600-425D-A5F6-4A7C4E07CFA4}" type="datetimeFigureOut">
              <a:rPr lang="en-US" smtClean="0"/>
              <a:t>3/18/2017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C8A3C-9326-4949-A4AB-FFB970EB6E2E}" type="slidenum">
              <a:rPr lang="en-US" smtClean="0"/>
              <a:t>‹#›</a:t>
            </a:fld>
            <a:endParaRPr lang="en-US"/>
          </a:p>
        </p:txBody>
      </p:sp>
    </p:spTree>
    <p:extLst>
      <p:ext uri="{BB962C8B-B14F-4D97-AF65-F5344CB8AC3E}">
        <p14:creationId xmlns:p14="http://schemas.microsoft.com/office/powerpoint/2010/main" val="234306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C8A3C-9326-4949-A4AB-FFB970EB6E2E}" type="slidenum">
              <a:rPr lang="en-US" smtClean="0"/>
              <a:t>25</a:t>
            </a:fld>
            <a:endParaRPr lang="en-US"/>
          </a:p>
        </p:txBody>
      </p:sp>
    </p:spTree>
    <p:extLst>
      <p:ext uri="{BB962C8B-B14F-4D97-AF65-F5344CB8AC3E}">
        <p14:creationId xmlns:p14="http://schemas.microsoft.com/office/powerpoint/2010/main" val="4209514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C8A3C-9326-4949-A4AB-FFB970EB6E2E}" type="slidenum">
              <a:rPr lang="en-US" smtClean="0"/>
              <a:t>26</a:t>
            </a:fld>
            <a:endParaRPr lang="en-US"/>
          </a:p>
        </p:txBody>
      </p:sp>
    </p:spTree>
    <p:extLst>
      <p:ext uri="{BB962C8B-B14F-4D97-AF65-F5344CB8AC3E}">
        <p14:creationId xmlns:p14="http://schemas.microsoft.com/office/powerpoint/2010/main" val="1471042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C8A3C-9326-4949-A4AB-FFB970EB6E2E}" type="slidenum">
              <a:rPr lang="en-US" smtClean="0"/>
              <a:t>29</a:t>
            </a:fld>
            <a:endParaRPr lang="en-US"/>
          </a:p>
        </p:txBody>
      </p:sp>
    </p:spTree>
    <p:extLst>
      <p:ext uri="{BB962C8B-B14F-4D97-AF65-F5344CB8AC3E}">
        <p14:creationId xmlns:p14="http://schemas.microsoft.com/office/powerpoint/2010/main" val="17265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E680C-7364-46AD-ADBA-ADBAAB22853F}"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338717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E680C-7364-46AD-ADBA-ADBAAB22853F}"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45144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E680C-7364-46AD-ADBA-ADBAAB22853F}"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117111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E680C-7364-46AD-ADBA-ADBAAB22853F}"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2136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4E680C-7364-46AD-ADBA-ADBAAB22853F}"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2683556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4E680C-7364-46AD-ADBA-ADBAAB22853F}"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48618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4E680C-7364-46AD-ADBA-ADBAAB22853F}" type="datetimeFigureOut">
              <a:rPr lang="en-US" smtClean="0"/>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153087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E680C-7364-46AD-ADBA-ADBAAB22853F}" type="datetimeFigureOut">
              <a:rPr lang="en-US" smtClean="0"/>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82703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E680C-7364-46AD-ADBA-ADBAAB22853F}" type="datetimeFigureOut">
              <a:rPr lang="en-US" smtClean="0"/>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275747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4E680C-7364-46AD-ADBA-ADBAAB22853F}"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38454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4E680C-7364-46AD-ADBA-ADBAAB22853F}"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B0C2A-08D4-449E-B82A-4735315AB920}" type="slidenum">
              <a:rPr lang="en-US" smtClean="0"/>
              <a:t>‹#›</a:t>
            </a:fld>
            <a:endParaRPr lang="en-US"/>
          </a:p>
        </p:txBody>
      </p:sp>
    </p:spTree>
    <p:extLst>
      <p:ext uri="{BB962C8B-B14F-4D97-AF65-F5344CB8AC3E}">
        <p14:creationId xmlns:p14="http://schemas.microsoft.com/office/powerpoint/2010/main" val="34968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E680C-7364-46AD-ADBA-ADBAAB22853F}" type="datetimeFigureOut">
              <a:rPr lang="en-US" smtClean="0"/>
              <a:t>3/18/2017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B0C2A-08D4-449E-B82A-4735315AB920}" type="slidenum">
              <a:rPr lang="en-US" smtClean="0"/>
              <a:t>‹#›</a:t>
            </a:fld>
            <a:endParaRPr lang="en-US"/>
          </a:p>
        </p:txBody>
      </p:sp>
    </p:spTree>
    <p:extLst>
      <p:ext uri="{BB962C8B-B14F-4D97-AF65-F5344CB8AC3E}">
        <p14:creationId xmlns:p14="http://schemas.microsoft.com/office/powerpoint/2010/main" val="413270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07197"/>
          </a:xfrm>
        </p:spPr>
        <p:txBody>
          <a:bodyPr>
            <a:normAutofit fontScale="90000"/>
          </a:bodyPr>
          <a:lstStyle/>
          <a:p>
            <a:r>
              <a:rPr lang="zh-TW" altLang="en-US" b="1" dirty="0"/>
              <a:t>我往哪裡去</a:t>
            </a:r>
            <a:r>
              <a:rPr lang="en-US" b="1" dirty="0"/>
              <a:t>? </a:t>
            </a:r>
            <a:r>
              <a:rPr lang="en-US" b="1" dirty="0" smtClean="0"/>
              <a:t/>
            </a:r>
            <a:br>
              <a:rPr lang="en-US" b="1" dirty="0" smtClean="0"/>
            </a:br>
            <a:r>
              <a:rPr lang="en-US" b="1" dirty="0" smtClean="0"/>
              <a:t>My </a:t>
            </a:r>
            <a:r>
              <a:rPr lang="en-US" b="1" dirty="0"/>
              <a:t>Journey from here forward</a:t>
            </a:r>
            <a:endParaRPr lang="en-US" dirty="0"/>
          </a:p>
        </p:txBody>
      </p:sp>
      <p:sp>
        <p:nvSpPr>
          <p:cNvPr id="3" name="Subtitle 2"/>
          <p:cNvSpPr>
            <a:spLocks noGrp="1"/>
          </p:cNvSpPr>
          <p:nvPr>
            <p:ph type="subTitle" idx="1"/>
          </p:nvPr>
        </p:nvSpPr>
        <p:spPr/>
        <p:txBody>
          <a:bodyPr>
            <a:noAutofit/>
          </a:bodyPr>
          <a:lstStyle/>
          <a:p>
            <a:r>
              <a:rPr lang="en-US" altLang="zh-TW" sz="3200" dirty="0" smtClean="0"/>
              <a:t>3/19/2017</a:t>
            </a:r>
          </a:p>
          <a:p>
            <a:r>
              <a:rPr lang="en-US" altLang="zh-TW" sz="3200" dirty="0" smtClean="0"/>
              <a:t>BOLGPC</a:t>
            </a:r>
            <a:r>
              <a:rPr lang="zh-TW" altLang="en-US" sz="3200" dirty="0" smtClean="0"/>
              <a:t> 爾灣大公園靈糧堂</a:t>
            </a:r>
            <a:endParaRPr lang="en-US" altLang="zh-TW" sz="3200" dirty="0" smtClean="0"/>
          </a:p>
          <a:p>
            <a:r>
              <a:rPr lang="en-US" altLang="zh-TW" sz="3200" dirty="0" smtClean="0"/>
              <a:t>Rev. Joseph Chang </a:t>
            </a:r>
            <a:r>
              <a:rPr lang="zh-TW" altLang="en-US" sz="3200" dirty="0" smtClean="0"/>
              <a:t>張玉明牧師</a:t>
            </a:r>
            <a:endParaRPr lang="en-US" sz="3200" dirty="0"/>
          </a:p>
        </p:txBody>
      </p:sp>
    </p:spTree>
    <p:extLst>
      <p:ext uri="{BB962C8B-B14F-4D97-AF65-F5344CB8AC3E}">
        <p14:creationId xmlns:p14="http://schemas.microsoft.com/office/powerpoint/2010/main" val="29508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b="1" dirty="0"/>
              <a:t>樂園的所在地</a:t>
            </a:r>
            <a:r>
              <a:rPr lang="en-US" b="1" dirty="0"/>
              <a:t>/Location of </a:t>
            </a:r>
            <a:r>
              <a:rPr lang="en-US" b="1" dirty="0" smtClean="0"/>
              <a:t>Paradise</a:t>
            </a:r>
            <a:endParaRPr lang="en-US" dirty="0"/>
          </a:p>
        </p:txBody>
      </p:sp>
      <p:sp>
        <p:nvSpPr>
          <p:cNvPr id="3" name="Content Placeholder 2"/>
          <p:cNvSpPr>
            <a:spLocks noGrp="1"/>
          </p:cNvSpPr>
          <p:nvPr>
            <p:ph idx="1"/>
          </p:nvPr>
        </p:nvSpPr>
        <p:spPr/>
        <p:txBody>
          <a:bodyPr>
            <a:normAutofit/>
          </a:bodyPr>
          <a:lstStyle/>
          <a:p>
            <a:pPr lvl="0"/>
            <a:r>
              <a:rPr lang="en-US" sz="3200" dirty="0"/>
              <a:t>During the death of </a:t>
            </a:r>
            <a:r>
              <a:rPr lang="en-US" sz="3200" dirty="0" smtClean="0"/>
              <a:t>Christ </a:t>
            </a:r>
            <a:r>
              <a:rPr lang="zh-TW" altLang="en-US" sz="3200" dirty="0" smtClean="0"/>
              <a:t>耶穌死的時候</a:t>
            </a:r>
            <a:endParaRPr lang="en-US" altLang="zh-TW" sz="3200" dirty="0" smtClean="0"/>
          </a:p>
          <a:p>
            <a:pPr lvl="0"/>
            <a:r>
              <a:rPr lang="zh-TW" altLang="en-US" sz="3200" dirty="0" smtClean="0"/>
              <a:t>下</a:t>
            </a:r>
            <a:r>
              <a:rPr lang="zh-TW" altLang="en-US" sz="3200" dirty="0"/>
              <a:t>到陰間去，將樂園提到天上，財主所在的</a:t>
            </a:r>
            <a:r>
              <a:rPr lang="en-US" sz="3200" dirty="0"/>
              <a:t>compartments</a:t>
            </a:r>
            <a:r>
              <a:rPr lang="zh-TW" altLang="en-US" sz="3200" dirty="0"/>
              <a:t>繼續留在下面</a:t>
            </a:r>
            <a:r>
              <a:rPr lang="zh-TW" altLang="en-US" sz="3200" dirty="0" smtClean="0"/>
              <a:t>。</a:t>
            </a:r>
            <a:r>
              <a:rPr lang="en-US" altLang="zh-TW" sz="3200" dirty="0" smtClean="0"/>
              <a:t>Jesus went down to Hades, brought up the paradise to heaven. The compartment where the rich man was continued to remain in the Hades.</a:t>
            </a:r>
            <a:endParaRPr lang="en-US" sz="3200" dirty="0"/>
          </a:p>
        </p:txBody>
      </p:sp>
    </p:spTree>
    <p:extLst>
      <p:ext uri="{BB962C8B-B14F-4D97-AF65-F5344CB8AC3E}">
        <p14:creationId xmlns:p14="http://schemas.microsoft.com/office/powerpoint/2010/main" val="105184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Ephesians </a:t>
            </a:r>
            <a:r>
              <a:rPr lang="zh-TW" altLang="en-US" dirty="0" smtClean="0"/>
              <a:t>以弗所書 </a:t>
            </a:r>
            <a:r>
              <a:rPr lang="en-US" altLang="zh-TW" dirty="0" smtClean="0"/>
              <a:t>4:8-10</a:t>
            </a:r>
            <a:endParaRPr lang="en-US" dirty="0"/>
          </a:p>
        </p:txBody>
      </p:sp>
      <p:sp>
        <p:nvSpPr>
          <p:cNvPr id="3" name="Content Placeholder 2"/>
          <p:cNvSpPr>
            <a:spLocks noGrp="1"/>
          </p:cNvSpPr>
          <p:nvPr>
            <p:ph idx="1"/>
          </p:nvPr>
        </p:nvSpPr>
        <p:spPr/>
        <p:txBody>
          <a:bodyPr>
            <a:noAutofit/>
          </a:bodyPr>
          <a:lstStyle/>
          <a:p>
            <a:r>
              <a:rPr lang="en-US" sz="3200" b="1" baseline="30000" dirty="0"/>
              <a:t>8</a:t>
            </a:r>
            <a:r>
              <a:rPr lang="zh-TW" altLang="en-US" sz="3200" b="1" dirty="0"/>
              <a:t>所以經上說：他升上高天的時候，擄掠了仇敵，將各樣的恩賜賞給人。</a:t>
            </a:r>
            <a:r>
              <a:rPr lang="en-US" sz="3200" b="1" baseline="30000" dirty="0"/>
              <a:t>9</a:t>
            </a:r>
            <a:r>
              <a:rPr lang="zh-TW" altLang="en-US" sz="3200" b="1" dirty="0"/>
              <a:t>（既說升上，豈不是先降在地下麼？</a:t>
            </a:r>
            <a:r>
              <a:rPr lang="en-US" sz="3200" b="1" baseline="30000" dirty="0"/>
              <a:t>10</a:t>
            </a:r>
            <a:r>
              <a:rPr lang="zh-TW" altLang="en-US" sz="3200" b="1" dirty="0"/>
              <a:t>那降下的，就是遠升諸天之上要充滿萬有的。</a:t>
            </a:r>
            <a:r>
              <a:rPr lang="zh-TW" altLang="en-US" sz="3200" b="1" dirty="0" smtClean="0"/>
              <a:t>）</a:t>
            </a:r>
            <a:r>
              <a:rPr lang="en-US" sz="3200" b="1" dirty="0"/>
              <a:t/>
            </a:r>
            <a:br>
              <a:rPr lang="en-US" sz="3200" b="1" dirty="0"/>
            </a:br>
            <a:r>
              <a:rPr lang="en-US" sz="3200" b="1" baseline="30000" dirty="0"/>
              <a:t>8</a:t>
            </a:r>
            <a:r>
              <a:rPr lang="en-US" sz="3200" b="1" dirty="0"/>
              <a:t>Therefore it says, " When he ascended on high he led a host of captives, and he gave gifts to men." </a:t>
            </a:r>
            <a:r>
              <a:rPr lang="en-US" sz="3200" b="1" baseline="30000" dirty="0"/>
              <a:t>9</a:t>
            </a:r>
            <a:r>
              <a:rPr lang="en-US" sz="3200" b="1" dirty="0"/>
              <a:t>(In saying, "He ascended," what does it mean but that he had also descended into the lower parts of the earth? </a:t>
            </a:r>
            <a:r>
              <a:rPr lang="en-US" sz="3200" b="1" baseline="30000" dirty="0"/>
              <a:t>10</a:t>
            </a:r>
            <a:r>
              <a:rPr lang="en-US" sz="3200" b="1" dirty="0"/>
              <a:t>He who descended is the one who also ascended far above all the heavens, that he might fill all things.) </a:t>
            </a:r>
            <a:r>
              <a:rPr lang="en-US" altLang="zh-TW" sz="3200" b="1" dirty="0" smtClean="0"/>
              <a:t>【</a:t>
            </a:r>
            <a:r>
              <a:rPr lang="en-US" sz="3200" b="1" i="1" dirty="0" smtClean="0"/>
              <a:t>ESV</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1027783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1</a:t>
            </a:r>
            <a:r>
              <a:rPr lang="zh-TW" altLang="en-US" dirty="0" smtClean="0"/>
              <a:t> </a:t>
            </a:r>
            <a:r>
              <a:rPr lang="en-US" altLang="zh-TW" dirty="0" smtClean="0"/>
              <a:t>Peter </a:t>
            </a:r>
            <a:r>
              <a:rPr lang="zh-TW" altLang="en-US" dirty="0" smtClean="0"/>
              <a:t>彼得前書 </a:t>
            </a:r>
            <a:r>
              <a:rPr lang="en-US" altLang="zh-TW" dirty="0" smtClean="0"/>
              <a:t>3:19-20</a:t>
            </a:r>
            <a:endParaRPr lang="en-US" dirty="0"/>
          </a:p>
        </p:txBody>
      </p:sp>
      <p:sp>
        <p:nvSpPr>
          <p:cNvPr id="3" name="Content Placeholder 2"/>
          <p:cNvSpPr>
            <a:spLocks noGrp="1"/>
          </p:cNvSpPr>
          <p:nvPr>
            <p:ph idx="1"/>
          </p:nvPr>
        </p:nvSpPr>
        <p:spPr/>
        <p:txBody>
          <a:bodyPr>
            <a:normAutofit/>
          </a:bodyPr>
          <a:lstStyle/>
          <a:p>
            <a:r>
              <a:rPr lang="en-US" sz="3200" b="1" baseline="30000" dirty="0"/>
              <a:t>19</a:t>
            </a:r>
            <a:r>
              <a:rPr lang="zh-TW" altLang="en-US" sz="3200" b="1" dirty="0"/>
              <a:t>他藉這靈曾去傳道給那些在監獄裡的靈聽，</a:t>
            </a:r>
            <a:r>
              <a:rPr lang="en-US" sz="3200" b="1" baseline="30000" dirty="0"/>
              <a:t>20</a:t>
            </a:r>
            <a:r>
              <a:rPr lang="zh-TW" altLang="en-US" sz="3200" b="1" dirty="0"/>
              <a:t>就是那從前在挪亞預備方舟、神容忍等待的時候，不信從的人。當時進入方舟，藉著水得救的不多，只有八個人</a:t>
            </a:r>
            <a:r>
              <a:rPr lang="zh-TW" altLang="en-US" sz="3200" b="1" dirty="0" smtClean="0"/>
              <a:t>。</a:t>
            </a:r>
            <a:endParaRPr lang="en-US" altLang="zh-TW" sz="3200" b="1" dirty="0" smtClean="0"/>
          </a:p>
          <a:p>
            <a:pPr marL="0" indent="0">
              <a:buNone/>
            </a:pPr>
            <a:r>
              <a:rPr lang="en-US" sz="3200" b="1" dirty="0"/>
              <a:t/>
            </a:r>
            <a:br>
              <a:rPr lang="en-US" sz="3200" b="1" dirty="0"/>
            </a:br>
            <a:r>
              <a:rPr lang="en-US" sz="3200" b="1" baseline="30000" dirty="0"/>
              <a:t>19</a:t>
            </a:r>
            <a:r>
              <a:rPr lang="en-US" sz="3200" b="1" dirty="0"/>
              <a:t>in which he went and proclaimed to the spirits in prison, </a:t>
            </a:r>
            <a:r>
              <a:rPr lang="en-US" sz="3200" b="1" baseline="30000" dirty="0"/>
              <a:t>20</a:t>
            </a:r>
            <a:r>
              <a:rPr lang="en-US" sz="3200" b="1" dirty="0"/>
              <a:t>because they formerly did not obey, when God's patience waited in the days of Noah, while the ark was being prepared, in which a few, that is, eight persons, were brought safely through water. </a:t>
            </a:r>
          </a:p>
        </p:txBody>
      </p:sp>
    </p:spTree>
    <p:extLst>
      <p:ext uri="{BB962C8B-B14F-4D97-AF65-F5344CB8AC3E}">
        <p14:creationId xmlns:p14="http://schemas.microsoft.com/office/powerpoint/2010/main" val="3852314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b="1" dirty="0"/>
              <a:t>樂園的所在地</a:t>
            </a:r>
            <a:r>
              <a:rPr lang="en-US" b="1" dirty="0"/>
              <a:t>/Location of </a:t>
            </a:r>
            <a:r>
              <a:rPr lang="en-US" b="1" dirty="0" smtClean="0"/>
              <a:t>Paradise</a:t>
            </a:r>
            <a:endParaRPr lang="en-US" dirty="0"/>
          </a:p>
        </p:txBody>
      </p:sp>
      <p:sp>
        <p:nvSpPr>
          <p:cNvPr id="3" name="Content Placeholder 2"/>
          <p:cNvSpPr>
            <a:spLocks noGrp="1"/>
          </p:cNvSpPr>
          <p:nvPr>
            <p:ph idx="1"/>
          </p:nvPr>
        </p:nvSpPr>
        <p:spPr/>
        <p:txBody>
          <a:bodyPr>
            <a:normAutofit/>
          </a:bodyPr>
          <a:lstStyle/>
          <a:p>
            <a:pPr lvl="0"/>
            <a:r>
              <a:rPr lang="en-US" dirty="0" smtClean="0"/>
              <a:t>3. After Christ</a:t>
            </a:r>
            <a:r>
              <a:rPr lang="en-US" altLang="zh-TW" dirty="0" smtClean="0"/>
              <a:t>’s Resurrection </a:t>
            </a:r>
            <a:r>
              <a:rPr lang="zh-TW" altLang="en-US" dirty="0" smtClean="0"/>
              <a:t>如</a:t>
            </a:r>
            <a:r>
              <a:rPr lang="zh-TW" altLang="en-US" dirty="0"/>
              <a:t>今樂園在天</a:t>
            </a:r>
            <a:r>
              <a:rPr lang="zh-TW" altLang="en-US" dirty="0" smtClean="0"/>
              <a:t>上</a:t>
            </a:r>
            <a:endParaRPr lang="en-US" altLang="zh-TW" dirty="0" smtClean="0"/>
          </a:p>
          <a:p>
            <a:pPr lvl="0"/>
            <a:r>
              <a:rPr lang="en-US" dirty="0" smtClean="0"/>
              <a:t>It is in heaven </a:t>
            </a:r>
            <a:r>
              <a:rPr lang="zh-TW" altLang="en-US" dirty="0" smtClean="0"/>
              <a:t>樂園如今在天上</a:t>
            </a:r>
            <a:endParaRPr lang="en-US" dirty="0"/>
          </a:p>
        </p:txBody>
      </p:sp>
    </p:spTree>
    <p:extLst>
      <p:ext uri="{BB962C8B-B14F-4D97-AF65-F5344CB8AC3E}">
        <p14:creationId xmlns:p14="http://schemas.microsoft.com/office/powerpoint/2010/main" val="713614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2</a:t>
            </a:r>
            <a:r>
              <a:rPr lang="zh-TW" altLang="en-US" dirty="0" smtClean="0"/>
              <a:t> </a:t>
            </a:r>
            <a:r>
              <a:rPr lang="en-US" altLang="zh-TW" dirty="0" smtClean="0"/>
              <a:t>Corinthians </a:t>
            </a:r>
            <a:r>
              <a:rPr lang="zh-TW" altLang="en-US" dirty="0" smtClean="0"/>
              <a:t>哥林多後書 </a:t>
            </a:r>
            <a:r>
              <a:rPr lang="en-US" altLang="zh-TW" dirty="0" smtClean="0"/>
              <a:t>12:1-4</a:t>
            </a:r>
            <a:endParaRPr lang="en-US" dirty="0"/>
          </a:p>
        </p:txBody>
      </p:sp>
      <p:sp>
        <p:nvSpPr>
          <p:cNvPr id="3" name="Content Placeholder 2"/>
          <p:cNvSpPr>
            <a:spLocks noGrp="1"/>
          </p:cNvSpPr>
          <p:nvPr>
            <p:ph idx="1"/>
          </p:nvPr>
        </p:nvSpPr>
        <p:spPr/>
        <p:txBody>
          <a:bodyPr>
            <a:normAutofit/>
          </a:bodyPr>
          <a:lstStyle/>
          <a:p>
            <a:r>
              <a:rPr lang="en-US" sz="3200" dirty="0"/>
              <a:t>. . .  </a:t>
            </a:r>
            <a:r>
              <a:rPr lang="en-US" sz="3200" baseline="30000" dirty="0"/>
              <a:t>2</a:t>
            </a:r>
            <a:r>
              <a:rPr lang="zh-TW" altLang="en-US" sz="3200" dirty="0"/>
              <a:t>我認得一個在基督裡的人，他前十四年被提到第三層天上去 </a:t>
            </a:r>
            <a:r>
              <a:rPr lang="en-US" sz="3200" dirty="0"/>
              <a:t>. . .  </a:t>
            </a:r>
            <a:r>
              <a:rPr lang="en-US" sz="3200" baseline="30000" dirty="0"/>
              <a:t>4</a:t>
            </a:r>
            <a:r>
              <a:rPr lang="zh-TW" altLang="en-US" sz="3200" dirty="0"/>
              <a:t>他被提到樂園裡</a:t>
            </a:r>
            <a:r>
              <a:rPr lang="en-US" sz="3200" dirty="0"/>
              <a:t> . . .</a:t>
            </a:r>
            <a:r>
              <a:rPr lang="zh-TW" altLang="en-US" sz="3200" dirty="0" smtClean="0"/>
              <a:t>。</a:t>
            </a:r>
            <a:endParaRPr lang="en-US" altLang="zh-TW" sz="3200" dirty="0" smtClean="0"/>
          </a:p>
          <a:p>
            <a:r>
              <a:rPr lang="en-US" sz="3200" dirty="0" smtClean="0"/>
              <a:t>. </a:t>
            </a:r>
            <a:r>
              <a:rPr lang="en-US" sz="3200" dirty="0"/>
              <a:t>. .  </a:t>
            </a:r>
            <a:r>
              <a:rPr lang="en-US" sz="3200" baseline="30000" dirty="0"/>
              <a:t>2</a:t>
            </a:r>
            <a:r>
              <a:rPr lang="en-US" sz="3200" dirty="0"/>
              <a:t>I know a man in Christ who fourteen years ago was caught up to the third heaven . . . this man was caught up into paradise . . </a:t>
            </a:r>
            <a:r>
              <a:rPr lang="en-US" sz="3200" dirty="0" smtClean="0"/>
              <a:t>.</a:t>
            </a:r>
            <a:endParaRPr lang="en-US" sz="3200" dirty="0"/>
          </a:p>
        </p:txBody>
      </p:sp>
    </p:spTree>
    <p:extLst>
      <p:ext uri="{BB962C8B-B14F-4D97-AF65-F5344CB8AC3E}">
        <p14:creationId xmlns:p14="http://schemas.microsoft.com/office/powerpoint/2010/main" val="4086255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Philippians </a:t>
            </a:r>
            <a:r>
              <a:rPr lang="zh-TW" altLang="en-US" dirty="0" smtClean="0"/>
              <a:t>腓力比書 </a:t>
            </a:r>
            <a:r>
              <a:rPr lang="en-US" altLang="zh-TW" dirty="0" smtClean="0"/>
              <a:t>1:23</a:t>
            </a:r>
            <a:endParaRPr lang="en-US" dirty="0"/>
          </a:p>
        </p:txBody>
      </p:sp>
      <p:sp>
        <p:nvSpPr>
          <p:cNvPr id="3" name="Content Placeholder 2"/>
          <p:cNvSpPr>
            <a:spLocks noGrp="1"/>
          </p:cNvSpPr>
          <p:nvPr>
            <p:ph idx="1"/>
          </p:nvPr>
        </p:nvSpPr>
        <p:spPr/>
        <p:txBody>
          <a:bodyPr>
            <a:normAutofit/>
          </a:bodyPr>
          <a:lstStyle/>
          <a:p>
            <a:r>
              <a:rPr lang="en-US" sz="3200" b="1" baseline="30000" dirty="0"/>
              <a:t>23</a:t>
            </a:r>
            <a:r>
              <a:rPr lang="zh-TW" altLang="en-US" sz="3200" b="1" dirty="0"/>
              <a:t>我正在兩難之間，情願離世與基督同在，因為這是好得無比的</a:t>
            </a:r>
            <a:r>
              <a:rPr lang="zh-TW" altLang="en-US" sz="3200" b="1" dirty="0" smtClean="0"/>
              <a:t>。</a:t>
            </a:r>
            <a:endParaRPr lang="en-US" altLang="zh-TW" sz="3200" b="1" dirty="0" smtClean="0"/>
          </a:p>
          <a:p>
            <a:pPr marL="0" indent="0">
              <a:buNone/>
            </a:pPr>
            <a:r>
              <a:rPr lang="en-US" sz="3200" b="1" dirty="0"/>
              <a:t/>
            </a:r>
            <a:br>
              <a:rPr lang="en-US" sz="3200" b="1" dirty="0"/>
            </a:br>
            <a:r>
              <a:rPr lang="en-US" sz="3200" b="1" baseline="30000" dirty="0"/>
              <a:t>23</a:t>
            </a:r>
            <a:r>
              <a:rPr lang="en-US" sz="3200" b="1" dirty="0"/>
              <a:t>I am hard pressed between the two. My desire is to depart and be with Christ, for that is far better. </a:t>
            </a:r>
          </a:p>
        </p:txBody>
      </p:sp>
    </p:spTree>
    <p:extLst>
      <p:ext uri="{BB962C8B-B14F-4D97-AF65-F5344CB8AC3E}">
        <p14:creationId xmlns:p14="http://schemas.microsoft.com/office/powerpoint/2010/main" val="1347367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At Resurrection </a:t>
            </a:r>
            <a:r>
              <a:rPr lang="zh-TW" altLang="en-US" b="1" dirty="0"/>
              <a:t>我們復活的時</a:t>
            </a:r>
            <a:r>
              <a:rPr lang="zh-TW" altLang="en-US" b="1" dirty="0" smtClean="0"/>
              <a:t>候</a:t>
            </a:r>
            <a:endParaRPr lang="en-US" dirty="0"/>
          </a:p>
        </p:txBody>
      </p:sp>
      <p:pic>
        <p:nvPicPr>
          <p:cNvPr id="6" name="Content Placeholder 5"/>
          <p:cNvPicPr>
            <a:picLocks noGrp="1" noChangeAspect="1"/>
          </p:cNvPicPr>
          <p:nvPr>
            <p:ph idx="1"/>
          </p:nvPr>
        </p:nvPicPr>
        <p:blipFill rotWithShape="1">
          <a:blip r:embed="rId2"/>
          <a:srcRect r="60973"/>
          <a:stretch/>
        </p:blipFill>
        <p:spPr>
          <a:xfrm>
            <a:off x="366438" y="2748518"/>
            <a:ext cx="6087525" cy="3455580"/>
          </a:xfrm>
          <a:prstGeom prst="rect">
            <a:avLst/>
          </a:prstGeom>
        </p:spPr>
      </p:pic>
    </p:spTree>
    <p:extLst>
      <p:ext uri="{BB962C8B-B14F-4D97-AF65-F5344CB8AC3E}">
        <p14:creationId xmlns:p14="http://schemas.microsoft.com/office/powerpoint/2010/main" val="184606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At Resurrection </a:t>
            </a:r>
            <a:r>
              <a:rPr lang="zh-TW" altLang="en-US" b="1" dirty="0"/>
              <a:t>我們復活的時</a:t>
            </a:r>
            <a:r>
              <a:rPr lang="zh-TW" altLang="en-US" b="1" dirty="0" smtClean="0"/>
              <a:t>候</a:t>
            </a:r>
            <a:endParaRPr lang="en-US" dirty="0"/>
          </a:p>
        </p:txBody>
      </p:sp>
      <p:pic>
        <p:nvPicPr>
          <p:cNvPr id="6" name="Content Placeholder 5"/>
          <p:cNvPicPr>
            <a:picLocks noGrp="1" noChangeAspect="1"/>
          </p:cNvPicPr>
          <p:nvPr>
            <p:ph idx="1"/>
          </p:nvPr>
        </p:nvPicPr>
        <p:blipFill>
          <a:blip r:embed="rId2"/>
          <a:stretch>
            <a:fillRect/>
          </a:stretch>
        </p:blipFill>
        <p:spPr>
          <a:xfrm>
            <a:off x="366438" y="2748518"/>
            <a:ext cx="15598348" cy="3455580"/>
          </a:xfrm>
          <a:prstGeom prst="rect">
            <a:avLst/>
          </a:prstGeom>
        </p:spPr>
      </p:pic>
    </p:spTree>
    <p:extLst>
      <p:ext uri="{BB962C8B-B14F-4D97-AF65-F5344CB8AC3E}">
        <p14:creationId xmlns:p14="http://schemas.microsoft.com/office/powerpoint/2010/main" val="1540842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Thessalonians </a:t>
            </a:r>
            <a:r>
              <a:rPr lang="zh-TW" altLang="en-US" dirty="0" smtClean="0"/>
              <a:t>帖撒羅尼加前書</a:t>
            </a:r>
            <a:r>
              <a:rPr lang="en-US" altLang="zh-TW" dirty="0" smtClean="0"/>
              <a:t>4:15-17</a:t>
            </a:r>
            <a:endParaRPr lang="en-US" dirty="0"/>
          </a:p>
        </p:txBody>
      </p:sp>
      <p:sp>
        <p:nvSpPr>
          <p:cNvPr id="3" name="Content Placeholder 2"/>
          <p:cNvSpPr>
            <a:spLocks noGrp="1"/>
          </p:cNvSpPr>
          <p:nvPr>
            <p:ph idx="1"/>
          </p:nvPr>
        </p:nvSpPr>
        <p:spPr>
          <a:xfrm>
            <a:off x="248920" y="1690688"/>
            <a:ext cx="11633200" cy="4486275"/>
          </a:xfrm>
        </p:spPr>
        <p:txBody>
          <a:bodyPr>
            <a:noAutofit/>
          </a:bodyPr>
          <a:lstStyle/>
          <a:p>
            <a:r>
              <a:rPr lang="en-US" b="1" baseline="30000" dirty="0"/>
              <a:t>15</a:t>
            </a:r>
            <a:r>
              <a:rPr lang="zh-TW" altLang="en-US" b="1" dirty="0"/>
              <a:t>我們現在照主的話告訴你們一件事：我們這活著還存留到主降臨的人，斷不能在那已經睡了的人之先。</a:t>
            </a:r>
            <a:r>
              <a:rPr lang="en-US" b="1" baseline="30000" dirty="0"/>
              <a:t>16</a:t>
            </a:r>
            <a:r>
              <a:rPr lang="zh-TW" altLang="en-US" b="1" dirty="0"/>
              <a:t>因為主必親自從天降臨，有呼叫的聲音和天使長的聲音，又有神的號吹響；那在基督裡死了的人必先復活。</a:t>
            </a:r>
            <a:r>
              <a:rPr lang="en-US" b="1" baseline="30000" dirty="0"/>
              <a:t>17</a:t>
            </a:r>
            <a:r>
              <a:rPr lang="zh-TW" altLang="en-US" b="1" dirty="0"/>
              <a:t>以後我們這活著還存留的人必和他們一同被提到雲裡，在空中與主相遇。這樣，我們就要和主永遠同在</a:t>
            </a:r>
            <a:r>
              <a:rPr lang="zh-TW" altLang="en-US" b="1" dirty="0" smtClean="0"/>
              <a:t>。</a:t>
            </a:r>
            <a:endParaRPr lang="en-US" altLang="zh-TW" b="1" dirty="0" smtClean="0"/>
          </a:p>
          <a:p>
            <a:r>
              <a:rPr lang="en-US" b="1" baseline="30000" dirty="0" smtClean="0"/>
              <a:t>15</a:t>
            </a:r>
            <a:r>
              <a:rPr lang="en-US" b="1" dirty="0" smtClean="0"/>
              <a:t>For </a:t>
            </a:r>
            <a:r>
              <a:rPr lang="en-US" b="1" dirty="0"/>
              <a:t>this we declare to you by a word from the Lord, that we who are alive, who are left until the coming of the Lord, will not precede those who have fallen asleep. </a:t>
            </a:r>
            <a:r>
              <a:rPr lang="en-US" b="1" baseline="30000" dirty="0"/>
              <a:t>16</a:t>
            </a:r>
            <a:r>
              <a:rPr lang="en-US" b="1" dirty="0"/>
              <a:t>For the Lord himself will descend from heaven with a cry of command, with the voice of an archangel, and with the sound of the trumpet of God. And the dead in Christ will rise first. </a:t>
            </a:r>
            <a:r>
              <a:rPr lang="en-US" b="1" baseline="30000" dirty="0"/>
              <a:t>17</a:t>
            </a:r>
            <a:r>
              <a:rPr lang="en-US" b="1" dirty="0"/>
              <a:t>Then we who are alive, who are left, will be caught up together with them in the clouds to meet the Lord in the air, and so we will always be with the Lord. </a:t>
            </a:r>
            <a:endParaRPr lang="en-US" dirty="0"/>
          </a:p>
        </p:txBody>
      </p:sp>
    </p:spTree>
    <p:extLst>
      <p:ext uri="{BB962C8B-B14F-4D97-AF65-F5344CB8AC3E}">
        <p14:creationId xmlns:p14="http://schemas.microsoft.com/office/powerpoint/2010/main" val="2158446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1</a:t>
            </a:r>
            <a:r>
              <a:rPr lang="zh-TW" altLang="en-US" dirty="0" smtClean="0"/>
              <a:t> </a:t>
            </a:r>
            <a:r>
              <a:rPr lang="en-US" altLang="zh-TW" dirty="0" smtClean="0"/>
              <a:t>Corinthians </a:t>
            </a:r>
            <a:r>
              <a:rPr lang="zh-TW" altLang="en-US" dirty="0" smtClean="0"/>
              <a:t>歌林多前書 </a:t>
            </a:r>
            <a:r>
              <a:rPr lang="en-US" altLang="zh-TW" dirty="0" smtClean="0"/>
              <a:t>15:50-53</a:t>
            </a:r>
            <a:endParaRPr lang="en-US" dirty="0"/>
          </a:p>
        </p:txBody>
      </p:sp>
      <p:sp>
        <p:nvSpPr>
          <p:cNvPr id="3" name="Content Placeholder 2"/>
          <p:cNvSpPr>
            <a:spLocks noGrp="1"/>
          </p:cNvSpPr>
          <p:nvPr>
            <p:ph idx="1"/>
          </p:nvPr>
        </p:nvSpPr>
        <p:spPr>
          <a:xfrm>
            <a:off x="320040" y="1554480"/>
            <a:ext cx="11684000" cy="4622483"/>
          </a:xfrm>
        </p:spPr>
        <p:txBody>
          <a:bodyPr>
            <a:noAutofit/>
          </a:bodyPr>
          <a:lstStyle/>
          <a:p>
            <a:r>
              <a:rPr lang="en-US" b="1" baseline="30000" dirty="0"/>
              <a:t>50</a:t>
            </a:r>
            <a:r>
              <a:rPr lang="zh-TW" altLang="en-US" b="1" dirty="0"/>
              <a:t>弟兄們，我告訴你們說，血肉之體不能承受神的國，必朽壞的不能承受不朽壞的。</a:t>
            </a:r>
            <a:r>
              <a:rPr lang="en-US" b="1" baseline="30000" dirty="0"/>
              <a:t>51</a:t>
            </a:r>
            <a:r>
              <a:rPr lang="zh-TW" altLang="en-US" b="1" dirty="0"/>
              <a:t>我如今把一件奧祕的事告訴你們：我們不是都要睡覺，乃是都要改變，</a:t>
            </a:r>
            <a:r>
              <a:rPr lang="en-US" b="1" baseline="30000" dirty="0"/>
              <a:t>52</a:t>
            </a:r>
            <a:r>
              <a:rPr lang="zh-TW" altLang="en-US" b="1" dirty="0"/>
              <a:t>就在一霎時，眨眼之間，號筒末次吹響的時候。因號筒要響，死人要復活成為不朽壞的，我們也要改變。</a:t>
            </a:r>
            <a:r>
              <a:rPr lang="en-US" b="1" baseline="30000" dirty="0"/>
              <a:t>53</a:t>
            </a:r>
            <a:r>
              <a:rPr lang="zh-TW" altLang="en-US" b="1" dirty="0"/>
              <a:t>這必朽壞的總要變成（變成：原文作穿；下同）不朽壞的，這必死的總要變成不死的</a:t>
            </a:r>
            <a:r>
              <a:rPr lang="zh-TW" altLang="en-US" b="1" dirty="0" smtClean="0"/>
              <a:t>。</a:t>
            </a:r>
            <a:endParaRPr lang="en-US" altLang="zh-TW" b="1" dirty="0" smtClean="0"/>
          </a:p>
          <a:p>
            <a:r>
              <a:rPr lang="en-US" b="1" baseline="30000" dirty="0" smtClean="0"/>
              <a:t>50</a:t>
            </a:r>
            <a:r>
              <a:rPr lang="en-US" b="1" dirty="0" smtClean="0"/>
              <a:t>I </a:t>
            </a:r>
            <a:r>
              <a:rPr lang="en-US" b="1" dirty="0"/>
              <a:t>tell you this, brothers: flesh and blood cannot inherit the kingdom of God, nor does the perishable inherit the imperishable. </a:t>
            </a:r>
            <a:r>
              <a:rPr lang="en-US" b="1" baseline="30000" dirty="0"/>
              <a:t>51</a:t>
            </a:r>
            <a:r>
              <a:rPr lang="en-US" b="1" dirty="0"/>
              <a:t>Behold! I tell you a mystery. We shall not all sleep, but we shall all be changed, </a:t>
            </a:r>
            <a:r>
              <a:rPr lang="en-US" b="1" baseline="30000" dirty="0"/>
              <a:t>52</a:t>
            </a:r>
            <a:r>
              <a:rPr lang="en-US" b="1" dirty="0"/>
              <a:t>in a moment, in the twinkling of an eye, at the last trumpet. For the trumpet will sound, and the dead will be raised imperishable, and we shall be changed. </a:t>
            </a:r>
            <a:r>
              <a:rPr lang="en-US" b="1" baseline="30000" dirty="0"/>
              <a:t>53</a:t>
            </a:r>
            <a:r>
              <a:rPr lang="en-US" b="1" dirty="0"/>
              <a:t>For this perishable body must put on the imperishable, and this mortal body must put on immortality. </a:t>
            </a:r>
            <a:endParaRPr lang="en-US" dirty="0"/>
          </a:p>
        </p:txBody>
      </p:sp>
    </p:spTree>
    <p:extLst>
      <p:ext uri="{BB962C8B-B14F-4D97-AF65-F5344CB8AC3E}">
        <p14:creationId xmlns:p14="http://schemas.microsoft.com/office/powerpoint/2010/main" val="10581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Luke </a:t>
            </a:r>
            <a:r>
              <a:rPr lang="zh-TW" altLang="en-US" dirty="0" smtClean="0"/>
              <a:t>路加福音</a:t>
            </a:r>
            <a:r>
              <a:rPr lang="en-US" altLang="zh-TW" dirty="0" smtClean="0"/>
              <a:t>23:42-43</a:t>
            </a:r>
            <a:endParaRPr lang="en-US" dirty="0"/>
          </a:p>
        </p:txBody>
      </p:sp>
      <p:sp>
        <p:nvSpPr>
          <p:cNvPr id="3" name="Content Placeholder 2"/>
          <p:cNvSpPr>
            <a:spLocks noGrp="1"/>
          </p:cNvSpPr>
          <p:nvPr>
            <p:ph idx="1"/>
          </p:nvPr>
        </p:nvSpPr>
        <p:spPr/>
        <p:txBody>
          <a:bodyPr/>
          <a:lstStyle/>
          <a:p>
            <a:r>
              <a:rPr lang="en-US" sz="3200" b="1" baseline="30000" dirty="0"/>
              <a:t>42</a:t>
            </a:r>
            <a:r>
              <a:rPr lang="zh-TW" altLang="en-US" sz="3200" b="1" dirty="0"/>
              <a:t>就說：耶穌阿，你得國降臨的時候，求你記念我！</a:t>
            </a:r>
            <a:r>
              <a:rPr lang="en-US" sz="3200" b="1" baseline="30000" dirty="0"/>
              <a:t>43</a:t>
            </a:r>
            <a:r>
              <a:rPr lang="zh-TW" altLang="en-US" sz="3200" b="1" dirty="0"/>
              <a:t>耶穌對他說：我實在告訴你，今日你要同我在樂園裡了</a:t>
            </a:r>
            <a:r>
              <a:rPr lang="zh-TW" altLang="en-US" sz="3200" b="1" dirty="0" smtClean="0"/>
              <a:t>。</a:t>
            </a:r>
            <a:endParaRPr lang="en-US" altLang="zh-TW" sz="3200" b="1" dirty="0" smtClean="0"/>
          </a:p>
          <a:p>
            <a:pPr marL="0" indent="0">
              <a:buNone/>
            </a:pPr>
            <a:r>
              <a:rPr lang="en-US" sz="3200" b="1" dirty="0"/>
              <a:t/>
            </a:r>
            <a:br>
              <a:rPr lang="en-US" sz="3200" b="1" dirty="0"/>
            </a:br>
            <a:r>
              <a:rPr lang="en-US" sz="3200" b="1" baseline="30000" dirty="0"/>
              <a:t>42</a:t>
            </a:r>
            <a:r>
              <a:rPr lang="en-US" sz="3200" b="1" dirty="0"/>
              <a:t>And he said, "Jesus, remember me when you come into your kingdom." </a:t>
            </a:r>
            <a:r>
              <a:rPr lang="en-US" sz="3200" b="1" baseline="30000" dirty="0"/>
              <a:t>43</a:t>
            </a:r>
            <a:r>
              <a:rPr lang="en-US" sz="3200" b="1" dirty="0"/>
              <a:t>And he said to him, ""Truly, I say to you, today you will be with me in Paradise." </a:t>
            </a:r>
            <a:r>
              <a:rPr lang="en-US" sz="3200" b="1" dirty="0" smtClean="0"/>
              <a:t>"</a:t>
            </a:r>
            <a:endParaRPr lang="en-US" sz="3200" b="1" dirty="0"/>
          </a:p>
          <a:p>
            <a:endParaRPr lang="en-US" dirty="0"/>
          </a:p>
        </p:txBody>
      </p:sp>
    </p:spTree>
    <p:extLst>
      <p:ext uri="{BB962C8B-B14F-4D97-AF65-F5344CB8AC3E}">
        <p14:creationId xmlns:p14="http://schemas.microsoft.com/office/powerpoint/2010/main" val="3044479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2</a:t>
            </a:r>
            <a:r>
              <a:rPr lang="zh-TW" altLang="en-US" dirty="0" smtClean="0"/>
              <a:t> </a:t>
            </a:r>
            <a:r>
              <a:rPr lang="en-US" altLang="zh-TW" dirty="0" smtClean="0"/>
              <a:t>Corinthians </a:t>
            </a:r>
            <a:r>
              <a:rPr lang="zh-TW" altLang="en-US" dirty="0" smtClean="0"/>
              <a:t>哥林多後書 </a:t>
            </a:r>
            <a:r>
              <a:rPr lang="en-US" altLang="zh-TW" dirty="0" smtClean="0"/>
              <a:t>5:1-4</a:t>
            </a:r>
            <a:endParaRPr lang="en-US" dirty="0"/>
          </a:p>
        </p:txBody>
      </p:sp>
      <p:sp>
        <p:nvSpPr>
          <p:cNvPr id="3" name="Content Placeholder 2"/>
          <p:cNvSpPr>
            <a:spLocks noGrp="1"/>
          </p:cNvSpPr>
          <p:nvPr>
            <p:ph idx="1"/>
          </p:nvPr>
        </p:nvSpPr>
        <p:spPr>
          <a:xfrm>
            <a:off x="50800" y="1825625"/>
            <a:ext cx="11765280" cy="4351338"/>
          </a:xfrm>
        </p:spPr>
        <p:txBody>
          <a:bodyPr>
            <a:noAutofit/>
          </a:bodyPr>
          <a:lstStyle/>
          <a:p>
            <a:r>
              <a:rPr lang="en-US" baseline="30000" dirty="0"/>
              <a:t>1</a:t>
            </a:r>
            <a:r>
              <a:rPr lang="zh-TW" altLang="en-US" dirty="0"/>
              <a:t>我們原知道，我們這地上的帳棚若拆毀了，必得神所造，不是人手所造，在天上永存的房屋。</a:t>
            </a:r>
            <a:r>
              <a:rPr lang="en-US" baseline="30000" dirty="0"/>
              <a:t>2</a:t>
            </a:r>
            <a:r>
              <a:rPr lang="zh-TW" altLang="en-US" dirty="0"/>
              <a:t>我們在這帳棚裡嘆息，深想得那從天上來的房屋，好像穿上衣服；</a:t>
            </a:r>
            <a:r>
              <a:rPr lang="en-US" baseline="30000" dirty="0"/>
              <a:t>3</a:t>
            </a:r>
            <a:r>
              <a:rPr lang="zh-TW" altLang="en-US" dirty="0"/>
              <a:t>倘若穿上，被遇見的時候就不至於赤身了。</a:t>
            </a:r>
            <a:r>
              <a:rPr lang="en-US" baseline="30000" dirty="0"/>
              <a:t>4</a:t>
            </a:r>
            <a:r>
              <a:rPr lang="zh-TW" altLang="en-US" dirty="0"/>
              <a:t>我們在這帳棚裡嘆息勞苦，並非願意脫下這個，乃是願意穿上那個，好叫這必死的被生命吞滅了</a:t>
            </a:r>
            <a:r>
              <a:rPr lang="zh-TW" altLang="en-US" dirty="0" smtClean="0"/>
              <a:t>。</a:t>
            </a:r>
            <a:endParaRPr lang="en-US" altLang="zh-TW" dirty="0" smtClean="0"/>
          </a:p>
          <a:p>
            <a:r>
              <a:rPr lang="en-US" baseline="30000" dirty="0" smtClean="0"/>
              <a:t>1</a:t>
            </a:r>
            <a:r>
              <a:rPr lang="en-US" dirty="0" smtClean="0"/>
              <a:t>For </a:t>
            </a:r>
            <a:r>
              <a:rPr lang="en-US" dirty="0"/>
              <a:t>we know that if the tent, which is our earthly home, is destroyed, we have a building from God, a house not made with hands, eternal in the heavens. </a:t>
            </a:r>
            <a:r>
              <a:rPr lang="en-US" baseline="30000" dirty="0"/>
              <a:t>2</a:t>
            </a:r>
            <a:r>
              <a:rPr lang="en-US" dirty="0"/>
              <a:t>For in this tent we groan, longing to put on our heavenly dwelling, </a:t>
            </a:r>
            <a:r>
              <a:rPr lang="en-US" baseline="30000" dirty="0"/>
              <a:t>3</a:t>
            </a:r>
            <a:r>
              <a:rPr lang="en-US" dirty="0"/>
              <a:t>if indeed by putting it on we may not be found naked. </a:t>
            </a:r>
            <a:r>
              <a:rPr lang="en-US" baseline="30000" dirty="0"/>
              <a:t>4</a:t>
            </a:r>
            <a:r>
              <a:rPr lang="en-US" dirty="0"/>
              <a:t>For while we are still in this tent, we groan, being burdened-not that we would be unclothed, but that we would be further clothed, so that what is mortal may be swallowed up by life. </a:t>
            </a:r>
          </a:p>
        </p:txBody>
      </p:sp>
    </p:spTree>
    <p:extLst>
      <p:ext uri="{BB962C8B-B14F-4D97-AF65-F5344CB8AC3E}">
        <p14:creationId xmlns:p14="http://schemas.microsoft.com/office/powerpoint/2010/main" val="4193648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III. </a:t>
            </a:r>
            <a:r>
              <a:rPr lang="zh-TW" altLang="en-US" b="1" dirty="0"/>
              <a:t>在基督的審判台前</a:t>
            </a:r>
            <a:r>
              <a:rPr lang="en-US" b="1" dirty="0"/>
              <a:t> At Bema </a:t>
            </a:r>
            <a:r>
              <a:rPr lang="en-US" b="1" dirty="0" smtClean="0"/>
              <a:t>Seat</a:t>
            </a:r>
            <a:endParaRPr lang="en-US" dirty="0"/>
          </a:p>
        </p:txBody>
      </p:sp>
      <p:pic>
        <p:nvPicPr>
          <p:cNvPr id="5" name="Content Placeholder 4"/>
          <p:cNvPicPr>
            <a:picLocks noGrp="1" noChangeAspect="1"/>
          </p:cNvPicPr>
          <p:nvPr>
            <p:ph idx="1"/>
          </p:nvPr>
        </p:nvPicPr>
        <p:blipFill rotWithShape="1">
          <a:blip r:embed="rId2"/>
          <a:srcRect r="49651"/>
          <a:stretch/>
        </p:blipFill>
        <p:spPr>
          <a:xfrm>
            <a:off x="268214" y="2082800"/>
            <a:ext cx="5868426" cy="3434079"/>
          </a:xfrm>
          <a:prstGeom prst="rect">
            <a:avLst/>
          </a:prstGeom>
        </p:spPr>
      </p:pic>
    </p:spTree>
    <p:extLst>
      <p:ext uri="{BB962C8B-B14F-4D97-AF65-F5344CB8AC3E}">
        <p14:creationId xmlns:p14="http://schemas.microsoft.com/office/powerpoint/2010/main" val="189306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III. </a:t>
            </a:r>
            <a:r>
              <a:rPr lang="zh-TW" altLang="en-US" b="1" dirty="0"/>
              <a:t>在基督的審判台前</a:t>
            </a:r>
            <a:r>
              <a:rPr lang="en-US" b="1" dirty="0"/>
              <a:t> At Bema </a:t>
            </a:r>
            <a:r>
              <a:rPr lang="en-US" b="1" dirty="0" smtClean="0"/>
              <a:t>Seat</a:t>
            </a:r>
            <a:endParaRPr lang="en-US" dirty="0"/>
          </a:p>
        </p:txBody>
      </p:sp>
      <p:pic>
        <p:nvPicPr>
          <p:cNvPr id="5" name="Content Placeholder 4"/>
          <p:cNvPicPr>
            <a:picLocks noGrp="1" noChangeAspect="1"/>
          </p:cNvPicPr>
          <p:nvPr>
            <p:ph idx="1"/>
          </p:nvPr>
        </p:nvPicPr>
        <p:blipFill>
          <a:blip r:embed="rId2"/>
          <a:stretch>
            <a:fillRect/>
          </a:stretch>
        </p:blipFill>
        <p:spPr>
          <a:xfrm>
            <a:off x="268214" y="2082800"/>
            <a:ext cx="11655572" cy="3434079"/>
          </a:xfrm>
          <a:prstGeom prst="rect">
            <a:avLst/>
          </a:prstGeom>
        </p:spPr>
      </p:pic>
    </p:spTree>
    <p:extLst>
      <p:ext uri="{BB962C8B-B14F-4D97-AF65-F5344CB8AC3E}">
        <p14:creationId xmlns:p14="http://schemas.microsoft.com/office/powerpoint/2010/main" val="1479898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Corinthians </a:t>
            </a:r>
            <a:r>
              <a:rPr lang="zh-TW" altLang="en-US" dirty="0" smtClean="0"/>
              <a:t>哥林多後書 </a:t>
            </a:r>
            <a:r>
              <a:rPr lang="en-US" altLang="zh-TW" dirty="0" smtClean="0"/>
              <a:t>5:10</a:t>
            </a:r>
            <a:endParaRPr lang="en-US" dirty="0"/>
          </a:p>
        </p:txBody>
      </p:sp>
      <p:sp>
        <p:nvSpPr>
          <p:cNvPr id="3" name="Content Placeholder 2"/>
          <p:cNvSpPr>
            <a:spLocks noGrp="1"/>
          </p:cNvSpPr>
          <p:nvPr>
            <p:ph idx="1"/>
          </p:nvPr>
        </p:nvSpPr>
        <p:spPr/>
        <p:txBody>
          <a:bodyPr>
            <a:normAutofit/>
          </a:bodyPr>
          <a:lstStyle/>
          <a:p>
            <a:r>
              <a:rPr lang="en-US" sz="3200" b="1" baseline="30000" dirty="0"/>
              <a:t>10</a:t>
            </a:r>
            <a:r>
              <a:rPr lang="zh-TW" altLang="en-US" sz="3200" b="1" dirty="0"/>
              <a:t>因為我們眾人必要在基督臺前顯露出來，叫各人按著本身所行的，或善或惡受報</a:t>
            </a:r>
            <a:r>
              <a:rPr lang="zh-TW" altLang="en-US" sz="3200" b="1" dirty="0" smtClean="0"/>
              <a:t>。</a:t>
            </a:r>
            <a:endParaRPr lang="en-US" altLang="zh-TW" sz="3200" b="1" dirty="0" smtClean="0"/>
          </a:p>
          <a:p>
            <a:r>
              <a:rPr lang="en-US" sz="3200" b="1" baseline="30000" dirty="0" smtClean="0"/>
              <a:t>10</a:t>
            </a:r>
            <a:r>
              <a:rPr lang="en-US" sz="3200" b="1" dirty="0" smtClean="0"/>
              <a:t>For </a:t>
            </a:r>
            <a:r>
              <a:rPr lang="en-US" sz="3200" b="1" dirty="0"/>
              <a:t>we must all appear before the judgment seat of Christ, so that each one may receive what is due for what he has done in the body, whether good or evil. </a:t>
            </a:r>
          </a:p>
          <a:p>
            <a:endParaRPr lang="en-US" sz="3200" dirty="0"/>
          </a:p>
        </p:txBody>
      </p:sp>
    </p:spTree>
    <p:extLst>
      <p:ext uri="{BB962C8B-B14F-4D97-AF65-F5344CB8AC3E}">
        <p14:creationId xmlns:p14="http://schemas.microsoft.com/office/powerpoint/2010/main" val="1497078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a:t>
            </a:r>
            <a:r>
              <a:rPr lang="zh-TW" altLang="en-US" dirty="0" smtClean="0"/>
              <a:t>哥林多前書 </a:t>
            </a:r>
            <a:r>
              <a:rPr lang="en-US" altLang="zh-TW" dirty="0" smtClean="0"/>
              <a:t>3:12-15</a:t>
            </a:r>
            <a:endParaRPr lang="en-US" dirty="0"/>
          </a:p>
        </p:txBody>
      </p:sp>
      <p:sp>
        <p:nvSpPr>
          <p:cNvPr id="3" name="Content Placeholder 2"/>
          <p:cNvSpPr>
            <a:spLocks noGrp="1"/>
          </p:cNvSpPr>
          <p:nvPr>
            <p:ph idx="1"/>
          </p:nvPr>
        </p:nvSpPr>
        <p:spPr>
          <a:xfrm>
            <a:off x="838200" y="1825624"/>
            <a:ext cx="10515600" cy="4498975"/>
          </a:xfrm>
        </p:spPr>
        <p:txBody>
          <a:bodyPr>
            <a:normAutofit lnSpcReduction="10000"/>
          </a:bodyPr>
          <a:lstStyle/>
          <a:p>
            <a:r>
              <a:rPr lang="en-US" b="1" baseline="30000" dirty="0"/>
              <a:t>12</a:t>
            </a:r>
            <a:r>
              <a:rPr lang="zh-TW" altLang="en-US" b="1" dirty="0"/>
              <a:t>若有人用金、銀、寶石、草木，禾秸在這根基上建造，</a:t>
            </a:r>
            <a:r>
              <a:rPr lang="en-US" b="1" baseline="30000" dirty="0"/>
              <a:t>13</a:t>
            </a:r>
            <a:r>
              <a:rPr lang="zh-TW" altLang="en-US" b="1" dirty="0"/>
              <a:t>各人的工程必然顯露，因為那日子要將他表明出來，有火發現；這火要試驗各人的工程怎樣。</a:t>
            </a:r>
            <a:r>
              <a:rPr lang="en-US" b="1" baseline="30000" dirty="0"/>
              <a:t>14</a:t>
            </a:r>
            <a:r>
              <a:rPr lang="zh-TW" altLang="en-US" b="1" dirty="0"/>
              <a:t>人在那根基上所建造的工程若存得住，他就要得賞賜。</a:t>
            </a:r>
            <a:r>
              <a:rPr lang="en-US" b="1" baseline="30000" dirty="0"/>
              <a:t>15</a:t>
            </a:r>
            <a:r>
              <a:rPr lang="zh-TW" altLang="en-US" b="1" dirty="0"/>
              <a:t>人的工程若被燒了，他就要受虧損，自己卻要得救；雖然得救，乃像從火裡經過的一樣</a:t>
            </a:r>
            <a:r>
              <a:rPr lang="zh-TW" altLang="en-US" b="1" dirty="0" smtClean="0"/>
              <a:t>。</a:t>
            </a:r>
            <a:endParaRPr lang="en-US" altLang="zh-TW" b="1" dirty="0" smtClean="0"/>
          </a:p>
          <a:p>
            <a:r>
              <a:rPr lang="en-US" b="1" baseline="30000" dirty="0" smtClean="0"/>
              <a:t>12</a:t>
            </a:r>
            <a:r>
              <a:rPr lang="en-US" b="1" dirty="0" smtClean="0"/>
              <a:t>Now </a:t>
            </a:r>
            <a:r>
              <a:rPr lang="en-US" b="1" dirty="0"/>
              <a:t>if anyone builds on the foundation with gold, silver, precious stones, wood, hay, straw- </a:t>
            </a:r>
            <a:r>
              <a:rPr lang="en-US" b="1" baseline="30000" dirty="0"/>
              <a:t>13</a:t>
            </a:r>
            <a:r>
              <a:rPr lang="en-US" b="1" dirty="0"/>
              <a:t>each one's work will become manifest, for the Day will disclose it, because it will be revealed by fire, and the fire will test what sort of work each one has done. </a:t>
            </a:r>
            <a:r>
              <a:rPr lang="en-US" b="1" baseline="30000" dirty="0"/>
              <a:t>14</a:t>
            </a:r>
            <a:r>
              <a:rPr lang="en-US" b="1" dirty="0"/>
              <a:t>If the work that anyone has built on the foundation survives, he will receive a reward. </a:t>
            </a:r>
            <a:r>
              <a:rPr lang="en-US" b="1" baseline="30000" dirty="0"/>
              <a:t>15</a:t>
            </a:r>
            <a:r>
              <a:rPr lang="en-US" b="1" dirty="0"/>
              <a:t>If anyone's work is burned up, he will suffer loss, though he himself will be saved, but only as through fire. </a:t>
            </a:r>
            <a:endParaRPr lang="en-US" dirty="0"/>
          </a:p>
        </p:txBody>
      </p:sp>
    </p:spTree>
    <p:extLst>
      <p:ext uri="{BB962C8B-B14F-4D97-AF65-F5344CB8AC3E}">
        <p14:creationId xmlns:p14="http://schemas.microsoft.com/office/powerpoint/2010/main" val="964140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IV. During Millennium </a:t>
            </a:r>
            <a:r>
              <a:rPr lang="zh-TW" altLang="en-US" b="1" dirty="0"/>
              <a:t>在千禧年度的治</a:t>
            </a:r>
            <a:r>
              <a:rPr lang="zh-TW" altLang="en-US" b="1" dirty="0" smtClean="0"/>
              <a:t>理</a:t>
            </a:r>
            <a:endParaRPr lang="en-US" dirty="0"/>
          </a:p>
        </p:txBody>
      </p:sp>
      <p:pic>
        <p:nvPicPr>
          <p:cNvPr id="4" name="Content Placeholder 3"/>
          <p:cNvPicPr>
            <a:picLocks noGrp="1" noChangeAspect="1"/>
          </p:cNvPicPr>
          <p:nvPr>
            <p:ph idx="1"/>
          </p:nvPr>
        </p:nvPicPr>
        <p:blipFill rotWithShape="1">
          <a:blip r:embed="rId3"/>
          <a:srcRect r="64227"/>
          <a:stretch/>
        </p:blipFill>
        <p:spPr>
          <a:xfrm>
            <a:off x="353279" y="1960192"/>
            <a:ext cx="6250721" cy="4402508"/>
          </a:xfrm>
          <a:prstGeom prst="rect">
            <a:avLst/>
          </a:prstGeom>
        </p:spPr>
      </p:pic>
    </p:spTree>
    <p:extLst>
      <p:ext uri="{BB962C8B-B14F-4D97-AF65-F5344CB8AC3E}">
        <p14:creationId xmlns:p14="http://schemas.microsoft.com/office/powerpoint/2010/main" val="139000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IV. During Millennium </a:t>
            </a:r>
            <a:r>
              <a:rPr lang="zh-TW" altLang="en-US" b="1" dirty="0"/>
              <a:t>在千禧年度的治</a:t>
            </a:r>
            <a:r>
              <a:rPr lang="zh-TW" altLang="en-US" b="1" dirty="0" smtClean="0"/>
              <a:t>理</a:t>
            </a:r>
            <a:endParaRPr lang="en-US" dirty="0"/>
          </a:p>
        </p:txBody>
      </p:sp>
      <p:pic>
        <p:nvPicPr>
          <p:cNvPr id="4" name="Content Placeholder 3"/>
          <p:cNvPicPr>
            <a:picLocks noGrp="1" noChangeAspect="1"/>
          </p:cNvPicPr>
          <p:nvPr>
            <p:ph idx="1"/>
          </p:nvPr>
        </p:nvPicPr>
        <p:blipFill>
          <a:blip r:embed="rId3"/>
          <a:stretch>
            <a:fillRect/>
          </a:stretch>
        </p:blipFill>
        <p:spPr>
          <a:xfrm>
            <a:off x="353279" y="1960192"/>
            <a:ext cx="17473222" cy="4402508"/>
          </a:xfrm>
          <a:prstGeom prst="rect">
            <a:avLst/>
          </a:prstGeom>
        </p:spPr>
      </p:pic>
    </p:spTree>
    <p:extLst>
      <p:ext uri="{BB962C8B-B14F-4D97-AF65-F5344CB8AC3E}">
        <p14:creationId xmlns:p14="http://schemas.microsoft.com/office/powerpoint/2010/main" val="22750495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a:t>
            </a:r>
            <a:r>
              <a:rPr lang="zh-TW" altLang="en-US" dirty="0" smtClean="0"/>
              <a:t>啟示錄</a:t>
            </a:r>
            <a:r>
              <a:rPr lang="en-US" altLang="zh-TW" dirty="0" smtClean="0"/>
              <a:t>20:4-6</a:t>
            </a:r>
            <a:endParaRPr lang="en-US" dirty="0"/>
          </a:p>
        </p:txBody>
      </p:sp>
      <p:sp>
        <p:nvSpPr>
          <p:cNvPr id="3" name="Content Placeholder 2"/>
          <p:cNvSpPr>
            <a:spLocks noGrp="1"/>
          </p:cNvSpPr>
          <p:nvPr>
            <p:ph idx="1"/>
          </p:nvPr>
        </p:nvSpPr>
        <p:spPr>
          <a:xfrm>
            <a:off x="215900" y="1825625"/>
            <a:ext cx="11620500" cy="4351338"/>
          </a:xfrm>
        </p:spPr>
        <p:txBody>
          <a:bodyPr>
            <a:noAutofit/>
          </a:bodyPr>
          <a:lstStyle/>
          <a:p>
            <a:r>
              <a:rPr lang="en-US" sz="3200" b="1" baseline="30000" dirty="0"/>
              <a:t>4</a:t>
            </a:r>
            <a:r>
              <a:rPr lang="zh-TW" altLang="en-US" sz="3200" b="1" dirty="0"/>
              <a:t>我又看見幾個寶座，也有坐在上面的，並有審判的權柄賜給他們。我又看見那些因為給耶穌作見證，並為神之道被斬者的靈魂，和那沒有拜過獸與獸像，也沒有在額上和手上受過他印記之人的靈魂，他們都復活了，與基督一同作王一千年</a:t>
            </a:r>
            <a:r>
              <a:rPr lang="zh-TW" altLang="en-US" sz="3200" b="1" dirty="0" smtClean="0"/>
              <a:t>。</a:t>
            </a:r>
            <a:r>
              <a:rPr lang="en-US" sz="3200" b="1" dirty="0"/>
              <a:t/>
            </a:r>
            <a:br>
              <a:rPr lang="en-US" sz="3200" b="1" dirty="0"/>
            </a:br>
            <a:r>
              <a:rPr lang="en-US" sz="3200" b="1" baseline="30000" dirty="0"/>
              <a:t>4</a:t>
            </a:r>
            <a:r>
              <a:rPr lang="en-US" sz="3200" b="1" dirty="0"/>
              <a:t>Then I saw thrones, and seated on them were those to whom the authority to judge was committed. Also I saw the souls of those who had been beheaded for the testimony of Jesus and for the word of God, and who had not worshiped the beast or its image and had not received its mark on their foreheads or their hands. They came to life and reigned with Christ for a thousand years. </a:t>
            </a:r>
          </a:p>
          <a:p>
            <a:endParaRPr lang="en-US" sz="3200" dirty="0"/>
          </a:p>
        </p:txBody>
      </p:sp>
    </p:spTree>
    <p:extLst>
      <p:ext uri="{BB962C8B-B14F-4D97-AF65-F5344CB8AC3E}">
        <p14:creationId xmlns:p14="http://schemas.microsoft.com/office/powerpoint/2010/main" val="3701551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a:t>
            </a:r>
            <a:r>
              <a:rPr lang="zh-TW" altLang="en-US" dirty="0" smtClean="0"/>
              <a:t>啟示錄</a:t>
            </a:r>
            <a:r>
              <a:rPr lang="en-US" altLang="zh-TW" dirty="0" smtClean="0"/>
              <a:t>20:4-6</a:t>
            </a:r>
            <a:endParaRPr lang="en-US" dirty="0"/>
          </a:p>
        </p:txBody>
      </p:sp>
      <p:sp>
        <p:nvSpPr>
          <p:cNvPr id="3" name="Content Placeholder 2"/>
          <p:cNvSpPr>
            <a:spLocks noGrp="1"/>
          </p:cNvSpPr>
          <p:nvPr>
            <p:ph idx="1"/>
          </p:nvPr>
        </p:nvSpPr>
        <p:spPr/>
        <p:txBody>
          <a:bodyPr>
            <a:noAutofit/>
          </a:bodyPr>
          <a:lstStyle/>
          <a:p>
            <a:r>
              <a:rPr lang="en-US" sz="3200" b="1" baseline="30000" dirty="0" smtClean="0"/>
              <a:t>45</a:t>
            </a:r>
            <a:r>
              <a:rPr lang="zh-TW" altLang="en-US" sz="3200" b="1" dirty="0"/>
              <a:t>這是頭一次的復活。其餘的死人還沒有復活，直等那一千年完了。</a:t>
            </a:r>
            <a:r>
              <a:rPr lang="en-US" sz="3200" b="1" baseline="30000" dirty="0"/>
              <a:t>6</a:t>
            </a:r>
            <a:r>
              <a:rPr lang="zh-TW" altLang="en-US" sz="3200" b="1" dirty="0"/>
              <a:t>在頭一次復活有分的有福了，聖潔了！第二次的死在他們身上沒有權柄。他們必作神和基督的祭司，並要與基督一同作王一千年</a:t>
            </a:r>
            <a:r>
              <a:rPr lang="zh-TW" altLang="en-US" sz="3200" b="1" dirty="0" smtClean="0"/>
              <a:t>。</a:t>
            </a:r>
            <a:endParaRPr lang="en-US" altLang="zh-TW" sz="3200" b="1" dirty="0" smtClean="0"/>
          </a:p>
          <a:p>
            <a:r>
              <a:rPr lang="en-US" sz="3200" b="1" baseline="30000" dirty="0" smtClean="0"/>
              <a:t>5</a:t>
            </a:r>
            <a:r>
              <a:rPr lang="en-US" sz="3200" b="1" dirty="0" smtClean="0"/>
              <a:t>The </a:t>
            </a:r>
            <a:r>
              <a:rPr lang="en-US" sz="3200" b="1" dirty="0"/>
              <a:t>rest of the dead did not come to life until the thousand years were ended. This is the first resurrection. </a:t>
            </a:r>
            <a:r>
              <a:rPr lang="en-US" sz="3200" b="1" baseline="30000" dirty="0"/>
              <a:t>6</a:t>
            </a:r>
            <a:r>
              <a:rPr lang="en-US" sz="3200" b="1" dirty="0"/>
              <a:t>Blessed and holy is the one who shares in the first resurrection! Over such the second death has no power, but they will be priests of God and of Christ, and they will reign with him for a thousand years. </a:t>
            </a:r>
            <a:endParaRPr lang="en-US" sz="3200" dirty="0"/>
          </a:p>
        </p:txBody>
      </p:sp>
    </p:spTree>
    <p:extLst>
      <p:ext uri="{BB962C8B-B14F-4D97-AF65-F5344CB8AC3E}">
        <p14:creationId xmlns:p14="http://schemas.microsoft.com/office/powerpoint/2010/main" val="599506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V. Great White Throne Judgment </a:t>
            </a:r>
            <a:r>
              <a:rPr lang="en-US" b="1" dirty="0" smtClean="0"/>
              <a:t/>
            </a:r>
            <a:br>
              <a:rPr lang="en-US" b="1" dirty="0" smtClean="0"/>
            </a:br>
            <a:r>
              <a:rPr lang="zh-TW" altLang="en-US" b="1" dirty="0" smtClean="0"/>
              <a:t>白</a:t>
            </a:r>
            <a:r>
              <a:rPr lang="zh-TW" altLang="en-US" b="1" dirty="0"/>
              <a:t>色大寶座的審</a:t>
            </a:r>
            <a:r>
              <a:rPr lang="zh-TW" altLang="en-US" b="1" dirty="0" smtClean="0"/>
              <a:t>判</a:t>
            </a:r>
            <a:endParaRPr lang="en-US" dirty="0"/>
          </a:p>
        </p:txBody>
      </p:sp>
      <p:pic>
        <p:nvPicPr>
          <p:cNvPr id="7" name="Content Placeholder 6"/>
          <p:cNvPicPr>
            <a:picLocks noGrp="1" noChangeAspect="1"/>
          </p:cNvPicPr>
          <p:nvPr>
            <p:ph idx="1"/>
          </p:nvPr>
        </p:nvPicPr>
        <p:blipFill rotWithShape="1">
          <a:blip r:embed="rId3"/>
          <a:srcRect r="59862"/>
          <a:stretch/>
        </p:blipFill>
        <p:spPr>
          <a:xfrm>
            <a:off x="429836" y="2208928"/>
            <a:ext cx="6371014" cy="4649072"/>
          </a:xfrm>
          <a:prstGeom prst="rect">
            <a:avLst/>
          </a:prstGeom>
        </p:spPr>
      </p:pic>
    </p:spTree>
    <p:extLst>
      <p:ext uri="{BB962C8B-B14F-4D97-AF65-F5344CB8AC3E}">
        <p14:creationId xmlns:p14="http://schemas.microsoft.com/office/powerpoint/2010/main" val="243837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I.</a:t>
            </a:r>
            <a:r>
              <a:rPr lang="zh-TW" altLang="en-US" dirty="0" smtClean="0"/>
              <a:t> </a:t>
            </a:r>
            <a:r>
              <a:rPr lang="en-US" altLang="zh-TW" dirty="0" smtClean="0"/>
              <a:t>At Death </a:t>
            </a:r>
            <a:r>
              <a:rPr lang="zh-TW" altLang="en-US" dirty="0" smtClean="0"/>
              <a:t>我們睡的時候</a:t>
            </a:r>
            <a:endParaRPr lang="en-US" dirty="0"/>
          </a:p>
        </p:txBody>
      </p:sp>
      <p:pic>
        <p:nvPicPr>
          <p:cNvPr id="5" name="Content Placeholder 4"/>
          <p:cNvPicPr>
            <a:picLocks noGrp="1" noChangeAspect="1"/>
          </p:cNvPicPr>
          <p:nvPr>
            <p:ph idx="1"/>
          </p:nvPr>
        </p:nvPicPr>
        <p:blipFill rotWithShape="1">
          <a:blip r:embed="rId2"/>
          <a:srcRect r="49705"/>
          <a:stretch/>
        </p:blipFill>
        <p:spPr>
          <a:xfrm>
            <a:off x="106017" y="2415564"/>
            <a:ext cx="5912012" cy="3365832"/>
          </a:xfrm>
          <a:prstGeom prst="rect">
            <a:avLst/>
          </a:prstGeom>
        </p:spPr>
      </p:pic>
    </p:spTree>
    <p:extLst>
      <p:ext uri="{BB962C8B-B14F-4D97-AF65-F5344CB8AC3E}">
        <p14:creationId xmlns:p14="http://schemas.microsoft.com/office/powerpoint/2010/main" val="24015913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V. Great White Throne Judgment </a:t>
            </a:r>
            <a:r>
              <a:rPr lang="en-US" b="1" dirty="0" smtClean="0"/>
              <a:t/>
            </a:r>
            <a:br>
              <a:rPr lang="en-US" b="1" dirty="0" smtClean="0"/>
            </a:br>
            <a:r>
              <a:rPr lang="zh-TW" altLang="en-US" b="1" dirty="0" smtClean="0"/>
              <a:t>白</a:t>
            </a:r>
            <a:r>
              <a:rPr lang="zh-TW" altLang="en-US" b="1" dirty="0"/>
              <a:t>色大寶座的審</a:t>
            </a:r>
            <a:r>
              <a:rPr lang="zh-TW" altLang="en-US" b="1" dirty="0" smtClean="0"/>
              <a:t>判</a:t>
            </a:r>
            <a:endParaRPr lang="en-US" dirty="0"/>
          </a:p>
        </p:txBody>
      </p:sp>
      <p:pic>
        <p:nvPicPr>
          <p:cNvPr id="7" name="Content Placeholder 6"/>
          <p:cNvPicPr>
            <a:picLocks noGrp="1" noChangeAspect="1"/>
          </p:cNvPicPr>
          <p:nvPr>
            <p:ph idx="1"/>
          </p:nvPr>
        </p:nvPicPr>
        <p:blipFill>
          <a:blip r:embed="rId2"/>
          <a:stretch>
            <a:fillRect/>
          </a:stretch>
        </p:blipFill>
        <p:spPr>
          <a:xfrm>
            <a:off x="429836" y="2208928"/>
            <a:ext cx="15872846" cy="4649072"/>
          </a:xfrm>
          <a:prstGeom prst="rect">
            <a:avLst/>
          </a:prstGeom>
        </p:spPr>
      </p:pic>
    </p:spTree>
    <p:extLst>
      <p:ext uri="{BB962C8B-B14F-4D97-AF65-F5344CB8AC3E}">
        <p14:creationId xmlns:p14="http://schemas.microsoft.com/office/powerpoint/2010/main" val="2807334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Corinthians </a:t>
            </a:r>
            <a:r>
              <a:rPr lang="zh-TW" altLang="en-US" dirty="0" smtClean="0"/>
              <a:t>哥林多前書 </a:t>
            </a:r>
            <a:r>
              <a:rPr lang="en-US" dirty="0" smtClean="0"/>
              <a:t>6:2-3</a:t>
            </a:r>
            <a:endParaRPr lang="en-US" dirty="0"/>
          </a:p>
        </p:txBody>
      </p:sp>
      <p:sp>
        <p:nvSpPr>
          <p:cNvPr id="3" name="Content Placeholder 2"/>
          <p:cNvSpPr>
            <a:spLocks noGrp="1"/>
          </p:cNvSpPr>
          <p:nvPr>
            <p:ph idx="1"/>
          </p:nvPr>
        </p:nvSpPr>
        <p:spPr/>
        <p:txBody>
          <a:bodyPr>
            <a:normAutofit/>
          </a:bodyPr>
          <a:lstStyle/>
          <a:p>
            <a:r>
              <a:rPr lang="en-US" sz="3200" b="1" baseline="30000" dirty="0"/>
              <a:t>2</a:t>
            </a:r>
            <a:r>
              <a:rPr lang="zh-TW" altLang="en-US" sz="3200" b="1" dirty="0"/>
              <a:t>豈不知聖徒要審判世界麼？若世界為你們所審，難道你們不配審判這最小的事麼？</a:t>
            </a:r>
            <a:r>
              <a:rPr lang="en-US" sz="3200" b="1" baseline="30000" dirty="0"/>
              <a:t>3</a:t>
            </a:r>
            <a:r>
              <a:rPr lang="zh-TW" altLang="en-US" sz="3200" b="1" dirty="0"/>
              <a:t>豈不知我們要審判天使麼？何況今生的事呢</a:t>
            </a:r>
            <a:r>
              <a:rPr lang="zh-TW" altLang="en-US" sz="3200" b="1" dirty="0" smtClean="0"/>
              <a:t>？</a:t>
            </a:r>
            <a:r>
              <a:rPr lang="en-US" sz="3200" b="1" dirty="0"/>
              <a:t/>
            </a:r>
            <a:br>
              <a:rPr lang="en-US" sz="3200" b="1" dirty="0"/>
            </a:br>
            <a:r>
              <a:rPr lang="en-US" sz="3200" b="1" baseline="30000" dirty="0"/>
              <a:t>2</a:t>
            </a:r>
            <a:r>
              <a:rPr lang="en-US" sz="3200" b="1" dirty="0"/>
              <a:t>Or do you not know that the saints will judge the world? And if the world is to be judged by you, are you incompetent to try trivial cases? </a:t>
            </a:r>
            <a:r>
              <a:rPr lang="en-US" sz="3200" b="1" baseline="30000" dirty="0"/>
              <a:t>3</a:t>
            </a:r>
            <a:r>
              <a:rPr lang="en-US" sz="3200" b="1" dirty="0"/>
              <a:t>Do you not know that we are to judge angels? How much more, then, matters pertaining to this life! </a:t>
            </a:r>
          </a:p>
          <a:p>
            <a:endParaRPr lang="en-US" sz="3200" dirty="0"/>
          </a:p>
        </p:txBody>
      </p:sp>
    </p:spTree>
    <p:extLst>
      <p:ext uri="{BB962C8B-B14F-4D97-AF65-F5344CB8AC3E}">
        <p14:creationId xmlns:p14="http://schemas.microsoft.com/office/powerpoint/2010/main" val="2692521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Revelations </a:t>
            </a:r>
            <a:r>
              <a:rPr lang="zh-TW" altLang="en-US" dirty="0" smtClean="0"/>
              <a:t>啟示錄</a:t>
            </a:r>
            <a:r>
              <a:rPr lang="en-US" altLang="zh-TW" dirty="0" smtClean="0"/>
              <a:t>20:11-15</a:t>
            </a:r>
            <a:endParaRPr lang="en-US" dirty="0"/>
          </a:p>
        </p:txBody>
      </p:sp>
      <p:sp>
        <p:nvSpPr>
          <p:cNvPr id="3" name="Content Placeholder 2"/>
          <p:cNvSpPr>
            <a:spLocks noGrp="1"/>
          </p:cNvSpPr>
          <p:nvPr>
            <p:ph idx="1"/>
          </p:nvPr>
        </p:nvSpPr>
        <p:spPr>
          <a:xfrm>
            <a:off x="387350" y="1825625"/>
            <a:ext cx="11595100" cy="4351338"/>
          </a:xfrm>
        </p:spPr>
        <p:txBody>
          <a:bodyPr>
            <a:noAutofit/>
          </a:bodyPr>
          <a:lstStyle/>
          <a:p>
            <a:r>
              <a:rPr lang="en-US" sz="3200" baseline="30000" dirty="0"/>
              <a:t>11</a:t>
            </a:r>
            <a:r>
              <a:rPr lang="zh-TW" altLang="en-US" sz="3200" dirty="0"/>
              <a:t>我又看見一個白色的大寶座與坐在上面的；從他面前天地都逃避，再無可見之處了。</a:t>
            </a:r>
            <a:r>
              <a:rPr lang="en-US" sz="3200" baseline="30000" dirty="0"/>
              <a:t>12</a:t>
            </a:r>
            <a:r>
              <a:rPr lang="zh-TW" altLang="en-US" sz="3200" dirty="0"/>
              <a:t>我又看見死了的人，無論大小，都站在寶座前。案卷展開了，並且另有一卷展開，就是生命冊。死了的人都憑著這些案卷所記載的，照他們所行的受審判</a:t>
            </a:r>
            <a:r>
              <a:rPr lang="zh-TW" altLang="en-US" sz="3200" dirty="0" smtClean="0"/>
              <a:t>。</a:t>
            </a:r>
            <a:r>
              <a:rPr lang="en-US" sz="3200" dirty="0"/>
              <a:t/>
            </a:r>
            <a:br>
              <a:rPr lang="en-US" sz="3200" dirty="0"/>
            </a:br>
            <a:r>
              <a:rPr lang="en-US" sz="3200" baseline="30000" dirty="0"/>
              <a:t>11</a:t>
            </a:r>
            <a:r>
              <a:rPr lang="en-US" sz="3200" dirty="0"/>
              <a:t>Then I saw a great white throne and him who was seated on it. From his presence earth and sky fled away, and no place was found for them. </a:t>
            </a:r>
            <a:r>
              <a:rPr lang="en-US" sz="3200" baseline="30000" dirty="0"/>
              <a:t>12</a:t>
            </a:r>
            <a:r>
              <a:rPr lang="en-US" sz="3200" dirty="0"/>
              <a:t>And I saw the dead, great and small, standing before the throne, and books were opened. Then another book was opened, which is the book of life. And the dead were judged by what was written in the books, according to what they had done. </a:t>
            </a:r>
          </a:p>
        </p:txBody>
      </p:sp>
    </p:spTree>
    <p:extLst>
      <p:ext uri="{BB962C8B-B14F-4D97-AF65-F5344CB8AC3E}">
        <p14:creationId xmlns:p14="http://schemas.microsoft.com/office/powerpoint/2010/main" val="27172934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Revelations </a:t>
            </a:r>
            <a:r>
              <a:rPr lang="zh-TW" altLang="en-US" dirty="0" smtClean="0"/>
              <a:t>啟示錄</a:t>
            </a:r>
            <a:r>
              <a:rPr lang="en-US" altLang="zh-TW" dirty="0" smtClean="0"/>
              <a:t>20:11-15</a:t>
            </a:r>
            <a:endParaRPr lang="en-US" dirty="0"/>
          </a:p>
        </p:txBody>
      </p:sp>
      <p:sp>
        <p:nvSpPr>
          <p:cNvPr id="3" name="Content Placeholder 2"/>
          <p:cNvSpPr>
            <a:spLocks noGrp="1"/>
          </p:cNvSpPr>
          <p:nvPr>
            <p:ph idx="1"/>
          </p:nvPr>
        </p:nvSpPr>
        <p:spPr>
          <a:xfrm>
            <a:off x="501650" y="1851025"/>
            <a:ext cx="11582400" cy="4351338"/>
          </a:xfrm>
        </p:spPr>
        <p:txBody>
          <a:bodyPr>
            <a:noAutofit/>
          </a:bodyPr>
          <a:lstStyle/>
          <a:p>
            <a:r>
              <a:rPr lang="en-US" sz="3200" baseline="30000" dirty="0" smtClean="0"/>
              <a:t>13</a:t>
            </a:r>
            <a:r>
              <a:rPr lang="zh-TW" altLang="en-US" sz="3200" dirty="0"/>
              <a:t>於是海交出其中的死人；死亡和陰間也交出其中的死人；他們都照各人所行的受審判。</a:t>
            </a:r>
            <a:r>
              <a:rPr lang="en-US" sz="3200" baseline="30000" dirty="0"/>
              <a:t>14</a:t>
            </a:r>
            <a:r>
              <a:rPr lang="zh-TW" altLang="en-US" sz="3200" dirty="0"/>
              <a:t>死亡和陰間也被扔在火湖裡；這火湖就是第二次的死。</a:t>
            </a:r>
            <a:r>
              <a:rPr lang="en-US" sz="3200" baseline="30000" dirty="0"/>
              <a:t>15</a:t>
            </a:r>
            <a:r>
              <a:rPr lang="zh-TW" altLang="en-US" sz="3200" dirty="0"/>
              <a:t>若有人名字沒記在生命冊上，他就被扔在火湖裡</a:t>
            </a:r>
            <a:r>
              <a:rPr lang="zh-TW" altLang="en-US" sz="3200" dirty="0" smtClean="0"/>
              <a:t>。</a:t>
            </a:r>
            <a:endParaRPr lang="en-US" altLang="zh-TW" sz="3200" dirty="0" smtClean="0"/>
          </a:p>
          <a:p>
            <a:r>
              <a:rPr lang="en-US" sz="3200" baseline="30000" dirty="0" smtClean="0"/>
              <a:t>13</a:t>
            </a:r>
            <a:r>
              <a:rPr lang="en-US" sz="3200" dirty="0" smtClean="0"/>
              <a:t>And </a:t>
            </a:r>
            <a:r>
              <a:rPr lang="en-US" sz="3200" dirty="0"/>
              <a:t>the sea gave up the dead who were in it, Death and Hades gave up the dead who were in them, and they were judged, each one of them, according to what they had done. </a:t>
            </a:r>
            <a:r>
              <a:rPr lang="en-US" sz="3200" baseline="30000" dirty="0"/>
              <a:t>14</a:t>
            </a:r>
            <a:r>
              <a:rPr lang="en-US" sz="3200" dirty="0"/>
              <a:t>Then Death and Hades were thrown into the lake of fire. This is the second death, the lake of fire. </a:t>
            </a:r>
            <a:r>
              <a:rPr lang="en-US" sz="3200" baseline="30000" dirty="0"/>
              <a:t>15</a:t>
            </a:r>
            <a:r>
              <a:rPr lang="en-US" sz="3200" dirty="0"/>
              <a:t>And if anyone's name was not found written in the book of life, he was thrown into the lake of fire. </a:t>
            </a:r>
          </a:p>
        </p:txBody>
      </p:sp>
    </p:spTree>
    <p:extLst>
      <p:ext uri="{BB962C8B-B14F-4D97-AF65-F5344CB8AC3E}">
        <p14:creationId xmlns:p14="http://schemas.microsoft.com/office/powerpoint/2010/main" val="26127190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VI. </a:t>
            </a:r>
            <a:r>
              <a:rPr lang="zh-TW" altLang="en-US" b="1" dirty="0"/>
              <a:t>世界進入新天新地 </a:t>
            </a:r>
            <a:r>
              <a:rPr lang="en-US" altLang="zh-TW" b="1" dirty="0" smtClean="0"/>
              <a:t/>
            </a:r>
            <a:br>
              <a:rPr lang="en-US" altLang="zh-TW" b="1" dirty="0" smtClean="0"/>
            </a:br>
            <a:r>
              <a:rPr lang="en-US" b="1" dirty="0" smtClean="0"/>
              <a:t>New </a:t>
            </a:r>
            <a:r>
              <a:rPr lang="en-US" b="1" dirty="0"/>
              <a:t>Heaven &amp; New Earth </a:t>
            </a:r>
            <a:r>
              <a:rPr lang="en-US" b="1" dirty="0" smtClean="0"/>
              <a:t>Starts</a:t>
            </a:r>
            <a:endParaRPr lang="en-US" dirty="0"/>
          </a:p>
        </p:txBody>
      </p:sp>
      <p:sp>
        <p:nvSpPr>
          <p:cNvPr id="3" name="Content Placeholder 2"/>
          <p:cNvSpPr>
            <a:spLocks noGrp="1"/>
          </p:cNvSpPr>
          <p:nvPr>
            <p:ph idx="1"/>
          </p:nvPr>
        </p:nvSpPr>
        <p:spPr>
          <a:xfrm>
            <a:off x="838200" y="2247899"/>
            <a:ext cx="10515600" cy="3929063"/>
          </a:xfrm>
        </p:spPr>
        <p:txBody>
          <a:bodyPr>
            <a:normAutofit/>
          </a:bodyPr>
          <a:lstStyle/>
          <a:p>
            <a:r>
              <a:rPr lang="en-US" sz="3200" b="1" baseline="30000" dirty="0"/>
              <a:t>58</a:t>
            </a:r>
            <a:r>
              <a:rPr lang="zh-TW" altLang="en-US" sz="3200" b="1" dirty="0"/>
              <a:t>所以，我親愛的弟兄們，你們務要堅固，不可搖動，常常竭力多做主工；因為知道，你們的勞苦在主裡面不是徒然的。</a:t>
            </a:r>
            <a:r>
              <a:rPr lang="en-US" altLang="zh-TW" sz="3200" b="1" dirty="0"/>
              <a:t>【</a:t>
            </a:r>
            <a:r>
              <a:rPr lang="zh-TW" altLang="en-US" sz="3200" b="1" dirty="0"/>
              <a:t>林前</a:t>
            </a:r>
            <a:r>
              <a:rPr lang="en-US" sz="3200" b="1" dirty="0"/>
              <a:t> 15:58</a:t>
            </a:r>
            <a:r>
              <a:rPr lang="en-US" altLang="zh-TW" sz="3200" b="1" dirty="0"/>
              <a:t>】</a:t>
            </a:r>
            <a:r>
              <a:rPr lang="en-US" sz="3200" b="1" dirty="0"/>
              <a:t/>
            </a:r>
            <a:br>
              <a:rPr lang="en-US" sz="3200" b="1" dirty="0"/>
            </a:br>
            <a:r>
              <a:rPr lang="en-US" sz="3200" b="1" baseline="30000" dirty="0"/>
              <a:t>58</a:t>
            </a:r>
            <a:r>
              <a:rPr lang="en-US" sz="3200" b="1" dirty="0"/>
              <a:t>Therefore, my beloved brothers, be steadfast, immovable, always abounding in the work of the Lord, knowing that in the Lord your labor is not in vain. </a:t>
            </a:r>
            <a:r>
              <a:rPr lang="en-US" altLang="zh-TW" sz="3200" b="1" dirty="0"/>
              <a:t>【</a:t>
            </a:r>
            <a:r>
              <a:rPr lang="en-US" sz="3200" b="1" dirty="0"/>
              <a:t>1Cor 15:58</a:t>
            </a:r>
            <a:r>
              <a:rPr lang="en-US" altLang="zh-TW" sz="3200" b="1" dirty="0" smtClean="0"/>
              <a:t>】</a:t>
            </a:r>
            <a:endParaRPr lang="en-US" sz="3200" b="1" dirty="0"/>
          </a:p>
        </p:txBody>
      </p:sp>
    </p:spTree>
    <p:extLst>
      <p:ext uri="{BB962C8B-B14F-4D97-AF65-F5344CB8AC3E}">
        <p14:creationId xmlns:p14="http://schemas.microsoft.com/office/powerpoint/2010/main" val="418104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I.</a:t>
            </a:r>
            <a:r>
              <a:rPr lang="zh-TW" altLang="en-US" dirty="0" smtClean="0"/>
              <a:t> </a:t>
            </a:r>
            <a:r>
              <a:rPr lang="en-US" altLang="zh-TW" dirty="0" smtClean="0"/>
              <a:t>At Death </a:t>
            </a:r>
            <a:r>
              <a:rPr lang="zh-TW" altLang="en-US" dirty="0" smtClean="0"/>
              <a:t>我們睡的時候</a:t>
            </a:r>
            <a:endParaRPr lang="en-US" dirty="0"/>
          </a:p>
        </p:txBody>
      </p:sp>
      <p:pic>
        <p:nvPicPr>
          <p:cNvPr id="5" name="Content Placeholder 4"/>
          <p:cNvPicPr>
            <a:picLocks noGrp="1" noChangeAspect="1"/>
          </p:cNvPicPr>
          <p:nvPr>
            <p:ph idx="1"/>
          </p:nvPr>
        </p:nvPicPr>
        <p:blipFill>
          <a:blip r:embed="rId2"/>
          <a:stretch>
            <a:fillRect/>
          </a:stretch>
        </p:blipFill>
        <p:spPr>
          <a:xfrm>
            <a:off x="106016" y="2415564"/>
            <a:ext cx="11754603" cy="3365832"/>
          </a:xfrm>
          <a:prstGeom prst="rect">
            <a:avLst/>
          </a:prstGeom>
        </p:spPr>
      </p:pic>
    </p:spTree>
    <p:extLst>
      <p:ext uri="{BB962C8B-B14F-4D97-AF65-F5344CB8AC3E}">
        <p14:creationId xmlns:p14="http://schemas.microsoft.com/office/powerpoint/2010/main" val="3496686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Temporary Hotel</a:t>
            </a:r>
            <a:r>
              <a:rPr lang="zh-TW" altLang="en-US" dirty="0" smtClean="0"/>
              <a:t>暫時的旅館</a:t>
            </a:r>
            <a:endParaRPr lang="en-US" dirty="0"/>
          </a:p>
        </p:txBody>
      </p:sp>
      <p:sp>
        <p:nvSpPr>
          <p:cNvPr id="3" name="Content Placeholder 2"/>
          <p:cNvSpPr>
            <a:spLocks noGrp="1"/>
          </p:cNvSpPr>
          <p:nvPr>
            <p:ph idx="1"/>
          </p:nvPr>
        </p:nvSpPr>
        <p:spPr/>
        <p:txBody>
          <a:bodyPr/>
          <a:lstStyle/>
          <a:p>
            <a:r>
              <a:rPr lang="zh-TW" altLang="en-US" dirty="0"/>
              <a:t>樂園是新舊約聖徒等</a:t>
            </a:r>
            <a:r>
              <a:rPr lang="zh-TW" altLang="en-US" dirty="0" smtClean="0"/>
              <a:t>待</a:t>
            </a:r>
            <a:r>
              <a:rPr lang="zh-TW" altLang="en-US" dirty="0" smtClean="0">
                <a:solidFill>
                  <a:srgbClr val="FF0000"/>
                </a:solidFill>
              </a:rPr>
              <a:t>基</a:t>
            </a:r>
            <a:r>
              <a:rPr lang="zh-TW" altLang="en-US" dirty="0">
                <a:solidFill>
                  <a:srgbClr val="FF0000"/>
                </a:solidFill>
              </a:rPr>
              <a:t>督台前</a:t>
            </a:r>
            <a:r>
              <a:rPr lang="zh-TW" altLang="en-US" dirty="0"/>
              <a:t>審判的地</a:t>
            </a:r>
            <a:r>
              <a:rPr lang="zh-TW" altLang="en-US" dirty="0" smtClean="0"/>
              <a:t>方 </a:t>
            </a:r>
            <a:r>
              <a:rPr lang="en-US" altLang="zh-TW" dirty="0" smtClean="0"/>
              <a:t>Paradise is where OT&amp;NT</a:t>
            </a:r>
            <a:r>
              <a:rPr lang="zh-TW" altLang="en-US" dirty="0" smtClean="0"/>
              <a:t> </a:t>
            </a:r>
            <a:r>
              <a:rPr lang="en-US" altLang="zh-TW" dirty="0" smtClean="0"/>
              <a:t>saints waiting for the judgment at </a:t>
            </a:r>
            <a:r>
              <a:rPr lang="en-US" altLang="zh-TW" dirty="0" smtClean="0">
                <a:solidFill>
                  <a:srgbClr val="FF0000"/>
                </a:solidFill>
              </a:rPr>
              <a:t>bema seat of Christ </a:t>
            </a:r>
            <a:r>
              <a:rPr lang="en-US" dirty="0" smtClean="0"/>
              <a:t>(</a:t>
            </a:r>
            <a:r>
              <a:rPr lang="zh-TW" altLang="en-US" dirty="0" smtClean="0"/>
              <a:t>林後 </a:t>
            </a:r>
            <a:r>
              <a:rPr lang="en-US" dirty="0" smtClean="0"/>
              <a:t>2 </a:t>
            </a:r>
            <a:r>
              <a:rPr lang="en-US" dirty="0" err="1"/>
              <a:t>Cor</a:t>
            </a:r>
            <a:r>
              <a:rPr lang="en-US" dirty="0"/>
              <a:t> 5:10</a:t>
            </a:r>
            <a:r>
              <a:rPr lang="en-US" dirty="0" smtClean="0"/>
              <a:t>)</a:t>
            </a:r>
            <a:r>
              <a:rPr lang="en-US" altLang="zh-TW" dirty="0" smtClean="0"/>
              <a:t>.</a:t>
            </a:r>
            <a:endParaRPr lang="en-US" dirty="0"/>
          </a:p>
          <a:p>
            <a:r>
              <a:rPr lang="zh-TW" altLang="en-US" dirty="0"/>
              <a:t>陰間是不信的人等待白色大寶</a:t>
            </a:r>
            <a:r>
              <a:rPr lang="zh-TW" altLang="en-US" dirty="0" smtClean="0"/>
              <a:t>座審</a:t>
            </a:r>
            <a:r>
              <a:rPr lang="zh-TW" altLang="en-US" dirty="0"/>
              <a:t>判的地</a:t>
            </a:r>
            <a:r>
              <a:rPr lang="zh-TW" altLang="en-US" dirty="0" smtClean="0"/>
              <a:t>方 </a:t>
            </a:r>
            <a:r>
              <a:rPr lang="en-US" altLang="zh-TW" dirty="0" smtClean="0"/>
              <a:t>Hades is where the nonbeliever waiting for the judgment at the Great White Throne</a:t>
            </a:r>
            <a:r>
              <a:rPr lang="en-US" dirty="0" smtClean="0"/>
              <a:t> (</a:t>
            </a:r>
            <a:r>
              <a:rPr lang="zh-TW" altLang="en-US" dirty="0"/>
              <a:t>啟</a:t>
            </a:r>
            <a:r>
              <a:rPr lang="en-US" dirty="0" smtClean="0"/>
              <a:t>Rev </a:t>
            </a:r>
            <a:r>
              <a:rPr lang="en-US" dirty="0"/>
              <a:t>20:11</a:t>
            </a:r>
            <a:r>
              <a:rPr lang="en-US" dirty="0" smtClean="0"/>
              <a:t>)</a:t>
            </a:r>
            <a:r>
              <a:rPr lang="en-US" altLang="zh-TW" dirty="0" smtClean="0"/>
              <a:t>.</a:t>
            </a:r>
            <a:endParaRPr lang="en-US" dirty="0"/>
          </a:p>
          <a:p>
            <a:endParaRPr lang="en-US" dirty="0"/>
          </a:p>
        </p:txBody>
      </p:sp>
    </p:spTree>
    <p:extLst>
      <p:ext uri="{BB962C8B-B14F-4D97-AF65-F5344CB8AC3E}">
        <p14:creationId xmlns:p14="http://schemas.microsoft.com/office/powerpoint/2010/main" val="295845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b="1" dirty="0"/>
              <a:t>樂園的所在地</a:t>
            </a:r>
            <a:r>
              <a:rPr lang="en-US" b="1" dirty="0"/>
              <a:t>/Location of </a:t>
            </a:r>
            <a:r>
              <a:rPr lang="en-US" b="1" dirty="0" smtClean="0"/>
              <a:t>Paradise</a:t>
            </a:r>
            <a:endParaRPr lang="en-US" dirty="0"/>
          </a:p>
        </p:txBody>
      </p:sp>
      <p:sp>
        <p:nvSpPr>
          <p:cNvPr id="3" name="Content Placeholder 2"/>
          <p:cNvSpPr>
            <a:spLocks noGrp="1"/>
          </p:cNvSpPr>
          <p:nvPr>
            <p:ph idx="1"/>
          </p:nvPr>
        </p:nvSpPr>
        <p:spPr/>
        <p:txBody>
          <a:bodyPr/>
          <a:lstStyle/>
          <a:p>
            <a:r>
              <a:rPr lang="en-US" altLang="zh-TW" dirty="0" smtClean="0"/>
              <a:t>1. </a:t>
            </a:r>
            <a:r>
              <a:rPr lang="zh-TW" altLang="en-US" dirty="0" smtClean="0"/>
              <a:t>最</a:t>
            </a:r>
            <a:r>
              <a:rPr lang="zh-TW" altLang="en-US" dirty="0"/>
              <a:t>初</a:t>
            </a:r>
            <a:r>
              <a:rPr lang="en-US" dirty="0"/>
              <a:t> before Christ</a:t>
            </a:r>
          </a:p>
          <a:p>
            <a:r>
              <a:rPr lang="zh-TW" altLang="en-US" dirty="0" smtClean="0"/>
              <a:t>在陰間的一個巨大的廳堂 </a:t>
            </a:r>
            <a:r>
              <a:rPr lang="en-US" dirty="0" smtClean="0"/>
              <a:t>A compartment in Hades</a:t>
            </a:r>
            <a:endParaRPr lang="en-US" dirty="0"/>
          </a:p>
        </p:txBody>
      </p:sp>
    </p:spTree>
    <p:extLst>
      <p:ext uri="{BB962C8B-B14F-4D97-AF65-F5344CB8AC3E}">
        <p14:creationId xmlns:p14="http://schemas.microsoft.com/office/powerpoint/2010/main" val="371951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Luke </a:t>
            </a:r>
            <a:r>
              <a:rPr lang="zh-TW" altLang="en-US" dirty="0" smtClean="0"/>
              <a:t>路加福音 </a:t>
            </a:r>
            <a:r>
              <a:rPr lang="en-US" altLang="zh-TW" dirty="0" smtClean="0"/>
              <a:t>16:19-26</a:t>
            </a:r>
            <a:endParaRPr lang="en-US" dirty="0"/>
          </a:p>
        </p:txBody>
      </p:sp>
      <p:sp>
        <p:nvSpPr>
          <p:cNvPr id="3" name="Content Placeholder 2"/>
          <p:cNvSpPr>
            <a:spLocks noGrp="1"/>
          </p:cNvSpPr>
          <p:nvPr>
            <p:ph idx="1"/>
          </p:nvPr>
        </p:nvSpPr>
        <p:spPr/>
        <p:txBody>
          <a:bodyPr>
            <a:noAutofit/>
          </a:bodyPr>
          <a:lstStyle/>
          <a:p>
            <a:r>
              <a:rPr lang="en-US" sz="3200" b="1" baseline="30000" dirty="0"/>
              <a:t>19</a:t>
            </a:r>
            <a:r>
              <a:rPr lang="zh-TW" altLang="en-US" sz="3200" b="1" dirty="0"/>
              <a:t>有一個財主穿著紫色袍和細麻布衣服，天天奢華宴樂。</a:t>
            </a:r>
            <a:r>
              <a:rPr lang="en-US" sz="3200" b="1" baseline="30000" dirty="0"/>
              <a:t>20</a:t>
            </a:r>
            <a:r>
              <a:rPr lang="zh-TW" altLang="en-US" sz="3200" b="1" dirty="0"/>
              <a:t>又有一個討飯的，名叫拉撒路，渾身生瘡，被人放在財主門口，</a:t>
            </a:r>
            <a:r>
              <a:rPr lang="en-US" sz="3200" b="1" baseline="30000" dirty="0"/>
              <a:t>21</a:t>
            </a:r>
            <a:r>
              <a:rPr lang="zh-TW" altLang="en-US" sz="3200" b="1" dirty="0"/>
              <a:t>要得財主桌子上掉下來的零碎充飢；並且狗來餂他的瘡</a:t>
            </a:r>
            <a:r>
              <a:rPr lang="zh-TW" altLang="en-US" sz="3200" b="1" dirty="0" smtClean="0"/>
              <a:t>。</a:t>
            </a:r>
            <a:r>
              <a:rPr lang="en-US" sz="3200" b="1" dirty="0"/>
              <a:t/>
            </a:r>
            <a:br>
              <a:rPr lang="en-US" sz="3200" b="1" dirty="0"/>
            </a:br>
            <a:r>
              <a:rPr lang="en-US" sz="3200" b="1" baseline="30000" dirty="0"/>
              <a:t>19</a:t>
            </a:r>
            <a:r>
              <a:rPr lang="en-US" sz="3200" b="1" dirty="0"/>
              <a:t>""There was a rich man who was clothed in purple and fine linen and who feasted sumptuously every day." </a:t>
            </a:r>
            <a:r>
              <a:rPr lang="en-US" sz="3200" b="1" baseline="30000" dirty="0"/>
              <a:t>20</a:t>
            </a:r>
            <a:r>
              <a:rPr lang="en-US" sz="3200" b="1" dirty="0"/>
              <a:t>"And at his gate was laid a poor man named Lazarus, covered with sores," </a:t>
            </a:r>
            <a:r>
              <a:rPr lang="en-US" sz="3200" b="1" baseline="30000" dirty="0"/>
              <a:t>21</a:t>
            </a:r>
            <a:r>
              <a:rPr lang="en-US" sz="3200" b="1" dirty="0"/>
              <a:t>"who desired to be fed with what fell from the rich man's table. Moreover, even the dogs came and licked his sores</a:t>
            </a:r>
            <a:r>
              <a:rPr lang="en-US" sz="3200" b="1" dirty="0" smtClean="0"/>
              <a:t>."</a:t>
            </a:r>
            <a:endParaRPr lang="en-US" sz="3200" dirty="0"/>
          </a:p>
        </p:txBody>
      </p:sp>
    </p:spTree>
    <p:extLst>
      <p:ext uri="{BB962C8B-B14F-4D97-AF65-F5344CB8AC3E}">
        <p14:creationId xmlns:p14="http://schemas.microsoft.com/office/powerpoint/2010/main" val="2663606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Luke </a:t>
            </a:r>
            <a:r>
              <a:rPr lang="zh-TW" altLang="en-US" dirty="0" smtClean="0"/>
              <a:t>路加福音 </a:t>
            </a:r>
            <a:r>
              <a:rPr lang="en-US" altLang="zh-TW" dirty="0" smtClean="0"/>
              <a:t>16:19-26</a:t>
            </a:r>
            <a:endParaRPr lang="en-US" dirty="0"/>
          </a:p>
        </p:txBody>
      </p:sp>
      <p:sp>
        <p:nvSpPr>
          <p:cNvPr id="3" name="Content Placeholder 2"/>
          <p:cNvSpPr>
            <a:spLocks noGrp="1"/>
          </p:cNvSpPr>
          <p:nvPr>
            <p:ph idx="1"/>
          </p:nvPr>
        </p:nvSpPr>
        <p:spPr>
          <a:xfrm>
            <a:off x="121920" y="1503680"/>
            <a:ext cx="11882120" cy="4673283"/>
          </a:xfrm>
        </p:spPr>
        <p:txBody>
          <a:bodyPr>
            <a:noAutofit/>
          </a:bodyPr>
          <a:lstStyle/>
          <a:p>
            <a:r>
              <a:rPr lang="en-US" sz="3200" b="1" baseline="30000" dirty="0" smtClean="0"/>
              <a:t>22</a:t>
            </a:r>
            <a:r>
              <a:rPr lang="zh-TW" altLang="en-US" sz="3200" b="1" dirty="0"/>
              <a:t>後來那討飯的死了，被天使帶去放在亞伯拉罕的懷裡。財主也死了，並且埋葬了。</a:t>
            </a:r>
            <a:r>
              <a:rPr lang="en-US" sz="3200" b="1" baseline="30000" dirty="0"/>
              <a:t>23</a:t>
            </a:r>
            <a:r>
              <a:rPr lang="zh-TW" altLang="en-US" sz="3200" b="1" dirty="0"/>
              <a:t>他在陰間受痛苦，舉目遠遠的望見亞伯拉罕，又望見拉撒路在他懷裡，</a:t>
            </a:r>
            <a:r>
              <a:rPr lang="en-US" sz="3200" b="1" baseline="30000" dirty="0"/>
              <a:t>24</a:t>
            </a:r>
            <a:r>
              <a:rPr lang="zh-TW" altLang="en-US" sz="3200" b="1" dirty="0"/>
              <a:t>就喊著說：我祖亞伯拉罕哪，可憐我罷！打發拉撒路來，用指頭尖蘸點水，涼涼我的舌頭；因為我在這火焰裡，極其痛苦</a:t>
            </a:r>
            <a:r>
              <a:rPr lang="zh-TW" altLang="en-US" sz="3200" b="1" dirty="0" smtClean="0"/>
              <a:t>。</a:t>
            </a:r>
            <a:endParaRPr lang="en-US" sz="3200" b="1" baseline="30000" dirty="0" smtClean="0"/>
          </a:p>
          <a:p>
            <a:r>
              <a:rPr lang="en-US" sz="3200" b="1" baseline="30000" dirty="0" smtClean="0"/>
              <a:t>22</a:t>
            </a:r>
            <a:r>
              <a:rPr lang="en-US" sz="3200" b="1" dirty="0" smtClean="0"/>
              <a:t>"The </a:t>
            </a:r>
            <a:r>
              <a:rPr lang="en-US" sz="3200" b="1" dirty="0"/>
              <a:t>poor man died and was carried by the angels to Abraham's side. The rich man also died and was buried," </a:t>
            </a:r>
            <a:r>
              <a:rPr lang="en-US" sz="3200" b="1" baseline="30000" dirty="0"/>
              <a:t>23</a:t>
            </a:r>
            <a:r>
              <a:rPr lang="en-US" sz="3200" b="1" dirty="0"/>
              <a:t>"and in Hades, being in torment, he lifted up his eyes and saw Abraham far off and Lazarus at his side." </a:t>
            </a:r>
            <a:r>
              <a:rPr lang="en-US" sz="3200" b="1" baseline="30000" dirty="0"/>
              <a:t>24</a:t>
            </a:r>
            <a:r>
              <a:rPr lang="en-US" sz="3200" b="1" dirty="0"/>
              <a:t>"And he called out, 'Father Abraham, have mercy on me, and send Lazarus to dip the end of his finger in water and cool my tongue, for I am in anguish in this flame</a:t>
            </a:r>
            <a:r>
              <a:rPr lang="en-US" sz="3200" b="1" dirty="0" smtClean="0"/>
              <a:t>.'"</a:t>
            </a:r>
            <a:endParaRPr lang="en-US" sz="3200" dirty="0"/>
          </a:p>
        </p:txBody>
      </p:sp>
    </p:spTree>
    <p:extLst>
      <p:ext uri="{BB962C8B-B14F-4D97-AF65-F5344CB8AC3E}">
        <p14:creationId xmlns:p14="http://schemas.microsoft.com/office/powerpoint/2010/main" val="2965823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Luke </a:t>
            </a:r>
            <a:r>
              <a:rPr lang="zh-TW" altLang="en-US" dirty="0" smtClean="0"/>
              <a:t>路加福音 </a:t>
            </a:r>
            <a:r>
              <a:rPr lang="en-US" altLang="zh-TW" dirty="0" smtClean="0"/>
              <a:t>16:19-26</a:t>
            </a:r>
            <a:endParaRPr lang="en-US" dirty="0"/>
          </a:p>
        </p:txBody>
      </p:sp>
      <p:sp>
        <p:nvSpPr>
          <p:cNvPr id="3" name="Content Placeholder 2"/>
          <p:cNvSpPr>
            <a:spLocks noGrp="1"/>
          </p:cNvSpPr>
          <p:nvPr>
            <p:ph idx="1"/>
          </p:nvPr>
        </p:nvSpPr>
        <p:spPr>
          <a:xfrm>
            <a:off x="355600" y="1825625"/>
            <a:ext cx="11485880" cy="4351338"/>
          </a:xfrm>
        </p:spPr>
        <p:txBody>
          <a:bodyPr>
            <a:noAutofit/>
          </a:bodyPr>
          <a:lstStyle/>
          <a:p>
            <a:r>
              <a:rPr lang="en-US" sz="3200" b="1" baseline="30000" dirty="0" smtClean="0"/>
              <a:t>25</a:t>
            </a:r>
            <a:r>
              <a:rPr lang="zh-TW" altLang="en-US" sz="3200" b="1" dirty="0"/>
              <a:t>亞伯拉罕說：兒阿，你該回想你生前享過福，拉撒路也受過苦；如今他在這裡得安慰，你倒受痛苦。</a:t>
            </a:r>
            <a:r>
              <a:rPr lang="en-US" sz="3200" b="1" baseline="30000" dirty="0"/>
              <a:t>26</a:t>
            </a:r>
            <a:r>
              <a:rPr lang="zh-TW" altLang="en-US" sz="3200" b="1" dirty="0"/>
              <a:t>不但這樣，並且在你我之間，有深淵限定，以致人要從這邊過到你們那邊是不能的；要從那邊過到我們這邊也是不能的</a:t>
            </a:r>
            <a:r>
              <a:rPr lang="en-US" sz="3200" b="1" dirty="0" smtClean="0"/>
              <a:t>.</a:t>
            </a:r>
            <a:r>
              <a:rPr lang="en-US" sz="3200" b="1" dirty="0"/>
              <a:t/>
            </a:r>
            <a:br>
              <a:rPr lang="en-US" sz="3200" b="1" dirty="0"/>
            </a:br>
            <a:r>
              <a:rPr lang="en-US" sz="3200" b="1" baseline="30000" dirty="0" smtClean="0"/>
              <a:t>25</a:t>
            </a:r>
            <a:r>
              <a:rPr lang="en-US" sz="3200" b="1" dirty="0" smtClean="0"/>
              <a:t>"But </a:t>
            </a:r>
            <a:r>
              <a:rPr lang="en-US" sz="3200" b="1" dirty="0"/>
              <a:t>Abraham said, 'Child, remember that you in your lifetime received your good things, and Lazarus in like manner bad things; but now he is comforted here, and you are in anguish." </a:t>
            </a:r>
            <a:r>
              <a:rPr lang="en-US" sz="3200" b="1" baseline="30000" dirty="0"/>
              <a:t>26</a:t>
            </a:r>
            <a:r>
              <a:rPr lang="en-US" sz="3200" b="1" dirty="0"/>
              <a:t>"And besides all this, between us and you a great chasm has been fixed, in order that those who would pass from here to you may not be able, and none may cross from there to us.'" </a:t>
            </a:r>
            <a:endParaRPr lang="en-US" sz="3200" dirty="0"/>
          </a:p>
        </p:txBody>
      </p:sp>
    </p:spTree>
    <p:extLst>
      <p:ext uri="{BB962C8B-B14F-4D97-AF65-F5344CB8AC3E}">
        <p14:creationId xmlns:p14="http://schemas.microsoft.com/office/powerpoint/2010/main" val="101041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2888</Words>
  <Application>Microsoft Office PowerPoint</Application>
  <PresentationFormat>Widescreen</PresentationFormat>
  <Paragraphs>79</Paragraphs>
  <Slides>34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PMingLiU</vt:lpstr>
      <vt:lpstr>Arial</vt:lpstr>
      <vt:lpstr>Calibri</vt:lpstr>
      <vt:lpstr>Calibri Light</vt:lpstr>
      <vt:lpstr>Office Theme</vt:lpstr>
      <vt:lpstr>我往哪裡去?  My Journey from here forward</vt:lpstr>
      <vt:lpstr>Luke 路加福音23:42-43</vt:lpstr>
      <vt:lpstr>I. At Death 我們睡的時候</vt:lpstr>
      <vt:lpstr>I. At Death 我們睡的時候</vt:lpstr>
      <vt:lpstr>Temporary Hotel暫時的旅館</vt:lpstr>
      <vt:lpstr>樂園的所在地/Location of Paradise</vt:lpstr>
      <vt:lpstr>Luke 路加福音 16:19-26</vt:lpstr>
      <vt:lpstr>Luke 路加福音 16:19-26</vt:lpstr>
      <vt:lpstr>Luke 路加福音 16:19-26</vt:lpstr>
      <vt:lpstr>樂園的所在地/Location of Paradise</vt:lpstr>
      <vt:lpstr>Ephesians 以弗所書 4:8-10</vt:lpstr>
      <vt:lpstr>1 Peter 彼得前書 3:19-20</vt:lpstr>
      <vt:lpstr>樂園的所在地/Location of Paradise</vt:lpstr>
      <vt:lpstr>2 Corinthians 哥林多後書 12:1-4</vt:lpstr>
      <vt:lpstr>Philippians 腓力比書 1:23</vt:lpstr>
      <vt:lpstr>II. At Resurrection 我們復活的時候</vt:lpstr>
      <vt:lpstr>II. At Resurrection 我們復活的時候</vt:lpstr>
      <vt:lpstr>1 Thessalonians 帖撒羅尼加前書4:15-17</vt:lpstr>
      <vt:lpstr>1 Corinthians 歌林多前書 15:50-53</vt:lpstr>
      <vt:lpstr>2 Corinthians 哥林多後書 5:1-4</vt:lpstr>
      <vt:lpstr>III. 在基督的審判台前 At Bema Seat</vt:lpstr>
      <vt:lpstr>III. 在基督的審判台前 At Bema Seat</vt:lpstr>
      <vt:lpstr>2 Corinthians 哥林多後書 5:10</vt:lpstr>
      <vt:lpstr>1 Corinthians 哥林多前書 3:12-15</vt:lpstr>
      <vt:lpstr>IV. During Millennium 在千禧年度的治理</vt:lpstr>
      <vt:lpstr>IV. During Millennium 在千禧年度的治理</vt:lpstr>
      <vt:lpstr>Revelation 啟示錄20:4-6</vt:lpstr>
      <vt:lpstr>Revelation 啟示錄20:4-6</vt:lpstr>
      <vt:lpstr>V. Great White Throne Judgment  白色大寶座的審判</vt:lpstr>
      <vt:lpstr>V. Great White Throne Judgment  白色大寶座的審判</vt:lpstr>
      <vt:lpstr>1 Corinthians 哥林多前書 6:2-3</vt:lpstr>
      <vt:lpstr>Revelations 啟示錄20:11-15</vt:lpstr>
      <vt:lpstr>Revelations 啟示錄20:11-15</vt:lpstr>
      <vt:lpstr>VI. 世界進入新天新地  New Heaven &amp; New Earth Starts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我往哪裡去?  My Journey from here forward</dc:title>
  <dc:creator>ADVENT Taiwan</dc:creator>
  <cp:lastModifiedBy>ADVENT Taiwan</cp:lastModifiedBy>
  <cp:revision>13</cp:revision>
  <dcterms:created xsi:type="dcterms:W3CDTF">2017-03-18T20:00:45Z</dcterms:created>
  <dcterms:modified xsi:type="dcterms:W3CDTF">2017-03-18T21:15:04Z</dcterms:modified>
</cp:coreProperties>
</file>