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3" r:id="rId7"/>
    <p:sldId id="262" r:id="rId8"/>
    <p:sldId id="264" r:id="rId9"/>
    <p:sldId id="265" r:id="rId10"/>
    <p:sldId id="267" r:id="rId11"/>
    <p:sldId id="266" r:id="rId12"/>
    <p:sldId id="269" r:id="rId13"/>
    <p:sldId id="270" r:id="rId14"/>
    <p:sldId id="271" r:id="rId15"/>
    <p:sldId id="272" r:id="rId16"/>
    <p:sldId id="274" r:id="rId17"/>
    <p:sldId id="275" r:id="rId18"/>
    <p:sldId id="268" r:id="rId19"/>
    <p:sldId id="273" r:id="rId20"/>
    <p:sldId id="276" r:id="rId21"/>
    <p:sldId id="277" r:id="rId22"/>
    <p:sldId id="278" r:id="rId23"/>
    <p:sldId id="280" r:id="rId24"/>
    <p:sldId id="279" r:id="rId25"/>
    <p:sldId id="281" r:id="rId26"/>
    <p:sldId id="283" r:id="rId27"/>
    <p:sldId id="282" r:id="rId28"/>
    <p:sldId id="287" r:id="rId29"/>
    <p:sldId id="286" r:id="rId30"/>
    <p:sldId id="284" r:id="rId31"/>
    <p:sldId id="288" r:id="rId32"/>
    <p:sldId id="289" r:id="rId33"/>
    <p:sldId id="290" r:id="rId34"/>
    <p:sldId id="285" r:id="rId35"/>
    <p:sldId id="291" r:id="rId36"/>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新細明體" panose="02020500000000000000" pitchFamily="18" charset="-120"/>
      <p:regular r:id="rId41"/>
    </p:embeddedFont>
    <p:embeddedFont>
      <p:font typeface="Calibri Light" panose="020F0302020204030204" pitchFamily="34" charset="0"/>
      <p:regular r:id="rId42"/>
      <p:italic r:id="rId43"/>
    </p:embeddedFont>
    <p:embeddedFont>
      <p:font typeface="微軟正黑體" panose="020B0604030504040204" pitchFamily="34" charset="-120"/>
      <p:regular r:id="rId44"/>
      <p:bold r:id="rId45"/>
    </p:embeddedFont>
    <p:embeddedFont>
      <p:font typeface="新細明體" panose="02020500000000000000" pitchFamily="18" charset="-12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7" autoAdjust="0"/>
    <p:restoredTop sz="94660"/>
  </p:normalViewPr>
  <p:slideViewPr>
    <p:cSldViewPr snapToGrid="0">
      <p:cViewPr varScale="1">
        <p:scale>
          <a:sx n="57" d="100"/>
          <a:sy n="57" d="100"/>
        </p:scale>
        <p:origin x="55" y="3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F4424D-E017-47AF-8927-D407E0ED1BB4}"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62064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4424D-E017-47AF-8927-D407E0ED1BB4}"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204620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4424D-E017-47AF-8927-D407E0ED1BB4}"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410318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4424D-E017-47AF-8927-D407E0ED1BB4}"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172538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F4424D-E017-47AF-8927-D407E0ED1BB4}"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288680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F4424D-E017-47AF-8927-D407E0ED1BB4}"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10778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F4424D-E017-47AF-8927-D407E0ED1BB4}" type="datetimeFigureOut">
              <a:rPr lang="en-US" smtClean="0"/>
              <a:t>9/9/2017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33727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F4424D-E017-47AF-8927-D407E0ED1BB4}" type="datetimeFigureOut">
              <a:rPr lang="en-US" smtClean="0"/>
              <a:t>9/9/2017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207962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4424D-E017-47AF-8927-D407E0ED1BB4}" type="datetimeFigureOut">
              <a:rPr lang="en-US" smtClean="0"/>
              <a:t>9/9/2017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60011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F4424D-E017-47AF-8927-D407E0ED1BB4}"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350178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F4424D-E017-47AF-8927-D407E0ED1BB4}"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958A-F700-4187-BFF2-39E25F074F3B}" type="slidenum">
              <a:rPr lang="en-US" smtClean="0"/>
              <a:t>‹#›</a:t>
            </a:fld>
            <a:endParaRPr lang="en-US"/>
          </a:p>
        </p:txBody>
      </p:sp>
    </p:spTree>
    <p:extLst>
      <p:ext uri="{BB962C8B-B14F-4D97-AF65-F5344CB8AC3E}">
        <p14:creationId xmlns:p14="http://schemas.microsoft.com/office/powerpoint/2010/main" val="416359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4424D-E017-47AF-8927-D407E0ED1BB4}" type="datetimeFigureOut">
              <a:rPr lang="en-US" smtClean="0"/>
              <a:t>9/9/2017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0958A-F700-4187-BFF2-39E25F074F3B}" type="slidenum">
              <a:rPr lang="en-US" smtClean="0"/>
              <a:t>‹#›</a:t>
            </a:fld>
            <a:endParaRPr lang="en-US"/>
          </a:p>
        </p:txBody>
      </p:sp>
    </p:spTree>
    <p:extLst>
      <p:ext uri="{BB962C8B-B14F-4D97-AF65-F5344CB8AC3E}">
        <p14:creationId xmlns:p14="http://schemas.microsoft.com/office/powerpoint/2010/main" val="3708236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22437"/>
          </a:xfrm>
        </p:spPr>
        <p:txBody>
          <a:bodyPr>
            <a:normAutofit fontScale="90000"/>
          </a:bodyPr>
          <a:lstStyle/>
          <a:p>
            <a:r>
              <a:rPr lang="en-US" b="1" dirty="0"/>
              <a:t>1</a:t>
            </a:r>
            <a:r>
              <a:rPr lang="en-US" b="1" baseline="30000" dirty="0"/>
              <a:t>st</a:t>
            </a:r>
            <a:r>
              <a:rPr lang="en-US" b="1" dirty="0"/>
              <a:t> Miracle of Jesus </a:t>
            </a:r>
            <a:r>
              <a:rPr lang="en-US" b="1" dirty="0" smtClean="0"/>
              <a:t>Christ</a:t>
            </a:r>
            <a:br>
              <a:rPr lang="en-US" b="1" dirty="0" smtClean="0"/>
            </a:br>
            <a:r>
              <a:rPr lang="zh-TW" altLang="en-US" b="1" dirty="0" smtClean="0"/>
              <a:t>主</a:t>
            </a:r>
            <a:r>
              <a:rPr lang="zh-TW" altLang="en-US" b="1" dirty="0"/>
              <a:t>耶穌所行的第一個神蹟</a:t>
            </a:r>
            <a:endParaRPr lang="en-US" dirty="0"/>
          </a:p>
        </p:txBody>
      </p:sp>
      <p:sp>
        <p:nvSpPr>
          <p:cNvPr id="3" name="Subtitle 2"/>
          <p:cNvSpPr>
            <a:spLocks noGrp="1"/>
          </p:cNvSpPr>
          <p:nvPr>
            <p:ph type="subTitle" idx="1"/>
          </p:nvPr>
        </p:nvSpPr>
        <p:spPr/>
        <p:txBody>
          <a:bodyPr>
            <a:noAutofit/>
          </a:bodyPr>
          <a:lstStyle/>
          <a:p>
            <a:r>
              <a:rPr lang="en-US" altLang="zh-TW" sz="3200" dirty="0" smtClean="0"/>
              <a:t>9/10/2017</a:t>
            </a:r>
          </a:p>
          <a:p>
            <a:r>
              <a:rPr lang="en-US" altLang="zh-TW" sz="3200" dirty="0" smtClean="0"/>
              <a:t>BOLGPC</a:t>
            </a:r>
            <a:r>
              <a:rPr lang="zh-TW" altLang="en-US" sz="3200" dirty="0" smtClean="0"/>
              <a:t> 爾灣大公園靈糧堂</a:t>
            </a:r>
            <a:endParaRPr lang="en-US" altLang="zh-TW" sz="3200" dirty="0" smtClean="0"/>
          </a:p>
          <a:p>
            <a:r>
              <a:rPr lang="en-US" altLang="zh-TW" sz="3200" dirty="0" smtClean="0"/>
              <a:t>Rev. Joseph Chang</a:t>
            </a:r>
            <a:r>
              <a:rPr lang="zh-TW" altLang="en-US" sz="3200" dirty="0" smtClean="0"/>
              <a:t> 張玉明牧師</a:t>
            </a:r>
            <a:endParaRPr lang="en-US" sz="3200" dirty="0"/>
          </a:p>
        </p:txBody>
      </p:sp>
    </p:spTree>
    <p:extLst>
      <p:ext uri="{BB962C8B-B14F-4D97-AF65-F5344CB8AC3E}">
        <p14:creationId xmlns:p14="http://schemas.microsoft.com/office/powerpoint/2010/main" val="984160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 The Characteristics of this </a:t>
            </a:r>
            <a:r>
              <a:rPr lang="en-US" b="1" dirty="0" smtClean="0"/>
              <a:t>Miracle</a:t>
            </a:r>
            <a:br>
              <a:rPr lang="en-US" b="1" dirty="0" smtClean="0"/>
            </a:br>
            <a:r>
              <a:rPr lang="zh-TW" altLang="en-US" b="1" dirty="0" smtClean="0"/>
              <a:t>這</a:t>
            </a:r>
            <a:r>
              <a:rPr lang="zh-TW" altLang="en-US" b="1" dirty="0"/>
              <a:t>個神蹟的特</a:t>
            </a:r>
            <a:r>
              <a:rPr lang="zh-TW" altLang="en-US" b="1" dirty="0" smtClean="0"/>
              <a:t>性</a:t>
            </a:r>
            <a:endParaRPr lang="en-US" dirty="0"/>
          </a:p>
        </p:txBody>
      </p:sp>
      <p:sp>
        <p:nvSpPr>
          <p:cNvPr id="3" name="Content Placeholder 2"/>
          <p:cNvSpPr>
            <a:spLocks noGrp="1"/>
          </p:cNvSpPr>
          <p:nvPr>
            <p:ph idx="1"/>
          </p:nvPr>
        </p:nvSpPr>
        <p:spPr/>
        <p:txBody>
          <a:bodyPr>
            <a:normAutofit/>
          </a:bodyPr>
          <a:lstStyle/>
          <a:p>
            <a:r>
              <a:rPr lang="en-US" sz="3200" b="1" dirty="0"/>
              <a:t>A. Quantity </a:t>
            </a:r>
            <a:r>
              <a:rPr lang="zh-TW" altLang="en-US" sz="3200" b="1" dirty="0"/>
              <a:t>量很豐富</a:t>
            </a:r>
            <a:endParaRPr lang="en-US" sz="3200" dirty="0"/>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377" y="2705101"/>
            <a:ext cx="4064000" cy="3048000"/>
          </a:xfrm>
          <a:prstGeom prst="rect">
            <a:avLst/>
          </a:prstGeom>
        </p:spPr>
      </p:pic>
      <p:pic>
        <p:nvPicPr>
          <p:cNvPr id="2050" name="Picture 2" descr="http://ww3.sinaimg.cn/large/537be52bjw1e4f1n8qiirj20qo0k0ac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97088"/>
            <a:ext cx="4874683" cy="365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6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684" y="507857"/>
            <a:ext cx="7932493" cy="707886"/>
          </a:xfrm>
          <a:prstGeom prst="rect">
            <a:avLst/>
          </a:prstGeom>
        </p:spPr>
        <p:txBody>
          <a:bodyPr wrap="none">
            <a:spAutoFit/>
          </a:bodyPr>
          <a:lstStyle/>
          <a:p>
            <a:r>
              <a:rPr lang="en-US" altLang="zh-TW" sz="4000" dirty="0" smtClean="0">
                <a:latin typeface="Calibri" panose="020F0502020204030204" pitchFamily="34" charset="0"/>
                <a:ea typeface="PMingLiU" panose="02020500000000000000" pitchFamily="18" charset="-120"/>
                <a:cs typeface="Times New Roman" panose="02020603050405020304" pitchFamily="18" charset="0"/>
              </a:rPr>
              <a:t>To his followers/</a:t>
            </a:r>
            <a:r>
              <a:rPr lang="zh-TW" altLang="en-US" sz="4000" dirty="0" smtClean="0">
                <a:latin typeface="Calibri" panose="020F0502020204030204" pitchFamily="34" charset="0"/>
                <a:ea typeface="PMingLiU" panose="02020500000000000000" pitchFamily="18" charset="-120"/>
                <a:cs typeface="Times New Roman" panose="02020603050405020304" pitchFamily="18" charset="0"/>
              </a:rPr>
              <a:t>對來</a:t>
            </a:r>
            <a:r>
              <a:rPr lang="zh-TW" altLang="en-US" sz="4000" dirty="0">
                <a:latin typeface="Calibri" panose="020F0502020204030204" pitchFamily="34" charset="0"/>
                <a:ea typeface="PMingLiU" panose="02020500000000000000" pitchFamily="18" charset="-120"/>
                <a:cs typeface="Times New Roman" panose="02020603050405020304" pitchFamily="18" charset="0"/>
              </a:rPr>
              <a:t>跟隨耶穌的</a:t>
            </a:r>
            <a:r>
              <a:rPr lang="zh-TW" altLang="en-US" sz="4000" dirty="0" smtClean="0">
                <a:latin typeface="Calibri" panose="020F0502020204030204" pitchFamily="34" charset="0"/>
                <a:ea typeface="PMingLiU" panose="02020500000000000000" pitchFamily="18" charset="-120"/>
                <a:cs typeface="Times New Roman" panose="02020603050405020304" pitchFamily="18" charset="0"/>
              </a:rPr>
              <a:t>人</a:t>
            </a:r>
            <a:r>
              <a:rPr lang="en-US" sz="4000" dirty="0" smtClean="0">
                <a:latin typeface="Calibri" panose="020F0502020204030204" pitchFamily="34" charset="0"/>
                <a:ea typeface="PMingLiU" panose="02020500000000000000" pitchFamily="18" charset="-120"/>
                <a:cs typeface="Times New Roman" panose="02020603050405020304" pitchFamily="18" charset="0"/>
              </a:rPr>
              <a:t> </a:t>
            </a:r>
            <a:endParaRPr lang="en-US" sz="4000" dirty="0"/>
          </a:p>
        </p:txBody>
      </p:sp>
      <p:sp>
        <p:nvSpPr>
          <p:cNvPr id="3" name="Rectangle 2"/>
          <p:cNvSpPr/>
          <p:nvPr/>
        </p:nvSpPr>
        <p:spPr>
          <a:xfrm>
            <a:off x="732865" y="1963270"/>
            <a:ext cx="10845053" cy="3606257"/>
          </a:xfrm>
          <a:prstGeom prst="rect">
            <a:avLst/>
          </a:prstGeom>
        </p:spPr>
        <p:txBody>
          <a:bodyPr wrap="square">
            <a:spAutoFit/>
          </a:bodyPr>
          <a:lstStyle/>
          <a:p>
            <a:pPr marL="457200" marR="457200">
              <a:spcBef>
                <a:spcPts val="0"/>
              </a:spcBef>
              <a:spcAft>
                <a:spcPts val="0"/>
              </a:spcAft>
            </a:pP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29</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凡為我的名撇下房屋，或是弟兄、姐妹、父親、母親、（有古卷添妻子）兒女、田地的，必要得著</a:t>
            </a:r>
            <a:r>
              <a:rPr lang="zh-TW" altLang="en-US" sz="3200" b="1" dirty="0">
                <a:solidFill>
                  <a:srgbClr val="C00000"/>
                </a:solidFill>
                <a:latin typeface="Calibri" panose="020F0502020204030204" pitchFamily="34" charset="0"/>
                <a:ea typeface="PMingLiU" panose="02020500000000000000" pitchFamily="18" charset="-120"/>
                <a:cs typeface="Times New Roman" panose="02020603050405020304" pitchFamily="18" charset="0"/>
              </a:rPr>
              <a:t>百倍</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，並且承受永生。</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太</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19:29</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29</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And everyone who has left houses or brothers or sisters or father or mother or children or fields for my sake will receive </a:t>
            </a:r>
            <a:r>
              <a:rPr lang="en-US" sz="3200" b="1" dirty="0">
                <a:solidFill>
                  <a:srgbClr val="C00000"/>
                </a:solidFill>
                <a:latin typeface="Calibri" panose="020F0502020204030204" pitchFamily="34" charset="0"/>
                <a:ea typeface="PMingLiU" panose="02020500000000000000" pitchFamily="18" charset="-120"/>
                <a:cs typeface="Times New Roman" panose="02020603050405020304" pitchFamily="18" charset="0"/>
              </a:rPr>
              <a:t>a hundred times</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as much and will inherit eternal life. </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Matt 19:29</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1438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960" y="554922"/>
            <a:ext cx="6340197" cy="1323439"/>
          </a:xfrm>
          <a:prstGeom prst="rect">
            <a:avLst/>
          </a:prstGeom>
        </p:spPr>
        <p:txBody>
          <a:bodyPr wrap="none">
            <a:spAutoFit/>
          </a:bodyPr>
          <a:lstStyle/>
          <a:p>
            <a:r>
              <a:rPr lang="en-US" altLang="zh-TW" sz="4000" dirty="0" smtClean="0">
                <a:latin typeface="Calibri" panose="020F0502020204030204" pitchFamily="34" charset="0"/>
                <a:ea typeface="PMingLiU" panose="02020500000000000000" pitchFamily="18" charset="-120"/>
                <a:cs typeface="Times New Roman" panose="02020603050405020304" pitchFamily="18" charset="0"/>
              </a:rPr>
              <a:t>To the believer who tithes/</a:t>
            </a:r>
          </a:p>
          <a:p>
            <a:r>
              <a:rPr lang="zh-TW" altLang="en-US" sz="4000" dirty="0" smtClean="0">
                <a:latin typeface="Calibri" panose="020F0502020204030204" pitchFamily="34" charset="0"/>
                <a:ea typeface="PMingLiU" panose="02020500000000000000" pitchFamily="18" charset="-120"/>
                <a:cs typeface="Times New Roman" panose="02020603050405020304" pitchFamily="18" charset="0"/>
              </a:rPr>
              <a:t>對</a:t>
            </a:r>
            <a:r>
              <a:rPr lang="zh-TW" altLang="en-US" sz="4000" dirty="0">
                <a:latin typeface="Calibri" panose="020F0502020204030204" pitchFamily="34" charset="0"/>
                <a:ea typeface="PMingLiU" panose="02020500000000000000" pitchFamily="18" charset="-120"/>
                <a:cs typeface="Times New Roman" panose="02020603050405020304" pitchFamily="18" charset="0"/>
              </a:rPr>
              <a:t>於那些實行十一奉獻的人</a:t>
            </a:r>
            <a:endParaRPr lang="en-US" sz="4000" dirty="0"/>
          </a:p>
        </p:txBody>
      </p:sp>
      <p:sp>
        <p:nvSpPr>
          <p:cNvPr id="3" name="Rectangle 2"/>
          <p:cNvSpPr/>
          <p:nvPr/>
        </p:nvSpPr>
        <p:spPr>
          <a:xfrm>
            <a:off x="1" y="2347463"/>
            <a:ext cx="12191999" cy="4031873"/>
          </a:xfrm>
          <a:prstGeom prst="rect">
            <a:avLst/>
          </a:prstGeom>
        </p:spPr>
        <p:txBody>
          <a:bodyPr wrap="square">
            <a:spAutoFit/>
          </a:bodyPr>
          <a:lstStyle/>
          <a:p>
            <a:pPr marL="457200" marR="457200">
              <a:spcBef>
                <a:spcPts val="0"/>
              </a:spcBef>
              <a:spcAft>
                <a:spcPts val="0"/>
              </a:spcAft>
            </a:pP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萬軍之耶和華說：你們要將當納的十分之一全然送入倉庫，使我家有糧，以此試試我，是否為你們敞開天上的窗戶，傾福與你們，</a:t>
            </a:r>
            <a:r>
              <a:rPr lang="zh-TW" altLang="en-US" sz="3200" b="1" dirty="0">
                <a:solidFill>
                  <a:srgbClr val="C00000"/>
                </a:solidFill>
                <a:latin typeface="Calibri" panose="020F0502020204030204" pitchFamily="34" charset="0"/>
                <a:ea typeface="PMingLiU" panose="02020500000000000000" pitchFamily="18" charset="-120"/>
                <a:cs typeface="Times New Roman" panose="02020603050405020304" pitchFamily="18" charset="0"/>
              </a:rPr>
              <a:t>甚至無處可容。</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瑪</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3:10</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Bring the whole tithe into the storehouse, that there may be food in my house. Test me in this," says the LORD Almighty, "and see if I will not throw open the floodgates of heaven and pour out </a:t>
            </a:r>
            <a:r>
              <a:rPr lang="en-US" sz="3200" b="1" dirty="0">
                <a:solidFill>
                  <a:srgbClr val="C00000"/>
                </a:solidFill>
                <a:latin typeface="Calibri" panose="020F0502020204030204" pitchFamily="34" charset="0"/>
                <a:ea typeface="PMingLiU" panose="02020500000000000000" pitchFamily="18" charset="-120"/>
                <a:cs typeface="Times New Roman" panose="02020603050405020304" pitchFamily="18" charset="0"/>
              </a:rPr>
              <a:t>so much blessing that you will not have room enough for it. </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Mal 3:10</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701648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165" y="507883"/>
            <a:ext cx="3771900" cy="584775"/>
          </a:xfrm>
          <a:prstGeom prst="rect">
            <a:avLst/>
          </a:prstGeom>
          <a:noFill/>
        </p:spPr>
        <p:txBody>
          <a:bodyPr wrap="square" rtlCol="0">
            <a:spAutoFit/>
          </a:bodyPr>
          <a:lstStyle/>
          <a:p>
            <a:r>
              <a:rPr lang="en-US" sz="3200" dirty="0" smtClean="0"/>
              <a:t>6 Stone Jars </a:t>
            </a:r>
            <a:r>
              <a:rPr lang="en-US" altLang="zh-TW" sz="3200" dirty="0" smtClean="0"/>
              <a:t>6</a:t>
            </a:r>
            <a:r>
              <a:rPr lang="zh-TW" altLang="en-US" sz="3200" dirty="0" smtClean="0"/>
              <a:t>口石缸</a:t>
            </a:r>
            <a:endParaRPr lang="en-US" altLang="zh-TW" sz="3200" dirty="0" smtClean="0"/>
          </a:p>
        </p:txBody>
      </p:sp>
      <p:sp>
        <p:nvSpPr>
          <p:cNvPr id="4" name="TextBox 3"/>
          <p:cNvSpPr txBox="1"/>
          <p:nvPr/>
        </p:nvSpPr>
        <p:spPr>
          <a:xfrm>
            <a:off x="8088405" y="4076268"/>
            <a:ext cx="3617260" cy="584775"/>
          </a:xfrm>
          <a:prstGeom prst="rect">
            <a:avLst/>
          </a:prstGeom>
          <a:noFill/>
        </p:spPr>
        <p:txBody>
          <a:bodyPr wrap="square" rtlCol="0">
            <a:spAutoFit/>
          </a:bodyPr>
          <a:lstStyle/>
          <a:p>
            <a:r>
              <a:rPr lang="en-US" altLang="zh-TW" sz="3200" dirty="0" smtClean="0"/>
              <a:t>30</a:t>
            </a:r>
            <a:r>
              <a:rPr lang="zh-TW" altLang="en-US" sz="3200" dirty="0" smtClean="0"/>
              <a:t> </a:t>
            </a:r>
            <a:r>
              <a:rPr lang="en-US" altLang="zh-TW" sz="3200" dirty="0" smtClean="0"/>
              <a:t>x 6</a:t>
            </a:r>
            <a:r>
              <a:rPr lang="zh-TW" altLang="en-US" sz="3200" dirty="0" smtClean="0"/>
              <a:t> </a:t>
            </a:r>
            <a:r>
              <a:rPr lang="en-US" altLang="zh-TW" sz="3200" dirty="0" smtClean="0"/>
              <a:t>= 180 gallons</a:t>
            </a:r>
            <a:endParaRPr lang="en-US" sz="3200" dirty="0"/>
          </a:p>
        </p:txBody>
      </p:sp>
      <p:pic>
        <p:nvPicPr>
          <p:cNvPr id="3074" name="Picture 2" descr="https://elizabethtjoy87.files.wordpress.com/2015/02/wat-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57981"/>
            <a:ext cx="6626599" cy="505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dn.scankart.com.s3.amazonaws.com/merchant58e4c2ab414d469890e40f499914d80d/product0280c3cd2c3e42218cd6e75a3117c0fa/assets/heineken-beer-6pk-bottl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242" y="820882"/>
            <a:ext cx="5389487" cy="5389487"/>
          </a:xfrm>
          <a:prstGeom prst="rect">
            <a:avLst/>
          </a:prstGeom>
          <a:noFill/>
          <a:ln>
            <a:noFill/>
          </a:ln>
        </p:spPr>
      </p:pic>
      <p:sp>
        <p:nvSpPr>
          <p:cNvPr id="3" name="Rectangle 2"/>
          <p:cNvSpPr/>
          <p:nvPr/>
        </p:nvSpPr>
        <p:spPr>
          <a:xfrm>
            <a:off x="6196878" y="1355022"/>
            <a:ext cx="5226397" cy="1077218"/>
          </a:xfrm>
          <a:prstGeom prst="rect">
            <a:avLst/>
          </a:prstGeom>
        </p:spPr>
        <p:txBody>
          <a:bodyPr wrap="square">
            <a:spAutoFit/>
          </a:bodyPr>
          <a:lstStyle/>
          <a:p>
            <a:r>
              <a:rPr lang="en-US" sz="3200" dirty="0">
                <a:latin typeface="Calibri" panose="020F0502020204030204" pitchFamily="34" charset="0"/>
                <a:ea typeface="PMingLiU" panose="02020500000000000000" pitchFamily="18" charset="-120"/>
                <a:cs typeface="Times New Roman" panose="02020603050405020304" pitchFamily="18" charset="0"/>
              </a:rPr>
              <a:t>6 pack of beer = 12 </a:t>
            </a:r>
            <a:r>
              <a:rPr lang="en-US" sz="3200" dirty="0" err="1">
                <a:latin typeface="Calibri" panose="020F0502020204030204" pitchFamily="34" charset="0"/>
                <a:ea typeface="PMingLiU" panose="02020500000000000000" pitchFamily="18" charset="-120"/>
                <a:cs typeface="Times New Roman" panose="02020603050405020304" pitchFamily="18" charset="0"/>
              </a:rPr>
              <a:t>oz</a:t>
            </a:r>
            <a:r>
              <a:rPr lang="en-US" sz="3200" dirty="0">
                <a:latin typeface="Calibri" panose="020F0502020204030204" pitchFamily="34" charset="0"/>
                <a:ea typeface="PMingLiU" panose="02020500000000000000" pitchFamily="18" charset="-120"/>
                <a:cs typeface="Times New Roman" panose="02020603050405020304" pitchFamily="18" charset="0"/>
              </a:rPr>
              <a:t> x 6 = 72 </a:t>
            </a:r>
            <a:r>
              <a:rPr lang="en-US" sz="3200" dirty="0" err="1">
                <a:latin typeface="Calibri" panose="020F0502020204030204" pitchFamily="34" charset="0"/>
                <a:ea typeface="PMingLiU" panose="02020500000000000000" pitchFamily="18" charset="-120"/>
                <a:cs typeface="Times New Roman" panose="02020603050405020304" pitchFamily="18" charset="0"/>
              </a:rPr>
              <a:t>fl</a:t>
            </a:r>
            <a:r>
              <a:rPr lang="en-US" sz="3200" dirty="0">
                <a:latin typeface="Calibri" panose="020F0502020204030204" pitchFamily="34" charset="0"/>
                <a:ea typeface="PMingLiU" panose="02020500000000000000" pitchFamily="18" charset="-120"/>
                <a:cs typeface="Times New Roman" panose="02020603050405020304" pitchFamily="18" charset="0"/>
              </a:rPr>
              <a:t> </a:t>
            </a:r>
            <a:r>
              <a:rPr lang="en-US" sz="3200" dirty="0" err="1">
                <a:latin typeface="Calibri" panose="020F0502020204030204" pitchFamily="34" charset="0"/>
                <a:ea typeface="PMingLiU" panose="02020500000000000000" pitchFamily="18" charset="-120"/>
                <a:cs typeface="Times New Roman" panose="02020603050405020304" pitchFamily="18" charset="0"/>
              </a:rPr>
              <a:t>oz</a:t>
            </a:r>
            <a:r>
              <a:rPr lang="en-US" sz="3200" dirty="0">
                <a:latin typeface="Calibri" panose="020F0502020204030204" pitchFamily="34" charset="0"/>
                <a:ea typeface="PMingLiU" panose="02020500000000000000" pitchFamily="18" charset="-120"/>
                <a:cs typeface="Times New Roman" panose="02020603050405020304" pitchFamily="18" charset="0"/>
              </a:rPr>
              <a:t> = 72/128 = 0.5625 gallon. </a:t>
            </a:r>
            <a:endParaRPr lang="en-US" sz="3200" dirty="0"/>
          </a:p>
        </p:txBody>
      </p:sp>
      <p:sp>
        <p:nvSpPr>
          <p:cNvPr id="4" name="Rectangle 3"/>
          <p:cNvSpPr/>
          <p:nvPr/>
        </p:nvSpPr>
        <p:spPr>
          <a:xfrm>
            <a:off x="6196878" y="3448389"/>
            <a:ext cx="4567493" cy="1569660"/>
          </a:xfrm>
          <a:prstGeom prst="rect">
            <a:avLst/>
          </a:prstGeom>
        </p:spPr>
        <p:txBody>
          <a:bodyPr wrap="square">
            <a:spAutoFit/>
          </a:bodyPr>
          <a:lstStyle/>
          <a:p>
            <a:r>
              <a:rPr lang="en-US" sz="3200" dirty="0">
                <a:latin typeface="Calibri" panose="020F0502020204030204" pitchFamily="34" charset="0"/>
                <a:ea typeface="PMingLiU" panose="02020500000000000000" pitchFamily="18" charset="-120"/>
                <a:cs typeface="Times New Roman" panose="02020603050405020304" pitchFamily="18" charset="0"/>
              </a:rPr>
              <a:t>180/0.5625= 320 packs, </a:t>
            </a:r>
          </a:p>
          <a:p>
            <a:pPr algn="ctr"/>
            <a:r>
              <a:rPr lang="en-US" sz="3200" dirty="0" smtClean="0">
                <a:latin typeface="Calibri" panose="020F0502020204030204" pitchFamily="34" charset="0"/>
                <a:ea typeface="PMingLiU" panose="02020500000000000000" pitchFamily="18" charset="-120"/>
                <a:cs typeface="Times New Roman" panose="02020603050405020304" pitchFamily="18" charset="0"/>
              </a:rPr>
              <a:t>or </a:t>
            </a:r>
          </a:p>
          <a:p>
            <a:r>
              <a:rPr lang="en-US" sz="3200" dirty="0" smtClean="0">
                <a:latin typeface="Calibri" panose="020F0502020204030204" pitchFamily="34" charset="0"/>
                <a:ea typeface="PMingLiU" panose="02020500000000000000" pitchFamily="18" charset="-120"/>
                <a:cs typeface="Times New Roman" panose="02020603050405020304" pitchFamily="18" charset="0"/>
              </a:rPr>
              <a:t>1920 </a:t>
            </a:r>
            <a:r>
              <a:rPr lang="en-US" sz="3200" dirty="0">
                <a:latin typeface="Calibri" panose="020F0502020204030204" pitchFamily="34" charset="0"/>
                <a:ea typeface="PMingLiU" panose="02020500000000000000" pitchFamily="18" charset="-120"/>
                <a:cs typeface="Times New Roman" panose="02020603050405020304" pitchFamily="18" charset="0"/>
              </a:rPr>
              <a:t>bottles of 12oz beer.</a:t>
            </a:r>
          </a:p>
        </p:txBody>
      </p:sp>
    </p:spTree>
    <p:extLst>
      <p:ext uri="{BB962C8B-B14F-4D97-AF65-F5344CB8AC3E}">
        <p14:creationId xmlns:p14="http://schemas.microsoft.com/office/powerpoint/2010/main" val="399653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1037" y="0"/>
            <a:ext cx="2217110" cy="6663380"/>
          </a:xfrm>
          <a:prstGeom prst="rect">
            <a:avLst/>
          </a:prstGeom>
        </p:spPr>
      </p:pic>
      <p:pic>
        <p:nvPicPr>
          <p:cNvPr id="5" name="Picture 4"/>
          <p:cNvPicPr>
            <a:picLocks noChangeAspect="1"/>
          </p:cNvPicPr>
          <p:nvPr/>
        </p:nvPicPr>
        <p:blipFill>
          <a:blip r:embed="rId3"/>
          <a:stretch>
            <a:fillRect/>
          </a:stretch>
        </p:blipFill>
        <p:spPr>
          <a:xfrm>
            <a:off x="3476772" y="3554006"/>
            <a:ext cx="5460006" cy="2846794"/>
          </a:xfrm>
          <a:prstGeom prst="rect">
            <a:avLst/>
          </a:prstGeom>
        </p:spPr>
      </p:pic>
      <p:pic>
        <p:nvPicPr>
          <p:cNvPr id="7" name="Picture 6"/>
          <p:cNvPicPr>
            <a:picLocks noChangeAspect="1"/>
          </p:cNvPicPr>
          <p:nvPr/>
        </p:nvPicPr>
        <p:blipFill>
          <a:blip r:embed="rId4"/>
          <a:stretch>
            <a:fillRect/>
          </a:stretch>
        </p:blipFill>
        <p:spPr>
          <a:xfrm>
            <a:off x="6906505" y="3331690"/>
            <a:ext cx="4967247" cy="3104529"/>
          </a:xfrm>
          <a:prstGeom prst="rect">
            <a:avLst/>
          </a:prstGeom>
        </p:spPr>
      </p:pic>
      <p:sp>
        <p:nvSpPr>
          <p:cNvPr id="8" name="Rectangle 7"/>
          <p:cNvSpPr/>
          <p:nvPr/>
        </p:nvSpPr>
        <p:spPr>
          <a:xfrm>
            <a:off x="4364153" y="588539"/>
            <a:ext cx="6258252" cy="584775"/>
          </a:xfrm>
          <a:prstGeom prst="rect">
            <a:avLst/>
          </a:prstGeom>
        </p:spPr>
        <p:txBody>
          <a:bodyPr wrap="none">
            <a:spAutoFit/>
          </a:bodyPr>
          <a:lstStyle/>
          <a:p>
            <a:r>
              <a:rPr lang="en-US" sz="3200" dirty="0">
                <a:latin typeface="Calibri" panose="020F0502020204030204" pitchFamily="34" charset="0"/>
                <a:ea typeface="PMingLiU" panose="02020500000000000000" pitchFamily="18" charset="-120"/>
                <a:cs typeface="Times New Roman" panose="02020603050405020304" pitchFamily="18" charset="0"/>
              </a:rPr>
              <a:t>750 ml=25 </a:t>
            </a:r>
            <a:r>
              <a:rPr lang="en-US" sz="3200" dirty="0" err="1">
                <a:latin typeface="Calibri" panose="020F0502020204030204" pitchFamily="34" charset="0"/>
                <a:ea typeface="PMingLiU" panose="02020500000000000000" pitchFamily="18" charset="-120"/>
                <a:cs typeface="Times New Roman" panose="02020603050405020304" pitchFamily="18" charset="0"/>
              </a:rPr>
              <a:t>oz</a:t>
            </a:r>
            <a:r>
              <a:rPr lang="en-US" sz="3200" dirty="0">
                <a:latin typeface="Calibri" panose="020F0502020204030204" pitchFamily="34" charset="0"/>
                <a:ea typeface="PMingLiU" panose="02020500000000000000" pitchFamily="18" charset="-120"/>
                <a:cs typeface="Times New Roman" panose="02020603050405020304" pitchFamily="18" charset="0"/>
              </a:rPr>
              <a:t>=25/128=0.195 gallon. </a:t>
            </a:r>
            <a:endParaRPr lang="en-US" sz="3200" dirty="0"/>
          </a:p>
        </p:txBody>
      </p:sp>
      <p:pic>
        <p:nvPicPr>
          <p:cNvPr id="11" name="Picture 10"/>
          <p:cNvPicPr>
            <a:picLocks noChangeAspect="1"/>
          </p:cNvPicPr>
          <p:nvPr/>
        </p:nvPicPr>
        <p:blipFill>
          <a:blip r:embed="rId5"/>
          <a:stretch>
            <a:fillRect/>
          </a:stretch>
        </p:blipFill>
        <p:spPr>
          <a:xfrm>
            <a:off x="3123564" y="3342873"/>
            <a:ext cx="5944872" cy="172254"/>
          </a:xfrm>
          <a:prstGeom prst="rect">
            <a:avLst/>
          </a:prstGeom>
        </p:spPr>
      </p:pic>
      <p:sp>
        <p:nvSpPr>
          <p:cNvPr id="12" name="Rectangle 11"/>
          <p:cNvSpPr/>
          <p:nvPr/>
        </p:nvSpPr>
        <p:spPr>
          <a:xfrm>
            <a:off x="4364153" y="1673318"/>
            <a:ext cx="6080511" cy="584775"/>
          </a:xfrm>
          <a:prstGeom prst="rect">
            <a:avLst/>
          </a:prstGeom>
        </p:spPr>
        <p:txBody>
          <a:bodyPr wrap="none">
            <a:spAutoFit/>
          </a:bodyPr>
          <a:lstStyle/>
          <a:p>
            <a:r>
              <a:rPr lang="en-US" sz="3200" dirty="0">
                <a:latin typeface="Calibri" panose="020F0502020204030204" pitchFamily="34" charset="0"/>
                <a:ea typeface="PMingLiU" panose="02020500000000000000" pitchFamily="18" charset="-120"/>
                <a:cs typeface="Times New Roman" panose="02020603050405020304" pitchFamily="18" charset="0"/>
              </a:rPr>
              <a:t>180/0.195=923 bottles of red wine.</a:t>
            </a:r>
            <a:endParaRPr lang="en-US" sz="3200" dirty="0"/>
          </a:p>
        </p:txBody>
      </p:sp>
    </p:spTree>
    <p:extLst>
      <p:ext uri="{BB962C8B-B14F-4D97-AF65-F5344CB8AC3E}">
        <p14:creationId xmlns:p14="http://schemas.microsoft.com/office/powerpoint/2010/main" val="212563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 The Characteristics of this </a:t>
            </a:r>
            <a:r>
              <a:rPr lang="en-US" b="1" dirty="0" smtClean="0"/>
              <a:t>Miracle</a:t>
            </a:r>
            <a:br>
              <a:rPr lang="en-US" b="1" dirty="0" smtClean="0"/>
            </a:br>
            <a:r>
              <a:rPr lang="zh-TW" altLang="en-US" b="1" dirty="0" smtClean="0"/>
              <a:t>這</a:t>
            </a:r>
            <a:r>
              <a:rPr lang="zh-TW" altLang="en-US" b="1" dirty="0"/>
              <a:t>個神蹟的特</a:t>
            </a:r>
            <a:r>
              <a:rPr lang="zh-TW" altLang="en-US" b="1" dirty="0" smtClean="0"/>
              <a:t>性</a:t>
            </a:r>
            <a:endParaRPr lang="en-US" dirty="0"/>
          </a:p>
        </p:txBody>
      </p:sp>
      <p:sp>
        <p:nvSpPr>
          <p:cNvPr id="3" name="Content Placeholder 2"/>
          <p:cNvSpPr>
            <a:spLocks noGrp="1"/>
          </p:cNvSpPr>
          <p:nvPr>
            <p:ph idx="1"/>
          </p:nvPr>
        </p:nvSpPr>
        <p:spPr>
          <a:xfrm>
            <a:off x="838200" y="2366681"/>
            <a:ext cx="10515600" cy="3810281"/>
          </a:xfrm>
        </p:spPr>
        <p:txBody>
          <a:bodyPr>
            <a:normAutofit/>
          </a:bodyPr>
          <a:lstStyle/>
          <a:p>
            <a:r>
              <a:rPr lang="en-US" sz="3200" b="1" dirty="0"/>
              <a:t>2. Quality </a:t>
            </a:r>
            <a:r>
              <a:rPr lang="zh-TW" altLang="en-US" sz="3200" b="1" dirty="0"/>
              <a:t>品質很美好</a:t>
            </a:r>
            <a:endParaRPr lang="en-US" sz="3200" dirty="0"/>
          </a:p>
          <a:p>
            <a:endParaRPr lang="en-US" sz="3200" dirty="0"/>
          </a:p>
        </p:txBody>
      </p:sp>
    </p:spTree>
    <p:extLst>
      <p:ext uri="{BB962C8B-B14F-4D97-AF65-F5344CB8AC3E}">
        <p14:creationId xmlns:p14="http://schemas.microsoft.com/office/powerpoint/2010/main" val="13009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 The Characteristics of this </a:t>
            </a:r>
            <a:r>
              <a:rPr lang="en-US" b="1" dirty="0" smtClean="0"/>
              <a:t>Miracle</a:t>
            </a:r>
            <a:br>
              <a:rPr lang="en-US" b="1" dirty="0" smtClean="0"/>
            </a:br>
            <a:r>
              <a:rPr lang="zh-TW" altLang="en-US" b="1" dirty="0" smtClean="0"/>
              <a:t>這</a:t>
            </a:r>
            <a:r>
              <a:rPr lang="zh-TW" altLang="en-US" b="1" dirty="0"/>
              <a:t>個神蹟的特</a:t>
            </a:r>
            <a:r>
              <a:rPr lang="zh-TW" altLang="en-US" b="1" dirty="0" smtClean="0"/>
              <a:t>性</a:t>
            </a:r>
            <a:endParaRPr lang="en-US" dirty="0"/>
          </a:p>
        </p:txBody>
      </p:sp>
      <p:sp>
        <p:nvSpPr>
          <p:cNvPr id="3" name="Content Placeholder 2"/>
          <p:cNvSpPr>
            <a:spLocks noGrp="1"/>
          </p:cNvSpPr>
          <p:nvPr>
            <p:ph idx="1"/>
          </p:nvPr>
        </p:nvSpPr>
        <p:spPr>
          <a:xfrm>
            <a:off x="838200" y="2366681"/>
            <a:ext cx="10515600" cy="3810281"/>
          </a:xfrm>
        </p:spPr>
        <p:txBody>
          <a:bodyPr>
            <a:normAutofit/>
          </a:bodyPr>
          <a:lstStyle/>
          <a:p>
            <a:r>
              <a:rPr lang="en-US" sz="3200" b="1" dirty="0"/>
              <a:t>3. Transformation</a:t>
            </a:r>
            <a:r>
              <a:rPr lang="zh-TW" altLang="en-US" sz="3200" b="1" dirty="0"/>
              <a:t>質的改</a:t>
            </a:r>
            <a:r>
              <a:rPr lang="zh-TW" altLang="en-US" sz="3200" b="1" dirty="0" smtClean="0"/>
              <a:t>變</a:t>
            </a:r>
            <a:endParaRPr lang="en-US" altLang="zh-TW" sz="3200" b="1" dirty="0" smtClean="0"/>
          </a:p>
          <a:p>
            <a:endParaRPr lang="en-US" sz="3200" b="1" dirty="0"/>
          </a:p>
          <a:p>
            <a:r>
              <a:rPr lang="en-US" sz="3200" b="1" dirty="0" smtClean="0"/>
              <a:t>Water </a:t>
            </a:r>
            <a:r>
              <a:rPr lang="en-US" sz="3200" b="1" dirty="0" smtClean="0">
                <a:sym typeface="Wingdings" panose="05000000000000000000" pitchFamily="2" charset="2"/>
              </a:rPr>
              <a:t> Wine</a:t>
            </a:r>
          </a:p>
          <a:p>
            <a:r>
              <a:rPr lang="zh-TW" altLang="en-US" sz="3200" b="1" dirty="0" smtClean="0">
                <a:sym typeface="Wingdings" panose="05000000000000000000" pitchFamily="2" charset="2"/>
              </a:rPr>
              <a:t>    水    </a:t>
            </a:r>
            <a:r>
              <a:rPr lang="en-US" altLang="zh-TW" sz="3200" b="1" dirty="0" smtClean="0">
                <a:sym typeface="Wingdings" panose="05000000000000000000" pitchFamily="2" charset="2"/>
              </a:rPr>
              <a:t></a:t>
            </a:r>
            <a:r>
              <a:rPr lang="zh-TW" altLang="en-US" sz="3200" b="1" dirty="0" smtClean="0">
                <a:sym typeface="Wingdings" panose="05000000000000000000" pitchFamily="2" charset="2"/>
              </a:rPr>
              <a:t>    酒</a:t>
            </a:r>
            <a:endParaRPr lang="en-US" altLang="zh-TW" sz="3200" b="1" dirty="0" smtClean="0">
              <a:sym typeface="Wingdings" panose="05000000000000000000" pitchFamily="2" charset="2"/>
            </a:endParaRPr>
          </a:p>
          <a:p>
            <a:pPr marL="0" indent="0">
              <a:buNone/>
            </a:pPr>
            <a:endParaRPr lang="en-US" sz="3200" dirty="0"/>
          </a:p>
        </p:txBody>
      </p:sp>
    </p:spTree>
    <p:extLst>
      <p:ext uri="{BB962C8B-B14F-4D97-AF65-F5344CB8AC3E}">
        <p14:creationId xmlns:p14="http://schemas.microsoft.com/office/powerpoint/2010/main" val="47911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35" y="378572"/>
            <a:ext cx="10914529" cy="1325563"/>
          </a:xfrm>
        </p:spPr>
        <p:txBody>
          <a:bodyPr/>
          <a:lstStyle/>
          <a:p>
            <a:pPr algn="ctr"/>
            <a:r>
              <a:rPr lang="en-US" b="1" dirty="0"/>
              <a:t>II. Do we have a repetition of this miracle today? </a:t>
            </a:r>
            <a:r>
              <a:rPr lang="zh-TW" altLang="en-US" b="1" dirty="0"/>
              <a:t>今天我們有同樣的神蹟嗎</a:t>
            </a:r>
            <a:r>
              <a:rPr lang="en-US" b="1" dirty="0"/>
              <a:t>?</a:t>
            </a:r>
            <a:endParaRPr lang="en-US" dirty="0"/>
          </a:p>
        </p:txBody>
      </p:sp>
      <p:sp>
        <p:nvSpPr>
          <p:cNvPr id="3" name="Content Placeholder 2"/>
          <p:cNvSpPr>
            <a:spLocks noGrp="1"/>
          </p:cNvSpPr>
          <p:nvPr>
            <p:ph idx="1"/>
          </p:nvPr>
        </p:nvSpPr>
        <p:spPr/>
        <p:txBody>
          <a:bodyPr>
            <a:normAutofit/>
          </a:bodyPr>
          <a:lstStyle/>
          <a:p>
            <a:r>
              <a:rPr lang="en-US" sz="3200" b="1" dirty="0"/>
              <a:t>A. God does not like to repeat the miracles in the same way. </a:t>
            </a:r>
            <a:r>
              <a:rPr lang="zh-TW" altLang="en-US" sz="3200" b="1" dirty="0"/>
              <a:t>神不喜歡重複神蹟</a:t>
            </a:r>
            <a:r>
              <a:rPr lang="en-US" sz="3200" b="1" dirty="0" smtClean="0"/>
              <a:t>.</a:t>
            </a:r>
          </a:p>
          <a:p>
            <a:endParaRPr lang="en-US" sz="3200" b="1" dirty="0"/>
          </a:p>
          <a:p>
            <a:r>
              <a:rPr lang="en-US" sz="3200" b="1" dirty="0" smtClean="0"/>
              <a:t>Healing the Blind</a:t>
            </a:r>
            <a:r>
              <a:rPr lang="zh-TW" altLang="en-US" sz="3200" b="1" dirty="0" smtClean="0"/>
              <a:t> 醫治瞎眼得看見</a:t>
            </a:r>
            <a:endParaRPr lang="en-US" sz="3200" dirty="0"/>
          </a:p>
        </p:txBody>
      </p:sp>
    </p:spTree>
    <p:extLst>
      <p:ext uri="{BB962C8B-B14F-4D97-AF65-F5344CB8AC3E}">
        <p14:creationId xmlns:p14="http://schemas.microsoft.com/office/powerpoint/2010/main" val="32078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888" y="152924"/>
            <a:ext cx="11562230" cy="6494085"/>
          </a:xfrm>
          <a:prstGeom prst="rect">
            <a:avLst/>
          </a:prstGeom>
        </p:spPr>
        <p:txBody>
          <a:bodyPr wrap="square">
            <a:spAutoFit/>
          </a:bodyPr>
          <a:lstStyle/>
          <a:p>
            <a:r>
              <a:rPr lang="en-US" sz="3200" baseline="30000" dirty="0">
                <a:latin typeface="Calibri" panose="020F0502020204030204" pitchFamily="34" charset="0"/>
                <a:ea typeface="PMingLiU" panose="02020500000000000000" pitchFamily="18" charset="-120"/>
                <a:cs typeface="Times New Roman" panose="02020603050405020304" pitchFamily="18" charset="0"/>
              </a:rPr>
              <a:t>27</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耶穌從那裡往前走，有兩個瞎子跟著他，喊叫說：大衛的子孫，可憐我們罷！</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28</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耶穌進了房子，瞎子就來到他跟前。耶穌說：你們信我能作這事麼？他們說：主阿，我們信。</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29</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耶穌就摸他們的眼睛，說：照著你們的信給你們成全了罷。</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30</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他們的眼睛就開了。耶穌切切的囑咐他們說：你們要小心，不可叫人知道。</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太</a:t>
            </a:r>
            <a:r>
              <a:rPr lang="en-US" sz="3200" dirty="0">
                <a:latin typeface="Calibri" panose="020F0502020204030204" pitchFamily="34" charset="0"/>
                <a:ea typeface="PMingLiU" panose="02020500000000000000" pitchFamily="18" charset="-120"/>
                <a:cs typeface="Times New Roman" panose="02020603050405020304" pitchFamily="18" charset="0"/>
              </a:rPr>
              <a:t> 9:27~30</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
            </a:r>
            <a:br>
              <a:rPr lang="en-US" sz="3200" dirty="0">
                <a:latin typeface="Calibri" panose="020F0502020204030204" pitchFamily="34" charset="0"/>
                <a:ea typeface="PMingLiU" panose="02020500000000000000" pitchFamily="18" charset="-120"/>
                <a:cs typeface="Times New Roman" panose="02020603050405020304" pitchFamily="18" charset="0"/>
              </a:rPr>
            </a:br>
            <a:r>
              <a:rPr lang="en-US" sz="3200" baseline="30000" dirty="0">
                <a:latin typeface="Calibri" panose="020F0502020204030204" pitchFamily="34" charset="0"/>
                <a:ea typeface="PMingLiU" panose="02020500000000000000" pitchFamily="18" charset="-120"/>
                <a:cs typeface="Times New Roman" panose="02020603050405020304" pitchFamily="18" charset="0"/>
              </a:rPr>
              <a:t>27</a:t>
            </a:r>
            <a:r>
              <a:rPr lang="en-US" sz="3200" dirty="0">
                <a:latin typeface="Calibri" panose="020F0502020204030204" pitchFamily="34" charset="0"/>
                <a:ea typeface="PMingLiU" panose="02020500000000000000" pitchFamily="18" charset="-120"/>
                <a:cs typeface="Times New Roman" panose="02020603050405020304" pitchFamily="18" charset="0"/>
              </a:rPr>
              <a:t>As Jesus went on from there, two blind men followed him, calling out, "Have mercy on us, Son of David!" </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28</a:t>
            </a:r>
            <a:r>
              <a:rPr lang="en-US" sz="3200" dirty="0">
                <a:latin typeface="Calibri" panose="020F0502020204030204" pitchFamily="34" charset="0"/>
                <a:ea typeface="PMingLiU" panose="02020500000000000000" pitchFamily="18" charset="-120"/>
                <a:cs typeface="Times New Roman" panose="02020603050405020304" pitchFamily="18" charset="0"/>
              </a:rPr>
              <a:t>When he had gone indoors, the blind men came to him, and he asked them, "Do you believe that I am able to do this?" "Yes, Lord," they replied. </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29</a:t>
            </a:r>
            <a:r>
              <a:rPr lang="en-US" sz="3200" dirty="0">
                <a:latin typeface="Calibri" panose="020F0502020204030204" pitchFamily="34" charset="0"/>
                <a:ea typeface="PMingLiU" panose="02020500000000000000" pitchFamily="18" charset="-120"/>
                <a:cs typeface="Times New Roman" panose="02020603050405020304" pitchFamily="18" charset="0"/>
              </a:rPr>
              <a:t>Then he touched their eyes and said, "According to your faith will it be done to you"; </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30</a:t>
            </a:r>
            <a:r>
              <a:rPr lang="en-US" sz="3200" dirty="0">
                <a:latin typeface="Calibri" panose="020F0502020204030204" pitchFamily="34" charset="0"/>
                <a:ea typeface="PMingLiU" panose="02020500000000000000" pitchFamily="18" charset="-120"/>
                <a:cs typeface="Times New Roman" panose="02020603050405020304" pitchFamily="18" charset="0"/>
              </a:rPr>
              <a:t>and their sight was restored. Jesus warned them sternly, "See that no one knows about this." </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Matt 9:27~30</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endParaRPr lang="en-US" sz="3200" dirty="0"/>
          </a:p>
        </p:txBody>
      </p:sp>
    </p:spTree>
    <p:extLst>
      <p:ext uri="{BB962C8B-B14F-4D97-AF65-F5344CB8AC3E}">
        <p14:creationId xmlns:p14="http://schemas.microsoft.com/office/powerpoint/2010/main" val="1704254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technews.tw/wp-content/uploads/2017/06/29201422/2016_-_02_jason3_vertical2-624x4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15" y="1201737"/>
            <a:ext cx="5943600" cy="3962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0214" y="5304135"/>
            <a:ext cx="11274425" cy="1077218"/>
          </a:xfrm>
          <a:prstGeom prst="rect">
            <a:avLst/>
          </a:prstGeom>
        </p:spPr>
        <p:txBody>
          <a:bodyPr wrap="square">
            <a:spAutoFit/>
          </a:bodyPr>
          <a:lstStyle/>
          <a:p>
            <a:r>
              <a:rPr lang="zh-TW" altLang="en-US" sz="3200" b="0" i="0" dirty="0" smtClean="0">
                <a:solidFill>
                  <a:srgbClr val="444444"/>
                </a:solidFill>
                <a:effectLst/>
                <a:latin typeface="微軟正黑體" panose="020B0604030504040204" pitchFamily="34" charset="-120"/>
                <a:ea typeface="微軟正黑體" panose="020B0604030504040204" pitchFamily="34" charset="-120"/>
              </a:rPr>
              <a:t>福爾摩沙衛星五號（福衛五號）預計將在 </a:t>
            </a:r>
            <a:r>
              <a:rPr lang="en-US" altLang="zh-TW" sz="3200" b="0" i="0" dirty="0" smtClean="0">
                <a:solidFill>
                  <a:srgbClr val="444444"/>
                </a:solidFill>
                <a:effectLst/>
                <a:latin typeface="微軟正黑體" panose="020B0604030504040204" pitchFamily="34" charset="-120"/>
                <a:ea typeface="微軟正黑體" panose="020B0604030504040204" pitchFamily="34" charset="-120"/>
              </a:rPr>
              <a:t>8 </a:t>
            </a:r>
            <a:r>
              <a:rPr lang="zh-TW" altLang="en-US" sz="3200" b="0" i="0" dirty="0" smtClean="0">
                <a:solidFill>
                  <a:srgbClr val="444444"/>
                </a:solidFill>
                <a:effectLst/>
                <a:latin typeface="微軟正黑體" panose="020B0604030504040204" pitchFamily="34" charset="-120"/>
                <a:ea typeface="微軟正黑體" panose="020B0604030504040204" pitchFamily="34" charset="-120"/>
              </a:rPr>
              <a:t>月 </a:t>
            </a:r>
            <a:r>
              <a:rPr lang="en-US" altLang="zh-TW" sz="3200" b="0" i="0" dirty="0" smtClean="0">
                <a:solidFill>
                  <a:srgbClr val="444444"/>
                </a:solidFill>
                <a:effectLst/>
                <a:latin typeface="微軟正黑體" panose="020B0604030504040204" pitchFamily="34" charset="-120"/>
                <a:ea typeface="微軟正黑體" panose="020B0604030504040204" pitchFamily="34" charset="-120"/>
              </a:rPr>
              <a:t>25 </a:t>
            </a:r>
            <a:r>
              <a:rPr lang="zh-TW" altLang="en-US" sz="3200" b="0" i="0" dirty="0" smtClean="0">
                <a:solidFill>
                  <a:srgbClr val="444444"/>
                </a:solidFill>
                <a:effectLst/>
                <a:latin typeface="微軟正黑體" panose="020B0604030504040204" pitchFamily="34" charset="-120"/>
                <a:ea typeface="微軟正黑體" panose="020B0604030504040204" pitchFamily="34" charset="-120"/>
              </a:rPr>
              <a:t>日凌晨 </a:t>
            </a:r>
            <a:r>
              <a:rPr lang="en-US" altLang="zh-TW" sz="3200" b="0" i="0" dirty="0" smtClean="0">
                <a:solidFill>
                  <a:srgbClr val="444444"/>
                </a:solidFill>
                <a:effectLst/>
                <a:latin typeface="微軟正黑體" panose="020B0604030504040204" pitchFamily="34" charset="-120"/>
                <a:ea typeface="微軟正黑體" panose="020B0604030504040204" pitchFamily="34" charset="-120"/>
              </a:rPr>
              <a:t>2 </a:t>
            </a:r>
            <a:r>
              <a:rPr lang="zh-TW" altLang="en-US" sz="3200" b="0" i="0" dirty="0" smtClean="0">
                <a:solidFill>
                  <a:srgbClr val="444444"/>
                </a:solidFill>
                <a:effectLst/>
                <a:latin typeface="微軟正黑體" panose="020B0604030504040204" pitchFamily="34" charset="-120"/>
                <a:ea typeface="微軟正黑體" panose="020B0604030504040204" pitchFamily="34" charset="-120"/>
              </a:rPr>
              <a:t>時 </a:t>
            </a:r>
            <a:r>
              <a:rPr lang="en-US" altLang="zh-TW" sz="3200" b="0" i="0" dirty="0" smtClean="0">
                <a:solidFill>
                  <a:srgbClr val="444444"/>
                </a:solidFill>
                <a:effectLst/>
                <a:latin typeface="微軟正黑體" panose="020B0604030504040204" pitchFamily="34" charset="-120"/>
                <a:ea typeface="微軟正黑體" panose="020B0604030504040204" pitchFamily="34" charset="-120"/>
              </a:rPr>
              <a:t>50 </a:t>
            </a:r>
            <a:r>
              <a:rPr lang="zh-TW" altLang="en-US" sz="3200" b="0" i="0" dirty="0" smtClean="0">
                <a:solidFill>
                  <a:srgbClr val="444444"/>
                </a:solidFill>
                <a:effectLst/>
                <a:latin typeface="微軟正黑體" panose="020B0604030504040204" pitchFamily="34" charset="-120"/>
                <a:ea typeface="微軟正黑體" panose="020B0604030504040204" pitchFamily="34" charset="-120"/>
              </a:rPr>
              <a:t>分，由委託的 </a:t>
            </a:r>
            <a:r>
              <a:rPr lang="en-US" altLang="zh-TW" sz="3200" b="0" i="0" dirty="0" err="1" smtClean="0">
                <a:solidFill>
                  <a:srgbClr val="444444"/>
                </a:solidFill>
                <a:effectLst/>
                <a:latin typeface="微軟正黑體" panose="020B0604030504040204" pitchFamily="34" charset="-120"/>
                <a:ea typeface="微軟正黑體" panose="020B0604030504040204" pitchFamily="34" charset="-120"/>
              </a:rPr>
              <a:t>SpaceX</a:t>
            </a:r>
            <a:r>
              <a:rPr lang="en-US" altLang="zh-TW" sz="3200" b="0" i="0" dirty="0" smtClean="0">
                <a:solidFill>
                  <a:srgbClr val="444444"/>
                </a:solidFill>
                <a:effectLst/>
                <a:latin typeface="微軟正黑體" panose="020B0604030504040204" pitchFamily="34" charset="-120"/>
                <a:ea typeface="微軟正黑體" panose="020B0604030504040204" pitchFamily="34" charset="-120"/>
              </a:rPr>
              <a:t> </a:t>
            </a:r>
            <a:r>
              <a:rPr lang="zh-TW" altLang="en-US" sz="3200" b="0" i="0" dirty="0" smtClean="0">
                <a:solidFill>
                  <a:srgbClr val="444444"/>
                </a:solidFill>
                <a:effectLst/>
                <a:latin typeface="微軟正黑體" panose="020B0604030504040204" pitchFamily="34" charset="-120"/>
                <a:ea typeface="微軟正黑體" panose="020B0604030504040204" pitchFamily="34" charset="-120"/>
              </a:rPr>
              <a:t>獵鷹九號（</a:t>
            </a:r>
            <a:r>
              <a:rPr lang="en-US" altLang="zh-TW" sz="3200" b="0" i="0" dirty="0" smtClean="0">
                <a:solidFill>
                  <a:srgbClr val="444444"/>
                </a:solidFill>
                <a:effectLst/>
                <a:latin typeface="微軟正黑體" panose="020B0604030504040204" pitchFamily="34" charset="-120"/>
                <a:ea typeface="微軟正黑體" panose="020B0604030504040204" pitchFamily="34" charset="-120"/>
              </a:rPr>
              <a:t>Falcon 9</a:t>
            </a:r>
            <a:r>
              <a:rPr lang="zh-TW" altLang="en-US" sz="3200" b="0" i="0" dirty="0" smtClean="0">
                <a:solidFill>
                  <a:srgbClr val="444444"/>
                </a:solidFill>
                <a:effectLst/>
                <a:latin typeface="微軟正黑體" panose="020B0604030504040204" pitchFamily="34" charset="-120"/>
                <a:ea typeface="微軟正黑體" panose="020B0604030504040204" pitchFamily="34" charset="-120"/>
              </a:rPr>
              <a:t>）火箭發射升空。</a:t>
            </a:r>
            <a:endParaRPr lang="en-US" sz="3200" dirty="0"/>
          </a:p>
        </p:txBody>
      </p:sp>
      <p:pic>
        <p:nvPicPr>
          <p:cNvPr id="1028" name="Picture 4" descr="http://www.intelligence-airbusds.com/files/pmedia/public/r2074_9_formosa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1150173"/>
            <a:ext cx="3705225" cy="38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523" y="355990"/>
            <a:ext cx="11730318" cy="6124754"/>
          </a:xfrm>
          <a:prstGeom prst="rect">
            <a:avLst/>
          </a:prstGeom>
        </p:spPr>
        <p:txBody>
          <a:bodyPr wrap="square">
            <a:spAutoFit/>
          </a:bodyPr>
          <a:lstStyle/>
          <a:p>
            <a:r>
              <a:rPr lang="en-US" sz="2800" baseline="30000" dirty="0">
                <a:latin typeface="Calibri" panose="020F0502020204030204" pitchFamily="34" charset="0"/>
                <a:ea typeface="PMingLiU" panose="02020500000000000000" pitchFamily="18" charset="-120"/>
                <a:cs typeface="Times New Roman" panose="02020603050405020304" pitchFamily="18" charset="0"/>
              </a:rPr>
              <a:t>29</a:t>
            </a:r>
            <a:r>
              <a:rPr lang="zh-TW" altLang="en-US" sz="2800" dirty="0">
                <a:latin typeface="Calibri" panose="020F0502020204030204" pitchFamily="34" charset="0"/>
                <a:ea typeface="PMingLiU" panose="02020500000000000000" pitchFamily="18" charset="-120"/>
                <a:cs typeface="Times New Roman" panose="02020603050405020304" pitchFamily="18" charset="0"/>
              </a:rPr>
              <a:t>他們出耶利哥的時候，有極多的人跟隨他。</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30</a:t>
            </a:r>
            <a:r>
              <a:rPr lang="zh-TW" altLang="en-US" sz="2800" dirty="0">
                <a:latin typeface="Calibri" panose="020F0502020204030204" pitchFamily="34" charset="0"/>
                <a:ea typeface="PMingLiU" panose="02020500000000000000" pitchFamily="18" charset="-120"/>
                <a:cs typeface="Times New Roman" panose="02020603050405020304" pitchFamily="18" charset="0"/>
              </a:rPr>
              <a:t>有兩個瞎子坐在路旁，聽說是耶穌經過，就喊著說：主阿，大衛的子孫，可憐我們罷！</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31</a:t>
            </a:r>
            <a:r>
              <a:rPr lang="zh-TW" altLang="en-US" sz="2800" dirty="0">
                <a:latin typeface="Calibri" panose="020F0502020204030204" pitchFamily="34" charset="0"/>
                <a:ea typeface="PMingLiU" panose="02020500000000000000" pitchFamily="18" charset="-120"/>
                <a:cs typeface="Times New Roman" panose="02020603050405020304" pitchFamily="18" charset="0"/>
              </a:rPr>
              <a:t>眾人責備他們，不許他們作聲；他們卻越發喊著說：主阿，大衛的子孫，可憐我們罷！</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32</a:t>
            </a:r>
            <a:r>
              <a:rPr lang="zh-TW" altLang="en-US" sz="2800" dirty="0">
                <a:latin typeface="Calibri" panose="020F0502020204030204" pitchFamily="34" charset="0"/>
                <a:ea typeface="PMingLiU" panose="02020500000000000000" pitchFamily="18" charset="-120"/>
                <a:cs typeface="Times New Roman" panose="02020603050405020304" pitchFamily="18" charset="0"/>
              </a:rPr>
              <a:t>耶穌就站住，叫他們來，說：要我為你們做甚麼？</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33</a:t>
            </a:r>
            <a:r>
              <a:rPr lang="zh-TW" altLang="en-US" sz="2800" dirty="0">
                <a:latin typeface="Calibri" panose="020F0502020204030204" pitchFamily="34" charset="0"/>
                <a:ea typeface="PMingLiU" panose="02020500000000000000" pitchFamily="18" charset="-120"/>
                <a:cs typeface="Times New Roman" panose="02020603050405020304" pitchFamily="18" charset="0"/>
              </a:rPr>
              <a:t>他們說：主阿，要我們的眼睛能看見！</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34</a:t>
            </a:r>
            <a:r>
              <a:rPr lang="zh-TW" altLang="en-US" sz="2800" dirty="0">
                <a:latin typeface="Calibri" panose="020F0502020204030204" pitchFamily="34" charset="0"/>
                <a:ea typeface="PMingLiU" panose="02020500000000000000" pitchFamily="18" charset="-120"/>
                <a:cs typeface="Times New Roman" panose="02020603050405020304" pitchFamily="18" charset="0"/>
              </a:rPr>
              <a:t>耶穌就動了慈心，把他們的眼睛一摸，他們立刻看見，就跟從了耶穌。</a:t>
            </a:r>
            <a:r>
              <a:rPr lang="en-US" altLang="zh-TW" sz="2800" dirty="0">
                <a:latin typeface="Calibri" panose="020F0502020204030204" pitchFamily="34" charset="0"/>
                <a:ea typeface="PMingLiU" panose="02020500000000000000" pitchFamily="18" charset="-120"/>
                <a:cs typeface="Times New Roman" panose="02020603050405020304" pitchFamily="18" charset="0"/>
              </a:rPr>
              <a:t>【</a:t>
            </a:r>
            <a:r>
              <a:rPr lang="zh-TW" altLang="en-US" sz="2800" dirty="0">
                <a:latin typeface="Calibri" panose="020F0502020204030204" pitchFamily="34" charset="0"/>
                <a:ea typeface="PMingLiU" panose="02020500000000000000" pitchFamily="18" charset="-120"/>
                <a:cs typeface="Times New Roman" panose="02020603050405020304" pitchFamily="18" charset="0"/>
              </a:rPr>
              <a:t>太</a:t>
            </a:r>
            <a:r>
              <a:rPr lang="en-US" sz="2800" dirty="0">
                <a:latin typeface="Calibri" panose="020F0502020204030204" pitchFamily="34" charset="0"/>
                <a:ea typeface="PMingLiU" panose="02020500000000000000" pitchFamily="18" charset="-120"/>
                <a:cs typeface="Times New Roman" panose="02020603050405020304" pitchFamily="18" charset="0"/>
              </a:rPr>
              <a:t> 20:29~34</a:t>
            </a:r>
            <a:r>
              <a:rPr lang="en-US" altLang="zh-TW" sz="2800" dirty="0">
                <a:latin typeface="Calibri" panose="020F0502020204030204" pitchFamily="34" charset="0"/>
                <a:ea typeface="PMingLiU" panose="02020500000000000000" pitchFamily="18" charset="-120"/>
                <a:cs typeface="Times New Roman" panose="02020603050405020304" pitchFamily="18" charset="0"/>
              </a:rPr>
              <a:t>】</a:t>
            </a:r>
            <a:r>
              <a:rPr lang="en-US" sz="2800" dirty="0">
                <a:latin typeface="Calibri" panose="020F0502020204030204" pitchFamily="34" charset="0"/>
                <a:ea typeface="PMingLiU" panose="02020500000000000000" pitchFamily="18" charset="-120"/>
                <a:cs typeface="Times New Roman" panose="02020603050405020304" pitchFamily="18" charset="0"/>
              </a:rPr>
              <a:t/>
            </a:r>
            <a:br>
              <a:rPr lang="en-US" sz="2800" dirty="0">
                <a:latin typeface="Calibri" panose="020F0502020204030204" pitchFamily="34" charset="0"/>
                <a:ea typeface="PMingLiU" panose="02020500000000000000" pitchFamily="18" charset="-120"/>
                <a:cs typeface="Times New Roman" panose="02020603050405020304" pitchFamily="18" charset="0"/>
              </a:rPr>
            </a:br>
            <a:r>
              <a:rPr lang="en-US" sz="2800" baseline="30000" dirty="0">
                <a:latin typeface="Calibri" panose="020F0502020204030204" pitchFamily="34" charset="0"/>
                <a:ea typeface="PMingLiU" panose="02020500000000000000" pitchFamily="18" charset="-120"/>
                <a:cs typeface="Times New Roman" panose="02020603050405020304" pitchFamily="18" charset="0"/>
              </a:rPr>
              <a:t>29</a:t>
            </a:r>
            <a:r>
              <a:rPr lang="en-US" sz="2800" dirty="0">
                <a:latin typeface="Calibri" panose="020F0502020204030204" pitchFamily="34" charset="0"/>
                <a:ea typeface="PMingLiU" panose="02020500000000000000" pitchFamily="18" charset="-120"/>
                <a:cs typeface="Times New Roman" panose="02020603050405020304" pitchFamily="18" charset="0"/>
              </a:rPr>
              <a:t>As Jesus and his disciples were leaving Jericho, a large crowd followed him. </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30</a:t>
            </a:r>
            <a:r>
              <a:rPr lang="en-US" sz="2800" dirty="0">
                <a:latin typeface="Calibri" panose="020F0502020204030204" pitchFamily="34" charset="0"/>
                <a:ea typeface="PMingLiU" panose="02020500000000000000" pitchFamily="18" charset="-120"/>
                <a:cs typeface="Times New Roman" panose="02020603050405020304" pitchFamily="18" charset="0"/>
              </a:rPr>
              <a:t>Two blind men were sitting by the roadside, and when they heard that Jesus was going by, they shouted, "Lord, Son of David, have mercy on us!" </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31</a:t>
            </a:r>
            <a:r>
              <a:rPr lang="en-US" sz="2800" dirty="0">
                <a:latin typeface="Calibri" panose="020F0502020204030204" pitchFamily="34" charset="0"/>
                <a:ea typeface="PMingLiU" panose="02020500000000000000" pitchFamily="18" charset="-120"/>
                <a:cs typeface="Times New Roman" panose="02020603050405020304" pitchFamily="18" charset="0"/>
              </a:rPr>
              <a:t>The crowd rebuked them and told them to be quiet, but they shouted all the louder, "Lord, Son of David, have mercy on us!" </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32</a:t>
            </a:r>
            <a:r>
              <a:rPr lang="en-US" sz="2800" dirty="0">
                <a:latin typeface="Calibri" panose="020F0502020204030204" pitchFamily="34" charset="0"/>
                <a:ea typeface="PMingLiU" panose="02020500000000000000" pitchFamily="18" charset="-120"/>
                <a:cs typeface="Times New Roman" panose="02020603050405020304" pitchFamily="18" charset="0"/>
              </a:rPr>
              <a:t>Jesus stopped and called them. "What do you want me to do for you?" he asked. </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33</a:t>
            </a:r>
            <a:r>
              <a:rPr lang="en-US" sz="2800" dirty="0">
                <a:latin typeface="Calibri" panose="020F0502020204030204" pitchFamily="34" charset="0"/>
                <a:ea typeface="PMingLiU" panose="02020500000000000000" pitchFamily="18" charset="-120"/>
                <a:cs typeface="Times New Roman" panose="02020603050405020304" pitchFamily="18" charset="0"/>
              </a:rPr>
              <a:t>"Lord," they answered, "we want our sight." </a:t>
            </a:r>
            <a:r>
              <a:rPr lang="en-US" sz="2800" baseline="30000" dirty="0">
                <a:latin typeface="Calibri" panose="020F0502020204030204" pitchFamily="34" charset="0"/>
                <a:ea typeface="PMingLiU" panose="02020500000000000000" pitchFamily="18" charset="-120"/>
                <a:cs typeface="Times New Roman" panose="02020603050405020304" pitchFamily="18" charset="0"/>
              </a:rPr>
              <a:t>34</a:t>
            </a:r>
            <a:r>
              <a:rPr lang="en-US" sz="2800" dirty="0">
                <a:latin typeface="Calibri" panose="020F0502020204030204" pitchFamily="34" charset="0"/>
                <a:ea typeface="PMingLiU" panose="02020500000000000000" pitchFamily="18" charset="-120"/>
                <a:cs typeface="Times New Roman" panose="02020603050405020304" pitchFamily="18" charset="0"/>
              </a:rPr>
              <a:t>Jesus had compassion on them and touched their eyes. Immediately they received their sight and followed him. </a:t>
            </a:r>
            <a:r>
              <a:rPr lang="en-US" altLang="zh-TW" sz="2800" dirty="0">
                <a:latin typeface="Calibri" panose="020F0502020204030204" pitchFamily="34" charset="0"/>
                <a:ea typeface="PMingLiU" panose="02020500000000000000" pitchFamily="18" charset="-120"/>
                <a:cs typeface="Times New Roman" panose="02020603050405020304" pitchFamily="18" charset="0"/>
              </a:rPr>
              <a:t>【</a:t>
            </a:r>
            <a:r>
              <a:rPr lang="en-US" sz="2800" dirty="0">
                <a:latin typeface="Calibri" panose="020F0502020204030204" pitchFamily="34" charset="0"/>
                <a:ea typeface="PMingLiU" panose="02020500000000000000" pitchFamily="18" charset="-120"/>
                <a:cs typeface="Times New Roman" panose="02020603050405020304" pitchFamily="18" charset="0"/>
              </a:rPr>
              <a:t>Matt 20:29~34</a:t>
            </a:r>
            <a:r>
              <a:rPr lang="en-US" altLang="zh-TW" sz="2800" dirty="0">
                <a:latin typeface="Calibri" panose="020F0502020204030204" pitchFamily="34" charset="0"/>
                <a:ea typeface="PMingLiU" panose="02020500000000000000" pitchFamily="18" charset="-120"/>
                <a:cs typeface="Times New Roman" panose="02020603050405020304" pitchFamily="18" charset="0"/>
              </a:rPr>
              <a:t>】</a:t>
            </a:r>
            <a:endParaRPr lang="en-US" sz="2800" dirty="0"/>
          </a:p>
        </p:txBody>
      </p:sp>
    </p:spTree>
    <p:extLst>
      <p:ext uri="{BB962C8B-B14F-4D97-AF65-F5344CB8AC3E}">
        <p14:creationId xmlns:p14="http://schemas.microsoft.com/office/powerpoint/2010/main" val="3455394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4966"/>
            <a:ext cx="12277166" cy="6494085"/>
          </a:xfrm>
          <a:prstGeom prst="rect">
            <a:avLst/>
          </a:prstGeom>
        </p:spPr>
        <p:txBody>
          <a:bodyPr wrap="square">
            <a:spAutoFit/>
          </a:bodyPr>
          <a:lstStyle/>
          <a:p>
            <a:pPr marL="457200" marR="457200">
              <a:spcBef>
                <a:spcPts val="0"/>
              </a:spcBef>
              <a:spcAft>
                <a:spcPts val="0"/>
              </a:spcAft>
            </a:pP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22</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他們來到伯賽大，有人帶一個瞎子來，求耶穌摸他。</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23</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耶穌拉著瞎子的手，領他到村外，就吐唾沫在他眼睛上，按手在他身上，問他說：你看見甚麼了？</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24</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他就抬頭一看，說：我看見人了；他們好像樹木，並且行走。</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25</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隨後又按手在他眼睛上，他定睛一看，就復了原，樣樣都看得清楚了。</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可</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8:22~25</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22</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They came to Bethsaida, and some people brought a blind man and begged Jesus to touch him.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23</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He took the blind man by the hand and led him outside the village. When he had spit on the man's eyes and put his hands on him, Jesus asked, "Do you see anything?"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24</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He looked up and said, "I see people; they look like trees walking around."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25</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Once more Jesus put his hands on the man's eyes. Then his eyes were opened, his sight was restored, and he saw everything clearly. </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Mark 8:22~25</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66054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559" y="169118"/>
            <a:ext cx="12581965" cy="6740307"/>
          </a:xfrm>
          <a:prstGeom prst="rect">
            <a:avLst/>
          </a:prstGeom>
        </p:spPr>
        <p:txBody>
          <a:bodyPr wrap="square">
            <a:spAutoFit/>
          </a:bodyPr>
          <a:lstStyle/>
          <a:p>
            <a:pPr marL="457200" marR="457200">
              <a:spcBef>
                <a:spcPts val="0"/>
              </a:spcBef>
              <a:spcAft>
                <a:spcPts val="0"/>
              </a:spcAft>
            </a:pP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耶穌過去的時候，看見一個人生來是瞎眼的。</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門徒問耶穌說：拉比，這人生來是瞎眼的，是誰犯了罪？是這人呢？是他父母呢？</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耶穌回答說：也不是這人犯了罪，也不是他父母犯了罪，是要在他身上顯出神的作為來。</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趁著白日，我們必須做那差我來者的工；黑夜將到，就沒有人能做工了。</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我在世上的時候，是世上的光。</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6</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耶穌說了這話，就吐唾沫在地上，用唾沫和泥抹在瞎子的眼睛上，</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對他說：你往西羅亞池子裡去洗（西羅亞繙出來就是奉差遣）。他去一洗，回頭就看見了。</a:t>
            </a:r>
            <a:r>
              <a:rPr lang="en-US" altLang="zh-TW"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約</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9:1~7</a:t>
            </a:r>
            <a:r>
              <a:rPr lang="en-US" altLang="zh-TW"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As he went along, he saw a man blind from birth.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His disciples asked him, "Rabbi, who sinned, this man or his parents, that he was born blind?"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"Neither this man nor his parents sinned," said Jesus, "but this happened so that the work of God might be displayed in his life.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As long as it is day, we must do the work of him who sent me. Night is coming, when no one can work.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While I am in the world, I am the light of the world."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6</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Having said this, he spit on the ground, made some mud with the saliva, and put it on the man's eyes.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"Go," he told him, "wash in the Pool of Siloam" (this word means Sent). So the man went and washed, and came home seeing. </a:t>
            </a:r>
            <a:r>
              <a:rPr lang="en-US" altLang="zh-TW"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John 9:1~7</a:t>
            </a:r>
            <a:r>
              <a:rPr lang="en-US" altLang="zh-TW"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85738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35" y="378572"/>
            <a:ext cx="10914529" cy="1325563"/>
          </a:xfrm>
        </p:spPr>
        <p:txBody>
          <a:bodyPr/>
          <a:lstStyle/>
          <a:p>
            <a:pPr algn="ctr"/>
            <a:r>
              <a:rPr lang="en-US" b="1" dirty="0"/>
              <a:t>II. Do we have a repetition of this miracle today? </a:t>
            </a:r>
            <a:r>
              <a:rPr lang="zh-TW" altLang="en-US" b="1" dirty="0"/>
              <a:t>今天我們有同樣的神蹟嗎</a:t>
            </a:r>
            <a:r>
              <a:rPr lang="en-US" b="1" dirty="0"/>
              <a:t>?</a:t>
            </a:r>
            <a:endParaRPr lang="en-US" dirty="0"/>
          </a:p>
        </p:txBody>
      </p:sp>
      <p:sp>
        <p:nvSpPr>
          <p:cNvPr id="3" name="Content Placeholder 2"/>
          <p:cNvSpPr>
            <a:spLocks noGrp="1"/>
          </p:cNvSpPr>
          <p:nvPr>
            <p:ph idx="1"/>
          </p:nvPr>
        </p:nvSpPr>
        <p:spPr/>
        <p:txBody>
          <a:bodyPr>
            <a:normAutofit/>
          </a:bodyPr>
          <a:lstStyle/>
          <a:p>
            <a:r>
              <a:rPr lang="en-US" altLang="zh-TW" sz="3200" b="1" dirty="0" smtClean="0"/>
              <a:t>B</a:t>
            </a:r>
            <a:r>
              <a:rPr lang="en-US" sz="3200" b="1" dirty="0" smtClean="0"/>
              <a:t>. </a:t>
            </a:r>
            <a:r>
              <a:rPr lang="en-US" sz="3200" b="1" dirty="0"/>
              <a:t>Many miracles are to restore God’s beautiful Creation. </a:t>
            </a:r>
            <a:r>
              <a:rPr lang="zh-TW" altLang="en-US" sz="3200" b="1" dirty="0" smtClean="0"/>
              <a:t> 神</a:t>
            </a:r>
            <a:r>
              <a:rPr lang="zh-TW" altLang="en-US" sz="3200" b="1" dirty="0"/>
              <a:t>蹟的方向是恢復神創造的美</a:t>
            </a:r>
            <a:r>
              <a:rPr lang="zh-TW" altLang="en-US" sz="3200" b="1" dirty="0" smtClean="0"/>
              <a:t>好</a:t>
            </a:r>
            <a:endParaRPr lang="en-US" altLang="zh-TW" sz="3200" b="1" dirty="0" smtClean="0"/>
          </a:p>
          <a:p>
            <a:endParaRPr lang="en-US" sz="3200" dirty="0"/>
          </a:p>
        </p:txBody>
      </p:sp>
      <p:pic>
        <p:nvPicPr>
          <p:cNvPr id="5" name="Picture 4" descr="https://upload.wikimedia.org/wikipedia/commons/0/02/SadhuSundarSingh.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864708"/>
            <a:ext cx="2820259" cy="3788935"/>
          </a:xfrm>
          <a:prstGeom prst="rect">
            <a:avLst/>
          </a:prstGeom>
          <a:noFill/>
          <a:ln>
            <a:noFill/>
          </a:ln>
        </p:spPr>
      </p:pic>
      <p:sp>
        <p:nvSpPr>
          <p:cNvPr id="6" name="Rectangle 5"/>
          <p:cNvSpPr/>
          <p:nvPr/>
        </p:nvSpPr>
        <p:spPr>
          <a:xfrm>
            <a:off x="5062818" y="3906370"/>
            <a:ext cx="5748618" cy="1077218"/>
          </a:xfrm>
          <a:prstGeom prst="rect">
            <a:avLst/>
          </a:prstGeom>
        </p:spPr>
        <p:txBody>
          <a:bodyPr wrap="square">
            <a:spAutoFit/>
          </a:bodyPr>
          <a:lstStyle/>
          <a:p>
            <a:r>
              <a:rPr lang="zh-TW" altLang="en-US" sz="3200" b="1" dirty="0">
                <a:latin typeface="Calibri" panose="020F0502020204030204" pitchFamily="34" charset="0"/>
                <a:ea typeface="PMingLiU" panose="02020500000000000000" pitchFamily="18" charset="-120"/>
                <a:cs typeface="Times New Roman" panose="02020603050405020304" pitchFamily="18" charset="0"/>
              </a:rPr>
              <a:t>孫大信</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a:t>
            </a:r>
            <a:r>
              <a:rPr lang="en-US" sz="3200" b="1" dirty="0">
                <a:latin typeface="Calibri" panose="020F0502020204030204" pitchFamily="34" charset="0"/>
                <a:ea typeface="PMingLiU" panose="02020500000000000000" pitchFamily="18" charset="-120"/>
                <a:cs typeface="Times New Roman" panose="02020603050405020304" pitchFamily="18" charset="0"/>
              </a:rPr>
              <a:t>Sadhu </a:t>
            </a:r>
            <a:r>
              <a:rPr lang="en-US" sz="3200" b="1" dirty="0" err="1">
                <a:latin typeface="Calibri" panose="020F0502020204030204" pitchFamily="34" charset="0"/>
                <a:ea typeface="PMingLiU" panose="02020500000000000000" pitchFamily="18" charset="-120"/>
                <a:cs typeface="Times New Roman" panose="02020603050405020304" pitchFamily="18" charset="0"/>
              </a:rPr>
              <a:t>Sundar</a:t>
            </a:r>
            <a:r>
              <a:rPr lang="en-US" sz="3200" b="1" dirty="0">
                <a:latin typeface="Calibri" panose="020F0502020204030204" pitchFamily="34" charset="0"/>
                <a:ea typeface="PMingLiU" panose="02020500000000000000" pitchFamily="18" charset="-120"/>
                <a:cs typeface="Times New Roman" panose="02020603050405020304" pitchFamily="18" charset="0"/>
              </a:rPr>
              <a:t> Singh</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1889</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年</a:t>
            </a:r>
            <a:r>
              <a:rPr lang="en-US" sz="3200" dirty="0">
                <a:latin typeface="Calibri" panose="020F0502020204030204" pitchFamily="34" charset="0"/>
                <a:ea typeface="PMingLiU" panose="02020500000000000000" pitchFamily="18" charset="-120"/>
                <a:cs typeface="Times New Roman" panose="02020603050405020304" pitchFamily="18" charset="0"/>
              </a:rPr>
              <a:t>9</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月</a:t>
            </a:r>
            <a:r>
              <a:rPr lang="en-US" sz="3200" dirty="0">
                <a:latin typeface="Calibri" panose="020F0502020204030204" pitchFamily="34" charset="0"/>
                <a:ea typeface="PMingLiU" panose="02020500000000000000" pitchFamily="18" charset="-120"/>
                <a:cs typeface="Times New Roman" panose="02020603050405020304" pitchFamily="18" charset="0"/>
              </a:rPr>
              <a:t>3</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日－</a:t>
            </a:r>
            <a:r>
              <a:rPr lang="en-US" sz="3200" dirty="0">
                <a:latin typeface="Calibri" panose="020F0502020204030204" pitchFamily="34" charset="0"/>
                <a:ea typeface="PMingLiU" panose="02020500000000000000" pitchFamily="18" charset="-120"/>
                <a:cs typeface="Times New Roman" panose="02020603050405020304" pitchFamily="18" charset="0"/>
              </a:rPr>
              <a:t>1929</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年）</a:t>
            </a:r>
            <a:endParaRPr lang="en-US" sz="3200" dirty="0"/>
          </a:p>
        </p:txBody>
      </p:sp>
    </p:spTree>
    <p:extLst>
      <p:ext uri="{BB962C8B-B14F-4D97-AF65-F5344CB8AC3E}">
        <p14:creationId xmlns:p14="http://schemas.microsoft.com/office/powerpoint/2010/main" val="220094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n2.ettoday.net/images/1848/d18482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69" y="2000343"/>
            <a:ext cx="57150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owenpress.com/wp-content/uploads/2015/12/2e24aee607ddf0c54f1c32eeaeb0a5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722" y="416858"/>
            <a:ext cx="4557737" cy="602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76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3670" y="1988395"/>
            <a:ext cx="9639302" cy="2308324"/>
          </a:xfrm>
          <a:prstGeom prst="rect">
            <a:avLst/>
          </a:prstGeom>
        </p:spPr>
        <p:txBody>
          <a:bodyPr wrap="square">
            <a:spAutoFit/>
          </a:bodyPr>
          <a:lstStyle/>
          <a:p>
            <a:r>
              <a:rPr lang="en-US" sz="3600" baseline="30000" dirty="0">
                <a:latin typeface="Calibri" panose="020F0502020204030204" pitchFamily="34" charset="0"/>
                <a:ea typeface="PMingLiU" panose="02020500000000000000" pitchFamily="18" charset="-120"/>
                <a:cs typeface="Times New Roman" panose="02020603050405020304" pitchFamily="18" charset="0"/>
              </a:rPr>
              <a:t>12</a:t>
            </a:r>
            <a:r>
              <a:rPr lang="zh-TW" altLang="en-US" sz="3600" dirty="0">
                <a:latin typeface="Calibri" panose="020F0502020204030204" pitchFamily="34" charset="0"/>
                <a:ea typeface="PMingLiU" panose="02020500000000000000" pitchFamily="18" charset="-120"/>
                <a:cs typeface="Times New Roman" panose="02020603050405020304" pitchFamily="18" charset="0"/>
              </a:rPr>
              <a:t>耶穌聽見，就說：康健的人用不著醫生，有病的人才用得著。</a:t>
            </a:r>
            <a:r>
              <a:rPr lang="en-US" altLang="zh-TW" sz="3600" dirty="0">
                <a:latin typeface="Calibri" panose="020F0502020204030204" pitchFamily="34" charset="0"/>
                <a:ea typeface="PMingLiU" panose="02020500000000000000" pitchFamily="18" charset="-120"/>
                <a:cs typeface="Times New Roman" panose="02020603050405020304" pitchFamily="18" charset="0"/>
              </a:rPr>
              <a:t>【</a:t>
            </a:r>
            <a:r>
              <a:rPr lang="zh-TW" altLang="en-US" sz="3600" dirty="0">
                <a:latin typeface="Calibri" panose="020F0502020204030204" pitchFamily="34" charset="0"/>
                <a:ea typeface="PMingLiU" panose="02020500000000000000" pitchFamily="18" charset="-120"/>
                <a:cs typeface="Times New Roman" panose="02020603050405020304" pitchFamily="18" charset="0"/>
              </a:rPr>
              <a:t>太</a:t>
            </a:r>
            <a:r>
              <a:rPr lang="en-US" sz="3600" dirty="0">
                <a:latin typeface="Calibri" panose="020F0502020204030204" pitchFamily="34" charset="0"/>
                <a:ea typeface="PMingLiU" panose="02020500000000000000" pitchFamily="18" charset="-120"/>
                <a:cs typeface="Times New Roman" panose="02020603050405020304" pitchFamily="18" charset="0"/>
              </a:rPr>
              <a:t> 9:12</a:t>
            </a:r>
            <a:r>
              <a:rPr lang="en-US" altLang="zh-TW" sz="3600" dirty="0">
                <a:latin typeface="Calibri" panose="020F0502020204030204" pitchFamily="34" charset="0"/>
                <a:ea typeface="PMingLiU" panose="02020500000000000000" pitchFamily="18" charset="-120"/>
                <a:cs typeface="Times New Roman" panose="02020603050405020304" pitchFamily="18" charset="0"/>
              </a:rPr>
              <a:t>】</a:t>
            </a:r>
            <a:r>
              <a:rPr lang="en-US" sz="3600" dirty="0">
                <a:latin typeface="Calibri" panose="020F0502020204030204" pitchFamily="34" charset="0"/>
                <a:ea typeface="PMingLiU" panose="02020500000000000000" pitchFamily="18" charset="-120"/>
                <a:cs typeface="Times New Roman" panose="02020603050405020304" pitchFamily="18" charset="0"/>
              </a:rPr>
              <a:t/>
            </a:r>
            <a:br>
              <a:rPr lang="en-US" sz="3600" dirty="0">
                <a:latin typeface="Calibri" panose="020F0502020204030204" pitchFamily="34" charset="0"/>
                <a:ea typeface="PMingLiU" panose="02020500000000000000" pitchFamily="18" charset="-120"/>
                <a:cs typeface="Times New Roman" panose="02020603050405020304" pitchFamily="18" charset="0"/>
              </a:rPr>
            </a:br>
            <a:r>
              <a:rPr lang="en-US" sz="3600" baseline="30000" dirty="0">
                <a:latin typeface="Calibri" panose="020F0502020204030204" pitchFamily="34" charset="0"/>
                <a:ea typeface="PMingLiU" panose="02020500000000000000" pitchFamily="18" charset="-120"/>
                <a:cs typeface="Times New Roman" panose="02020603050405020304" pitchFamily="18" charset="0"/>
              </a:rPr>
              <a:t>12</a:t>
            </a:r>
            <a:r>
              <a:rPr lang="en-US" sz="3600" dirty="0">
                <a:latin typeface="Calibri" panose="020F0502020204030204" pitchFamily="34" charset="0"/>
                <a:ea typeface="PMingLiU" panose="02020500000000000000" pitchFamily="18" charset="-120"/>
                <a:cs typeface="Times New Roman" panose="02020603050405020304" pitchFamily="18" charset="0"/>
              </a:rPr>
              <a:t>On hearing this, Jesus said, "It is not the healthy who need a doctor, but the sick. </a:t>
            </a:r>
            <a:r>
              <a:rPr lang="en-US" altLang="zh-TW" sz="3600" dirty="0">
                <a:latin typeface="Calibri" panose="020F0502020204030204" pitchFamily="34" charset="0"/>
                <a:ea typeface="PMingLiU" panose="02020500000000000000" pitchFamily="18" charset="-120"/>
                <a:cs typeface="Times New Roman" panose="02020603050405020304" pitchFamily="18" charset="0"/>
              </a:rPr>
              <a:t>【</a:t>
            </a:r>
            <a:r>
              <a:rPr lang="en-US" sz="3600" dirty="0">
                <a:latin typeface="Calibri" panose="020F0502020204030204" pitchFamily="34" charset="0"/>
                <a:ea typeface="PMingLiU" panose="02020500000000000000" pitchFamily="18" charset="-120"/>
                <a:cs typeface="Times New Roman" panose="02020603050405020304" pitchFamily="18" charset="0"/>
              </a:rPr>
              <a:t>Matt 9:12</a:t>
            </a:r>
            <a:r>
              <a:rPr lang="en-US" altLang="zh-TW" sz="3600" dirty="0">
                <a:latin typeface="Calibri" panose="020F0502020204030204" pitchFamily="34" charset="0"/>
                <a:ea typeface="PMingLiU" panose="02020500000000000000" pitchFamily="18" charset="-120"/>
                <a:cs typeface="Times New Roman" panose="02020603050405020304" pitchFamily="18" charset="0"/>
              </a:rPr>
              <a:t>】</a:t>
            </a:r>
            <a:endParaRPr lang="en-US" sz="3600" dirty="0"/>
          </a:p>
        </p:txBody>
      </p:sp>
    </p:spTree>
    <p:extLst>
      <p:ext uri="{BB962C8B-B14F-4D97-AF65-F5344CB8AC3E}">
        <p14:creationId xmlns:p14="http://schemas.microsoft.com/office/powerpoint/2010/main" val="2307252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35" y="378572"/>
            <a:ext cx="10914529" cy="1325563"/>
          </a:xfrm>
        </p:spPr>
        <p:txBody>
          <a:bodyPr/>
          <a:lstStyle/>
          <a:p>
            <a:pPr algn="ctr"/>
            <a:r>
              <a:rPr lang="en-US" b="1" dirty="0"/>
              <a:t>II. Do we have a repetition of this miracle today? </a:t>
            </a:r>
            <a:r>
              <a:rPr lang="zh-TW" altLang="en-US" b="1" dirty="0"/>
              <a:t>今天我們有同樣的神蹟嗎</a:t>
            </a:r>
            <a:r>
              <a:rPr lang="en-US" b="1" dirty="0"/>
              <a:t>?</a:t>
            </a:r>
            <a:endParaRPr lang="en-US" dirty="0"/>
          </a:p>
        </p:txBody>
      </p:sp>
      <p:sp>
        <p:nvSpPr>
          <p:cNvPr id="3" name="Content Placeholder 2"/>
          <p:cNvSpPr>
            <a:spLocks noGrp="1"/>
          </p:cNvSpPr>
          <p:nvPr>
            <p:ph idx="1"/>
          </p:nvPr>
        </p:nvSpPr>
        <p:spPr/>
        <p:txBody>
          <a:bodyPr>
            <a:normAutofit/>
          </a:bodyPr>
          <a:lstStyle/>
          <a:p>
            <a:r>
              <a:rPr lang="en-US" sz="3200" b="1" dirty="0"/>
              <a:t>C. Miracles are to further God’s Kingdom. </a:t>
            </a:r>
            <a:r>
              <a:rPr lang="zh-TW" altLang="en-US" sz="3200" b="1" dirty="0"/>
              <a:t>神蹟是為了進一步引進上帝的國度</a:t>
            </a:r>
            <a:r>
              <a:rPr lang="en-US" sz="3200" b="1" dirty="0"/>
              <a:t>.</a:t>
            </a:r>
            <a:endParaRPr lang="en-US" sz="3200" dirty="0"/>
          </a:p>
          <a:p>
            <a:endParaRPr lang="en-US" sz="3200" dirty="0"/>
          </a:p>
        </p:txBody>
      </p:sp>
      <p:sp>
        <p:nvSpPr>
          <p:cNvPr id="4" name="Rectangle 3"/>
          <p:cNvSpPr/>
          <p:nvPr/>
        </p:nvSpPr>
        <p:spPr>
          <a:xfrm>
            <a:off x="926725" y="3378831"/>
            <a:ext cx="10338547" cy="3046988"/>
          </a:xfrm>
          <a:prstGeom prst="rect">
            <a:avLst/>
          </a:prstGeom>
        </p:spPr>
        <p:txBody>
          <a:bodyPr wrap="square">
            <a:spAutoFit/>
          </a:bodyPr>
          <a:lstStyle/>
          <a:p>
            <a:pPr marL="457200" marR="457200">
              <a:spcBef>
                <a:spcPts val="0"/>
              </a:spcBef>
              <a:spcAft>
                <a:spcPts val="0"/>
              </a:spcAft>
            </a:pP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20</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門徒出去，到處宣傳福音。主和他們同工，用神蹟隨著，證實所傳的道。阿們！</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可</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16:20</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20</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Then the disciples went out and preached everywhere, and the Lord worked with them and confirmed his word by the signs that accompanied it. </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Mark 16:20</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2535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771" y="107576"/>
            <a:ext cx="12499041" cy="6986528"/>
          </a:xfrm>
          <a:prstGeom prst="rect">
            <a:avLst/>
          </a:prstGeom>
        </p:spPr>
        <p:txBody>
          <a:bodyPr wrap="square">
            <a:spAutoFit/>
          </a:bodyPr>
          <a:lstStyle/>
          <a:p>
            <a:pPr marL="457200" marR="457200">
              <a:spcBef>
                <a:spcPts val="0"/>
              </a:spcBef>
              <a:spcAft>
                <a:spcPts val="0"/>
              </a:spcAft>
            </a:pP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18</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西門看見使徒按手，便有聖靈賜下，就拿錢給使徒，</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19</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說：把這權柄也給我，叫我手按著誰，誰就可以受聖靈。</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20</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彼得說：你的銀子和你一同滅亡罷！因你想神的恩賜是可以用錢買的。</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你在這道上無分無關；因為在神面前，你的心不正。</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22</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你當懊悔你這罪惡，祈求主，或者你心裡的意念可得赦免。</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23</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我看出你正在苦膽之中，被罪惡捆綁。</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24</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西門說：願你們為我求主，叫你們所說的，沒有一樣臨到我身上。</a:t>
            </a:r>
            <a:r>
              <a:rPr lang="en-US" altLang="zh-TW"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徒</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8:18~24</a:t>
            </a:r>
            <a:r>
              <a:rPr lang="en-US" altLang="zh-TW"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18</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When Simon saw that the Spirit was given at the laying on of the apostles' hands, he offered them money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19</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and said, "Give me also this ability so that everyone on whom I lay my hands may receive the Holy Spirit."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20</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Peter answered: "May your money perish with you, because you thought you could buy the gift of God with money!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You have no part or share in this ministry, because your heart is not right before God.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22</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Repent of this wickedness and pray to the Lord. Perhaps he will forgive you for having such a thought in your heart.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23</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For I see that you are full of bitterness and captive to sin." </a:t>
            </a:r>
            <a:r>
              <a:rPr lang="en-US" sz="27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24</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Then Simon answered, "Pray to the Lord for me so that nothing you have said may happen to me." </a:t>
            </a:r>
            <a:r>
              <a:rPr lang="en-US" altLang="zh-TW"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Acts 8:18~24</a:t>
            </a:r>
            <a:r>
              <a:rPr lang="en-US" altLang="zh-TW"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27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390774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Do we have miracles today? </a:t>
            </a:r>
            <a:r>
              <a:rPr lang="en-US" b="1" dirty="0" smtClean="0"/>
              <a:t/>
            </a:r>
            <a:br>
              <a:rPr lang="en-US" b="1" dirty="0" smtClean="0"/>
            </a:br>
            <a:r>
              <a:rPr lang="zh-TW" altLang="en-US" b="1" dirty="0" smtClean="0"/>
              <a:t>我</a:t>
            </a:r>
            <a:r>
              <a:rPr lang="zh-TW" altLang="en-US" b="1" dirty="0"/>
              <a:t>們今天有神蹟嗎</a:t>
            </a:r>
            <a:r>
              <a:rPr lang="en-US" b="1" dirty="0"/>
              <a:t>?</a:t>
            </a:r>
            <a:endParaRPr lang="en-US" dirty="0"/>
          </a:p>
        </p:txBody>
      </p:sp>
      <p:sp>
        <p:nvSpPr>
          <p:cNvPr id="3" name="Content Placeholder 2"/>
          <p:cNvSpPr>
            <a:spLocks noGrp="1"/>
          </p:cNvSpPr>
          <p:nvPr>
            <p:ph idx="1"/>
          </p:nvPr>
        </p:nvSpPr>
        <p:spPr/>
        <p:txBody>
          <a:bodyPr>
            <a:normAutofit/>
          </a:bodyPr>
          <a:lstStyle/>
          <a:p>
            <a:r>
              <a:rPr lang="en-US" sz="3200" dirty="0"/>
              <a:t>A. Increase in Quantity</a:t>
            </a:r>
            <a:r>
              <a:rPr lang="zh-TW" altLang="en-US" sz="3200" dirty="0"/>
              <a:t>量的增</a:t>
            </a:r>
            <a:r>
              <a:rPr lang="zh-TW" altLang="en-US" sz="3200" dirty="0" smtClean="0"/>
              <a:t>加</a:t>
            </a:r>
            <a:endParaRPr lang="en-US" altLang="zh-TW" sz="3200" dirty="0" smtClean="0"/>
          </a:p>
          <a:p>
            <a:r>
              <a:rPr lang="en-US" sz="3200" dirty="0"/>
              <a:t>B. Increase in Quality </a:t>
            </a:r>
            <a:r>
              <a:rPr lang="zh-TW" altLang="en-US" sz="3200" dirty="0"/>
              <a:t>質量的改進</a:t>
            </a:r>
            <a:endParaRPr lang="en-US" sz="3200" dirty="0"/>
          </a:p>
          <a:p>
            <a:r>
              <a:rPr lang="en-US" sz="3200" dirty="0"/>
              <a:t>C. Transformation </a:t>
            </a:r>
            <a:r>
              <a:rPr lang="zh-TW" altLang="en-US" sz="3200" dirty="0"/>
              <a:t>性質的改變</a:t>
            </a:r>
            <a:endParaRPr lang="en-US" sz="3200" dirty="0"/>
          </a:p>
          <a:p>
            <a:endParaRPr lang="en-US" sz="3200" dirty="0"/>
          </a:p>
        </p:txBody>
      </p:sp>
    </p:spTree>
    <p:extLst>
      <p:ext uri="{BB962C8B-B14F-4D97-AF65-F5344CB8AC3E}">
        <p14:creationId xmlns:p14="http://schemas.microsoft.com/office/powerpoint/2010/main" val="32095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線西國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957" y="48090"/>
            <a:ext cx="7993343" cy="5542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61212" y="5930153"/>
            <a:ext cx="2104465" cy="584775"/>
          </a:xfrm>
          <a:prstGeom prst="rect">
            <a:avLst/>
          </a:prstGeom>
          <a:noFill/>
        </p:spPr>
        <p:txBody>
          <a:bodyPr wrap="square" rtlCol="0">
            <a:spAutoFit/>
          </a:bodyPr>
          <a:lstStyle/>
          <a:p>
            <a:r>
              <a:rPr lang="zh-TW" altLang="en-US" sz="3200" dirty="0" smtClean="0"/>
              <a:t>線西國中</a:t>
            </a:r>
            <a:endParaRPr lang="en-US" sz="3200" dirty="0"/>
          </a:p>
        </p:txBody>
      </p:sp>
    </p:spTree>
    <p:extLst>
      <p:ext uri="{BB962C8B-B14F-4D97-AF65-F5344CB8AC3E}">
        <p14:creationId xmlns:p14="http://schemas.microsoft.com/office/powerpoint/2010/main" val="2827236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751" y="-109817"/>
            <a:ext cx="10841826" cy="7247210"/>
          </a:xfrm>
          <a:prstGeom prst="rect">
            <a:avLst/>
          </a:prstGeom>
        </p:spPr>
      </p:pic>
    </p:spTree>
    <p:extLst>
      <p:ext uri="{BB962C8B-B14F-4D97-AF65-F5344CB8AC3E}">
        <p14:creationId xmlns:p14="http://schemas.microsoft.com/office/powerpoint/2010/main" val="3272601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665"/>
            <a:ext cx="12192000" cy="6863417"/>
          </a:xfrm>
          <a:prstGeom prst="rect">
            <a:avLst/>
          </a:prstGeom>
        </p:spPr>
        <p:txBody>
          <a:bodyPr wrap="square">
            <a:spAutoFit/>
          </a:bodyPr>
          <a:lstStyle/>
          <a:p>
            <a:pPr marL="457200" marR="457200">
              <a:spcBef>
                <a:spcPts val="0"/>
              </a:spcBef>
              <a:spcAft>
                <a:spcPts val="0"/>
              </a:spcAft>
            </a:pP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Re: Advent: Testimony from David 2 messages Emily Yang &lt;emilyyang2002@me.com&gt; Fri, Sep 8, 2017 at 9:37 AM To: Joseph Chang </a:t>
            </a:r>
            <a:r>
              <a:rPr lang="zh-TW" alt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張玉明牧師</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&lt;prjosephchang@gmail.com&gt;, Esther Chang </a:t>
            </a:r>
            <a:r>
              <a:rPr lang="zh-TW" alt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李少鳳師母</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&lt;estherc777@gmail.com&gt;, Priscilla Chang &lt;priscilla.chang77@gmail.com&gt;, David Ding &lt;david.ding@biola.edu&gt;, Richard Loon LTC </a:t>
            </a:r>
            <a:r>
              <a:rPr lang="zh-TW" alt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黃定波</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&lt;rpvdad@gmail.com&gt; Dear all Thanks for the leadership and hard work. Here is David Lam</a:t>
            </a:r>
            <a:r>
              <a:rPr lang="zh-TW" alt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s testimony! Connie is the Mom who faithfully supported the whole ADVENT with the prayers from the whole family (grandparents &amp; two siblings) in Toronto. May the heart of our Lord be pleased in all that we are and all that we do for His sake</a:t>
            </a:r>
            <a:r>
              <a:rPr lang="en-US" altLang="zh-TW"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In Christ, Emily Yang Loon ++++++++++++++++++++++++++++++++ The fear of the LORD is the beginning of wisdom (Ps 111:10) </a:t>
            </a:r>
            <a:r>
              <a:rPr lang="zh-TW" alt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敬畏耶和華是智慧的開端</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zh-TW" alt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詩</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111:10) Vincent Lam &lt;vlam278@gmail.com&gt;, Connie &lt;hywongca@yahoo.ca&gt; &gt; On Sep 8, 2017, at 8:34 AM, Connie &lt;hywongca@yahoo.ca&gt; wrote: &gt; &gt; Dear Emily, &gt; &gt; Glory to our Lord Jesus! His transforming power and work are having a ripple effects already as many </a:t>
            </a:r>
            <a:r>
              <a:rPr lang="en-US" sz="10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ppl</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approached us to ask for our experience with Advent. And more </a:t>
            </a:r>
            <a:r>
              <a:rPr lang="en-US" sz="10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ppl</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showed interests in joining David to go on missions for His kingdom! Amazing! &gt; &gt; I witnessed the changes in David's life after the mission trip. When he was willing to yield to the Holy Spirit and step out of his comfort zone time after time, he repeatedly unfolded His blessing upon blessing! What a joyful exciting discovery God has gifted him at his age! After he has tasted the sweetness and greatness of God's, God has evidently altered his desire and appetite... He is longing for being part of something more purposeful and meaningful in Christ now. Given Jesus' lens and heart, he can perceive more clearly of himself, his own peers and of the culture around him... wow! God has surprised him indeed by blessing and connecting him to His Advent family! He once told me proudly that he has many new believer friends in the US and here in Toronto now. He is staying in touch and even hanging out with the Toronto team! What a treat from God! Before the trip, he stopped listening to Christian songs for a while. After, he told us he loved them. He is now listening to them and singing out loud often as he really appreciated and enjoyed the Advent worship! The seeds of Jesus' love for the lost were also planted in his heart... He treasured so dearly of his Advent Tee because it has his student's signatures and memories! He is more fearless as he has been given opportunities to stand, teach and testify Jesus before God and the class and serve different groups of children alone and with his team and with the support of many humble individual grownups. It's very humbling and profound to see and realize as a mother that how much God could and has matured my son when he's away from me. May he be more independent from us but more dependent on Him! &gt; &gt; At the end of the journey, David already told Vincent that he wanted to go back next year by himself! With our support and prayers, He is going to plan and save for the next mission trip if He wills! May God purify and preserve his heart . And my younger twos are waiting for their turns... ha! Though only Vincent and David went, actually my whole family was taken on this humbling and life-changing journey by our Lord Jesus this Summer! Praise His name! Praise God for giving our next generation North American born </a:t>
            </a:r>
            <a:r>
              <a:rPr lang="en-US" sz="10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chinese</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 unique role and place in His kingdom plan thru Advent! May this emerging kingdom warriors be grounded in the Gospel, transformed by His truth to face forward and face outward for His glory and risk for Jesus! Thank you Emily and Richard! &gt; &gt; Vincent's testimony is on the way... He takes it very seriously so he's still refining it. :D &gt; &gt; Pray that all the Advent leaders are having a vibrant fellowship w God everyday and God is preserving the hearts of all</a:t>
            </a:r>
          </a:p>
          <a:p>
            <a:r>
              <a:rPr lang="en-US" sz="1000" dirty="0">
                <a:latin typeface="Calibri" panose="020F0502020204030204" pitchFamily="34" charset="0"/>
                <a:ea typeface="PMingLiU" panose="02020500000000000000" pitchFamily="18" charset="-120"/>
                <a:cs typeface="Times New Roman" panose="02020603050405020304" pitchFamily="18" charset="0"/>
              </a:rPr>
              <a:t> </a:t>
            </a:r>
          </a:p>
          <a:p>
            <a:pPr marL="457200" marR="457200">
              <a:spcBef>
                <a:spcPts val="0"/>
              </a:spcBef>
              <a:spcAft>
                <a:spcPts val="0"/>
              </a:spcAft>
            </a:pP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9/8/2017 Gmail - Re: Advent: Testimony from David</a:t>
            </a:r>
          </a:p>
          <a:p>
            <a:pPr marL="457200" marR="457200">
              <a:spcBef>
                <a:spcPts val="0"/>
              </a:spcBef>
              <a:spcAft>
                <a:spcPts val="0"/>
              </a:spcAft>
            </a:pP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https://mail.google.com/mail/u/0/?</a:t>
            </a:r>
            <a:r>
              <a:rPr lang="en-US" sz="10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ui</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=2&amp;ik=fde3a5db1e&amp;jsver=6H9snhMqLA8.en.&amp;view=</a:t>
            </a:r>
            <a:r>
              <a:rPr lang="en-US" sz="10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pt&amp;search</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10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inbox&amp;th</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=15e646e10d40d8fc&amp;siml=15e625a7d46c… 2/2</a:t>
            </a:r>
          </a:p>
          <a:p>
            <a:pPr marL="457200" marR="457200">
              <a:spcBef>
                <a:spcPts val="0"/>
              </a:spcBef>
              <a:spcAft>
                <a:spcPts val="0"/>
              </a:spcAft>
            </a:pP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young people and their families as we are now in a generation of distraction! &gt; &gt; Connie &gt; ____________________________________________________________________________________ &gt; </a:t>
            </a:r>
            <a:r>
              <a:rPr lang="en-US" sz="1000" b="1"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Haha</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his age is very authentic :) &gt; &gt; Advent Testimony by David Lam &gt; &gt; Boot Camp: &gt; When I first heard about Advent, I really didn’t want to go. I didn’t want to leave all my friends back home and go to a place where I knew no one but my dad. I was really hesitant but God worked in me and softened my heart. When I got to the boot camp I was really anxious. I remember really wanting to go home and being mad that I came on the trip. But God blessed me with a great team leader (Jonathan) who approached me the first day. God also allowed me to make a lot of new friends during the boot camp training. I really enjoyed Pastor Chang’s teaching. It was the first time I was taught how to present the Gospel and make my testimony more relatable to the local students. &gt; &gt; Week 1: &gt; The first time I got to the house that we were staying in I thought it was really amazing because I had not expected such a great place. I felt God’s love and provision as He gave me a more comfortable setting for my first time going on a mission. Our team all got along very well. When it was my first day teaching, I was really scared because I didn’t know how to speak Mandarin. But I was blessed with a great teaching partner and friend who helped me in translating and encouraging me when I was feeling discouraged. I remember one night I was going through a spiritual struggle and one of the team leaders talked to me until 2:00 in the morning. I thank God for that and I really appreciated how caring my team was. I got along well with most of my local students because we both liked to have fun and play around. This was the first time I had preached the Gospel to anyone. I was so grateful that I could do this work for God! &gt; &gt; Week 2: &gt; On the second week, our team split into two separate teams. The team that I was on went to Hsinchu. There I felt left out of the team as everyone seemed to already have close friends there. Most of my closer friends that I had made were still in Changhua. Throughout the week I felt really discouraged and useless as my teaching partner seemed to be doing all the work. One thing that encouraged me was how the students still talked to me and played basketball with me even though they knew I can’t speak the same language as them.. God certainly showed me His love and grace through the students. &gt; &gt; Debriefing: &gt; Before coming to the mission trip, I thought that my summer would be wasted and that I wouldn't be able to hang out with friends. In my mind I was missing out. But God had such a better plan than I did. This mission trip showed me that there was so much more than just hanging out with friends at home or playing sports. There was something more purposeful that I could do with my life. I saw God through my team and the students. God strengthened my relationship with Him through seeing the lives of the students change. I was thrilled that the students accepted Jesus and that they could spend an eternity with God. I really did not expect that many of them to say yes! I also saw God through my Dad. He played games with our group and prepared so much behind the scenes. I am extremely thankful to God for letting my dad be my translator. He was very careful not to embarrass me even though I was a bit rude to him at some times. I’m so joyful that God used me in this way. And I got to be a part of something much bigger than myself. &gt; &gt; &gt; &gt; Sent from my iPad &gt; &gt; . </a:t>
            </a:r>
          </a:p>
          <a:p>
            <a:pPr marL="457200" marR="457200">
              <a:spcBef>
                <a:spcPts val="0"/>
              </a:spcBef>
              <a:spcAft>
                <a:spcPts val="0"/>
              </a:spcAft>
            </a:pP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Joseph Chang &lt;prjosephchang@gmail.com&gt; Fri, Sep 8, 2017 at 7:18 PM To: Emily Yang &lt;emilyyang2002@me.com&gt; Cc: Esther Chang </a:t>
            </a:r>
            <a:r>
              <a:rPr lang="zh-TW" alt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李少鳳師母</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&lt;estherc777@gmail.com&gt;, Priscilla Chang &lt;priscilla.chang77@gmail.com&gt;, David Ding &lt;david.ding@biola.edu&gt;, Richard Loon LTC </a:t>
            </a:r>
            <a:r>
              <a:rPr lang="zh-TW" alt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黃定波</a:t>
            </a:r>
            <a:r>
              <a:rPr lang="en-US" sz="10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&lt;rpvdad@gmail.com&gt; Thank you for sharing this very moving and encouraging testimony!  God is so wonderful, isn't he?  Joining his mission is to experience his miracles first hand. Joseph</a:t>
            </a:r>
          </a:p>
        </p:txBody>
      </p:sp>
    </p:spTree>
    <p:extLst>
      <p:ext uri="{BB962C8B-B14F-4D97-AF65-F5344CB8AC3E}">
        <p14:creationId xmlns:p14="http://schemas.microsoft.com/office/powerpoint/2010/main" val="1438054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Transformation of David Lam of Toronto</a:t>
            </a:r>
            <a:endParaRPr lang="en-US" dirty="0"/>
          </a:p>
        </p:txBody>
      </p:sp>
      <p:sp>
        <p:nvSpPr>
          <p:cNvPr id="3" name="Content Placeholder 2"/>
          <p:cNvSpPr>
            <a:spLocks noGrp="1"/>
          </p:cNvSpPr>
          <p:nvPr>
            <p:ph idx="1"/>
          </p:nvPr>
        </p:nvSpPr>
        <p:spPr/>
        <p:txBody>
          <a:bodyPr>
            <a:normAutofit/>
          </a:bodyPr>
          <a:lstStyle/>
          <a:p>
            <a:r>
              <a:rPr lang="en-US" altLang="zh-TW" sz="3200" dirty="0" smtClean="0"/>
              <a:t>Singing (Advent Worship a positive input)</a:t>
            </a:r>
          </a:p>
          <a:p>
            <a:r>
              <a:rPr lang="en-US" sz="3200" dirty="0" smtClean="0"/>
              <a:t>T-Shirt (A wonderful memory)</a:t>
            </a:r>
          </a:p>
          <a:p>
            <a:r>
              <a:rPr lang="en-US" sz="3200" dirty="0" smtClean="0"/>
              <a:t>Fellowship with Advent Family</a:t>
            </a:r>
          </a:p>
          <a:p>
            <a:r>
              <a:rPr lang="en-US" sz="3200" dirty="0" smtClean="0"/>
              <a:t>Gospel Presentation</a:t>
            </a:r>
          </a:p>
          <a:p>
            <a:r>
              <a:rPr lang="en-US" sz="3200" dirty="0" smtClean="0"/>
              <a:t>Relating Personal Testimony</a:t>
            </a:r>
          </a:p>
          <a:p>
            <a:r>
              <a:rPr lang="en-US" sz="3200" dirty="0" smtClean="0"/>
              <a:t>Reluctant to </a:t>
            </a:r>
            <a:r>
              <a:rPr lang="en-US" sz="3200" dirty="0" err="1" smtClean="0"/>
              <a:t>go</a:t>
            </a:r>
            <a:r>
              <a:rPr lang="en-US" sz="3200" dirty="0" err="1" smtClean="0">
                <a:sym typeface="Wingdings" panose="05000000000000000000" pitchFamily="2" charset="2"/>
              </a:rPr>
              <a:t>Saving</a:t>
            </a:r>
            <a:r>
              <a:rPr lang="en-US" sz="3200" dirty="0" smtClean="0">
                <a:sym typeface="Wingdings" panose="05000000000000000000" pitchFamily="2" charset="2"/>
              </a:rPr>
              <a:t> for next year, 2 siblings waiting for their turns</a:t>
            </a:r>
          </a:p>
          <a:p>
            <a:endParaRPr lang="en-US" sz="3200" dirty="0"/>
          </a:p>
        </p:txBody>
      </p:sp>
    </p:spTree>
    <p:extLst>
      <p:ext uri="{BB962C8B-B14F-4D97-AF65-F5344CB8AC3E}">
        <p14:creationId xmlns:p14="http://schemas.microsoft.com/office/powerpoint/2010/main" val="36598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r>
              <a:rPr lang="zh-TW" altLang="en-US" dirty="0" smtClean="0"/>
              <a:t>結論</a:t>
            </a:r>
            <a:endParaRPr lang="en-US" dirty="0"/>
          </a:p>
        </p:txBody>
      </p:sp>
      <p:sp>
        <p:nvSpPr>
          <p:cNvPr id="3" name="Content Placeholder 2"/>
          <p:cNvSpPr>
            <a:spLocks noGrp="1"/>
          </p:cNvSpPr>
          <p:nvPr>
            <p:ph idx="1"/>
          </p:nvPr>
        </p:nvSpPr>
        <p:spPr/>
        <p:txBody>
          <a:bodyPr>
            <a:normAutofit/>
          </a:bodyPr>
          <a:lstStyle/>
          <a:p>
            <a:r>
              <a:rPr lang="en-US" altLang="zh-TW" sz="3200" dirty="0" smtClean="0"/>
              <a:t>Greater Miracle demands Greater Accountability</a:t>
            </a:r>
            <a:endParaRPr lang="en-US" sz="3200" dirty="0"/>
          </a:p>
        </p:txBody>
      </p:sp>
    </p:spTree>
    <p:extLst>
      <p:ext uri="{BB962C8B-B14F-4D97-AF65-F5344CB8AC3E}">
        <p14:creationId xmlns:p14="http://schemas.microsoft.com/office/powerpoint/2010/main" val="220416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983" y="471491"/>
            <a:ext cx="11766175" cy="6494085"/>
          </a:xfrm>
          <a:prstGeom prst="rect">
            <a:avLst/>
          </a:prstGeom>
        </p:spPr>
        <p:txBody>
          <a:bodyPr wrap="square">
            <a:spAutoFit/>
          </a:bodyPr>
          <a:lstStyle/>
          <a:p>
            <a:pPr marL="457200" marR="457200">
              <a:spcBef>
                <a:spcPts val="0"/>
              </a:spcBef>
              <a:spcAft>
                <a:spcPts val="0"/>
              </a:spcAft>
            </a:pP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38</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當時，有幾個文士和法利賽人對耶穌說：夫子，我們願意你顯個神蹟給我們看。</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39</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耶穌回答說：一個邪惡淫亂的世代求看神蹟，除了先知約拿的神蹟以外，再沒有神蹟給他們看。</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40</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約拿三日三夜在大魚肚腹中，人子也要這樣三日三夜在地裡頭</a:t>
            </a:r>
            <a:r>
              <a:rPr lang="zh-TW" alt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太</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12:38~40</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38</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Then some of the Pharisees and teachers of the law said to him, "Teacher, we want to see a miraculous sign from you."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39</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He answered, "A wicked and adulterous generation asks for a miraculous sign! But none will be given it except the sign of the prophet Jonah.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40</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For as Jonah was three days and three nights in the belly of a huge fish, so the Son of Man will be three days and three nights in the heart of the earth. </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Matt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12:38~40</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a:p>
            <a:r>
              <a:rPr lang="en-US" sz="3200" dirty="0">
                <a:latin typeface="Calibri" panose="020F0502020204030204" pitchFamily="34" charset="0"/>
                <a:ea typeface="PMingLiU" panose="02020500000000000000" pitchFamily="18" charset="-120"/>
                <a:cs typeface="Times New Roman" panose="02020603050405020304" pitchFamily="18" charset="0"/>
              </a:rPr>
              <a:t> </a:t>
            </a:r>
          </a:p>
        </p:txBody>
      </p:sp>
    </p:spTree>
    <p:extLst>
      <p:ext uri="{BB962C8B-B14F-4D97-AF65-F5344CB8AC3E}">
        <p14:creationId xmlns:p14="http://schemas.microsoft.com/office/powerpoint/2010/main" val="2073215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89" y="363915"/>
            <a:ext cx="11766175" cy="6494085"/>
          </a:xfrm>
          <a:prstGeom prst="rect">
            <a:avLst/>
          </a:prstGeom>
        </p:spPr>
        <p:txBody>
          <a:bodyPr wrap="square">
            <a:spAutoFit/>
          </a:bodyPr>
          <a:lstStyle/>
          <a:p>
            <a:pPr marL="457200" marR="457200">
              <a:spcBef>
                <a:spcPts val="0"/>
              </a:spcBef>
              <a:spcAft>
                <a:spcPts val="0"/>
              </a:spcAft>
            </a:pPr>
            <a:r>
              <a:rPr lang="en-US" sz="3200" b="1" baseline="30000"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41</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當審判的時候，尼尼微人要起來定這世代的罪，因為尼尼微人聽了約拿所傳的就悔改了。看哪，在這裡有一人比約拿更大！</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42</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當審判的時候，南方的女王要起來定這世代的罪，因為他從地極而來，要聽所羅門的智慧話。看哪！在這裡有一人比所羅門更大。</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太</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12:41~42</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38</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Then some of the Pharisees and teachers of the law said to him, "Teacher, we want to see a miraculous sign from you."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39</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He answered, "A wicked and adulterous generation asks for a miraculous sign! But none will be given it except the sign of the prophet Jonah.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40</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For as Jonah was three days and three nights in the belly of a huge fish, so the Son of Man will be three days and three nights in the heart of the earth. </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Matt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12:38~40</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a:p>
            <a:r>
              <a:rPr lang="en-US" sz="3200" dirty="0">
                <a:latin typeface="Calibri" panose="020F0502020204030204" pitchFamily="34" charset="0"/>
                <a:ea typeface="PMingLiU" panose="02020500000000000000" pitchFamily="18" charset="-120"/>
                <a:cs typeface="Times New Roman" panose="02020603050405020304" pitchFamily="18" charset="0"/>
              </a:rPr>
              <a:t> </a:t>
            </a:r>
          </a:p>
        </p:txBody>
      </p:sp>
    </p:spTree>
    <p:extLst>
      <p:ext uri="{BB962C8B-B14F-4D97-AF65-F5344CB8AC3E}">
        <p14:creationId xmlns:p14="http://schemas.microsoft.com/office/powerpoint/2010/main" val="39239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2" y="347932"/>
            <a:ext cx="12646960" cy="6124754"/>
          </a:xfrm>
          <a:prstGeom prst="rect">
            <a:avLst/>
          </a:prstGeom>
        </p:spPr>
        <p:txBody>
          <a:bodyPr wrap="square">
            <a:spAutoFit/>
          </a:bodyPr>
          <a:lstStyle/>
          <a:p>
            <a:pPr marL="457200" marR="457200">
              <a:spcBef>
                <a:spcPts val="0"/>
              </a:spcBef>
              <a:spcAft>
                <a:spcPts val="0"/>
              </a:spcAft>
            </a:pP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zh-TW" alt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他們去的時候，看守的兵有幾個進城去，將所經歷的事都報給祭司長。</a:t>
            </a: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12</a:t>
            </a:r>
            <a:r>
              <a:rPr lang="zh-TW" alt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祭司長和長老聚集商議，就拿許多銀錢給兵丁，說：</a:t>
            </a: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13</a:t>
            </a:r>
            <a:r>
              <a:rPr lang="zh-TW" alt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你們要這樣說：夜間我們睡覺的時候，他的門徒來，把他偷去了。</a:t>
            </a: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14</a:t>
            </a:r>
            <a:r>
              <a:rPr lang="zh-TW" alt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倘若這話被巡撫聽見，有我們勸他，保你們無事。</a:t>
            </a: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15</a:t>
            </a:r>
            <a:r>
              <a:rPr lang="zh-TW" alt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兵丁受了銀錢，就照所囑咐他們的去行。這話就傳說在猶太人中間，直到今日。</a:t>
            </a:r>
            <a:r>
              <a:rPr lang="en-US" altLang="zh-TW"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太</a:t>
            </a:r>
            <a:r>
              <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28:11~15</a:t>
            </a:r>
            <a:r>
              <a:rPr lang="en-US" altLang="zh-TW"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While the women were on their way, some of the guards went into the city and reported to the chief priests everything that had happened. </a:t>
            </a: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12</a:t>
            </a:r>
            <a:r>
              <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When the chief priests had met with the elders and devised a plan, they gave the soldiers a large sum of money, </a:t>
            </a: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13</a:t>
            </a:r>
            <a:r>
              <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telling them, "You are to say, 'His disciples came during the night and stole him away while we were asleep.' </a:t>
            </a: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14</a:t>
            </a:r>
            <a:r>
              <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If this report gets to the governor, we will satisfy him and keep you out of trouble." </a:t>
            </a:r>
            <a:r>
              <a:rPr lang="en-US" sz="28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15</a:t>
            </a:r>
            <a:r>
              <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So the soldiers took the money and did as they were instructed. And this story has been widely circulated among the Jews to this very day. </a:t>
            </a:r>
            <a:r>
              <a:rPr lang="en-US" altLang="zh-TW"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Matt 28:11~15</a:t>
            </a:r>
            <a:r>
              <a:rPr lang="en-US" altLang="zh-TW"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28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962408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alter Cronkite reports on 1979 solar eclips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3448"/>
            <a:ext cx="12192000" cy="6858000"/>
          </a:xfrm>
          <a:prstGeom prst="rect">
            <a:avLst/>
          </a:prstGeom>
        </p:spPr>
      </p:pic>
    </p:spTree>
    <p:extLst>
      <p:ext uri="{BB962C8B-B14F-4D97-AF65-F5344CB8AC3E}">
        <p14:creationId xmlns:p14="http://schemas.microsoft.com/office/powerpoint/2010/main" val="216574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555866"/>
            <a:ext cx="11362764" cy="2862322"/>
          </a:xfrm>
          <a:prstGeom prst="rect">
            <a:avLst/>
          </a:prstGeom>
        </p:spPr>
        <p:txBody>
          <a:bodyPr wrap="square">
            <a:spAutoFit/>
          </a:bodyPr>
          <a:lstStyle/>
          <a:p>
            <a:r>
              <a:rPr lang="en-US" altLang="zh-TW" sz="3600" baseline="30000" dirty="0" smtClean="0"/>
              <a:t>17</a:t>
            </a:r>
            <a:r>
              <a:rPr lang="zh-TW" altLang="en-US" sz="3600" dirty="0" smtClean="0"/>
              <a:t>他在萬有之先；萬有也靠他而立。</a:t>
            </a:r>
            <a:r>
              <a:rPr lang="en-US" altLang="zh-TW" sz="3600" dirty="0" smtClean="0"/>
              <a:t>【</a:t>
            </a:r>
            <a:r>
              <a:rPr lang="zh-TW" altLang="en-US" sz="3600" dirty="0" smtClean="0"/>
              <a:t>西 </a:t>
            </a:r>
            <a:r>
              <a:rPr lang="en-US" altLang="zh-TW" sz="3600" dirty="0" smtClean="0"/>
              <a:t>1:17】</a:t>
            </a:r>
            <a:br>
              <a:rPr lang="en-US" altLang="zh-TW" sz="3600" dirty="0" smtClean="0"/>
            </a:br>
            <a:r>
              <a:rPr lang="en-US" altLang="zh-TW" sz="3600" baseline="30000" dirty="0" smtClean="0"/>
              <a:t>17</a:t>
            </a:r>
            <a:r>
              <a:rPr lang="en-US" sz="3600" dirty="0" smtClean="0"/>
              <a:t>He is before all things, and in him all things hold together. 【Col 1:17】</a:t>
            </a:r>
            <a:br>
              <a:rPr lang="en-US" sz="3600" dirty="0" smtClean="0"/>
            </a:br>
            <a:r>
              <a:rPr lang="en-US" sz="3600" dirty="0" smtClean="0"/>
              <a:t/>
            </a:r>
            <a:br>
              <a:rPr lang="en-US" sz="3600" dirty="0" smtClean="0"/>
            </a:br>
            <a:endParaRPr lang="en-US" sz="3600" dirty="0"/>
          </a:p>
        </p:txBody>
      </p:sp>
    </p:spTree>
    <p:extLst>
      <p:ext uri="{BB962C8B-B14F-4D97-AF65-F5344CB8AC3E}">
        <p14:creationId xmlns:p14="http://schemas.microsoft.com/office/powerpoint/2010/main" val="2110947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294" y="2682222"/>
            <a:ext cx="9144000" cy="1722437"/>
          </a:xfrm>
        </p:spPr>
        <p:txBody>
          <a:bodyPr>
            <a:normAutofit fontScale="90000"/>
          </a:bodyPr>
          <a:lstStyle/>
          <a:p>
            <a:r>
              <a:rPr lang="en-US" b="1" dirty="0"/>
              <a:t>1</a:t>
            </a:r>
            <a:r>
              <a:rPr lang="en-US" b="1" baseline="30000" dirty="0"/>
              <a:t>st</a:t>
            </a:r>
            <a:r>
              <a:rPr lang="en-US" b="1" dirty="0"/>
              <a:t> Miracle of Jesus </a:t>
            </a:r>
            <a:r>
              <a:rPr lang="en-US" b="1" dirty="0" smtClean="0"/>
              <a:t>Christ</a:t>
            </a:r>
            <a:br>
              <a:rPr lang="en-US" b="1" dirty="0" smtClean="0"/>
            </a:br>
            <a:r>
              <a:rPr lang="zh-TW" altLang="en-US" b="1" dirty="0" smtClean="0"/>
              <a:t>主</a:t>
            </a:r>
            <a:r>
              <a:rPr lang="zh-TW" altLang="en-US" b="1" dirty="0"/>
              <a:t>耶穌所行的第一個神蹟</a:t>
            </a:r>
            <a:endParaRPr lang="en-US" dirty="0"/>
          </a:p>
        </p:txBody>
      </p:sp>
    </p:spTree>
    <p:extLst>
      <p:ext uri="{BB962C8B-B14F-4D97-AF65-F5344CB8AC3E}">
        <p14:creationId xmlns:p14="http://schemas.microsoft.com/office/powerpoint/2010/main" val="2600071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4280"/>
            <a:ext cx="11813241" cy="6001643"/>
          </a:xfrm>
          <a:prstGeom prst="rect">
            <a:avLst/>
          </a:prstGeom>
        </p:spPr>
        <p:txBody>
          <a:bodyPr wrap="square">
            <a:spAutoFit/>
          </a:bodyPr>
          <a:lstStyle/>
          <a:p>
            <a:pPr marL="457200" marR="457200">
              <a:spcBef>
                <a:spcPts val="0"/>
              </a:spcBef>
              <a:spcAft>
                <a:spcPts val="0"/>
              </a:spcAft>
            </a:pP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第三日，在加利利的迦拿有娶親的筵席，耶穌的母親在那裡。</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耶穌和他的門徒也被請去赴席。</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酒用盡了，耶穌的母親對他說：「他們沒有酒了。」</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耶穌說：「母親（原文作婦人），我與你有甚麼相干？我的時候還沒有到。」</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他母親對用人說：「他告訴你們甚麼，你們就做甚麼。</a:t>
            </a:r>
            <a:r>
              <a:rPr lang="zh-TW" alt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約</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On the third day a wedding took place at Cana in Galilee. Jesus' mother was there,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and Jesus and his disciples had also been invited to the wedding.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3</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When the wine was gone, Jesus' mother said to him, "They have no more wine."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"Dear woman, why do you involve me?" Jesus replied. "My time has not yet come."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His mother said to the servants, "Do whatever he tells you." </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John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91069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665" y="151721"/>
            <a:ext cx="12821771" cy="6494085"/>
          </a:xfrm>
          <a:prstGeom prst="rect">
            <a:avLst/>
          </a:prstGeom>
        </p:spPr>
        <p:txBody>
          <a:bodyPr wrap="square">
            <a:spAutoFit/>
          </a:bodyPr>
          <a:lstStyle/>
          <a:p>
            <a:pPr marL="457200" marR="457200">
              <a:spcBef>
                <a:spcPts val="0"/>
              </a:spcBef>
              <a:spcAft>
                <a:spcPts val="0"/>
              </a:spcAft>
            </a:pPr>
            <a:r>
              <a:rPr lang="en-US" sz="3200" b="1" baseline="30000"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6</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照猶太人潔淨的規矩，有六口石缸擺在那裡，每口可以盛兩三桶水。</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耶穌對用人說：「把缸倒滿了水。他們就倒滿了，直到缸口。」</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耶穌又說：「現在可以舀出來，送給管筵席的。他們就送了去。」</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管筵席的嘗了那水變的酒，並不知道是那裡來的，只有舀水的用人知道。管筵席的便叫新郎來</a:t>
            </a:r>
            <a:r>
              <a:rPr lang="zh-TW" alt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約</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6</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Nearby </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stood six stone water jars, the kind used by the Jews for ceremonial washing, each holding from twenty to thirty gallons.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7</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Jesus said to the servants, "Fill the jars with water"; so they filled them to the brim.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Then he told them, "Now draw some out and take it to the master of the banquet." They did so,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and the master of the banquet tasted the water that had been turned into wine. He did not realize where it had come from, though the servants who had drawn the water knew. Then he called the bridegroom aside </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John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447514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94" y="951821"/>
            <a:ext cx="11813241" cy="5016758"/>
          </a:xfrm>
          <a:prstGeom prst="rect">
            <a:avLst/>
          </a:prstGeom>
        </p:spPr>
        <p:txBody>
          <a:bodyPr wrap="square">
            <a:spAutoFit/>
          </a:bodyPr>
          <a:lstStyle/>
          <a:p>
            <a:pPr marL="457200" marR="457200">
              <a:spcBef>
                <a:spcPts val="0"/>
              </a:spcBef>
              <a:spcAft>
                <a:spcPts val="0"/>
              </a:spcAft>
            </a:pPr>
            <a:r>
              <a:rPr lang="en-US" sz="3200" b="1" baseline="30000"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對他說：「人都是先擺上好酒，等客喝足了，才擺上次的，你倒把好酒留到如今！」</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這是耶穌所行的頭一件神蹟，是在加利利的迦拿行的，顯出他的榮耀來；他的門徒就信他了。</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約</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0</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1" baseline="30000"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10</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and </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said, "Everyone brings out the choice wine first and then the cheaper wine after the guests have had too much to drink; but you have saved the best till now." </a:t>
            </a:r>
            <a:r>
              <a:rPr lang="en-US" sz="3200" b="1"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This, the first of his miraculous signs, Jesus performed at Cana in Galilee. He thus revealed his glory, and his disciples put their faith in him. </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John </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altLang="zh-TW"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0</a:t>
            </a:r>
            <a:r>
              <a:rPr lang="en-US" sz="3200" b="1" dirty="0" smtClean="0">
                <a:solidFill>
                  <a:srgbClr val="404040"/>
                </a:solidFill>
                <a:latin typeface="Calibri" panose="020F0502020204030204" pitchFamily="34" charset="0"/>
                <a:ea typeface="PMingLiU" panose="02020500000000000000" pitchFamily="18" charset="-120"/>
                <a:cs typeface="Times New Roman" panose="02020603050405020304" pitchFamily="18" charset="0"/>
              </a:rPr>
              <a:t>~11</a:t>
            </a:r>
            <a:r>
              <a:rPr lang="en-US" altLang="zh-TW"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b="1"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719317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3066</Words>
  <Application>Microsoft Office PowerPoint</Application>
  <PresentationFormat>Widescreen</PresentationFormat>
  <Paragraphs>73</Paragraphs>
  <Slides>35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Calibri</vt:lpstr>
      <vt:lpstr>新細明體</vt:lpstr>
      <vt:lpstr>Wingdings</vt:lpstr>
      <vt:lpstr>Arial</vt:lpstr>
      <vt:lpstr>Times New Roman</vt:lpstr>
      <vt:lpstr>Calibri Light</vt:lpstr>
      <vt:lpstr>微軟正黑體</vt:lpstr>
      <vt:lpstr>新細明體</vt:lpstr>
      <vt:lpstr>Office Theme</vt:lpstr>
      <vt:lpstr>1st Miracle of Jesus Christ 主耶穌所行的第一個神蹟</vt:lpstr>
      <vt:lpstr>PowerPoint Presentation</vt:lpstr>
      <vt:lpstr>PowerPoint Presentation</vt:lpstr>
      <vt:lpstr>PowerPoint Presentation</vt:lpstr>
      <vt:lpstr>PowerPoint Presentation</vt:lpstr>
      <vt:lpstr>1st Miracle of Jesus Christ 主耶穌所行的第一個神蹟</vt:lpstr>
      <vt:lpstr>PowerPoint Presentation</vt:lpstr>
      <vt:lpstr>PowerPoint Presentation</vt:lpstr>
      <vt:lpstr>PowerPoint Presentation</vt:lpstr>
      <vt:lpstr>I. The Characteristics of this Miracle 這個神蹟的特性</vt:lpstr>
      <vt:lpstr>PowerPoint Presentation</vt:lpstr>
      <vt:lpstr>PowerPoint Presentation</vt:lpstr>
      <vt:lpstr>PowerPoint Presentation</vt:lpstr>
      <vt:lpstr>PowerPoint Presentation</vt:lpstr>
      <vt:lpstr>PowerPoint Presentation</vt:lpstr>
      <vt:lpstr>I. The Characteristics of this Miracle 這個神蹟的特性</vt:lpstr>
      <vt:lpstr>I. The Characteristics of this Miracle 這個神蹟的特性</vt:lpstr>
      <vt:lpstr>II. Do we have a repetition of this miracle today? 今天我們有同樣的神蹟嗎?</vt:lpstr>
      <vt:lpstr>PowerPoint Presentation</vt:lpstr>
      <vt:lpstr>PowerPoint Presentation</vt:lpstr>
      <vt:lpstr>PowerPoint Presentation</vt:lpstr>
      <vt:lpstr>PowerPoint Presentation</vt:lpstr>
      <vt:lpstr>II. Do we have a repetition of this miracle today? 今天我們有同樣的神蹟嗎?</vt:lpstr>
      <vt:lpstr>PowerPoint Presentation</vt:lpstr>
      <vt:lpstr>PowerPoint Presentation</vt:lpstr>
      <vt:lpstr>II. Do we have a repetition of this miracle today? 今天我們有同樣的神蹟嗎?</vt:lpstr>
      <vt:lpstr>PowerPoint Presentation</vt:lpstr>
      <vt:lpstr>III. Do we have miracles today?  我們今天有神蹟嗎?</vt:lpstr>
      <vt:lpstr>PowerPoint Presentation</vt:lpstr>
      <vt:lpstr>PowerPoint Presentation</vt:lpstr>
      <vt:lpstr>Transformation of David Lam of Toronto</vt:lpstr>
      <vt:lpstr>Conclusion結論</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Miracle of Jesus Christ 主耶穌所行的第一個神蹟</dc:title>
  <dc:creator>ADVENT Taiwan</dc:creator>
  <cp:lastModifiedBy>ADVENT Taiwan</cp:lastModifiedBy>
  <cp:revision>18</cp:revision>
  <dcterms:created xsi:type="dcterms:W3CDTF">2017-09-09T19:01:19Z</dcterms:created>
  <dcterms:modified xsi:type="dcterms:W3CDTF">2017-09-09T22:24:55Z</dcterms:modified>
</cp:coreProperties>
</file>