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6" r:id="rId6"/>
    <p:sldId id="267" r:id="rId7"/>
    <p:sldId id="273" r:id="rId8"/>
    <p:sldId id="268" r:id="rId9"/>
    <p:sldId id="274" r:id="rId10"/>
    <p:sldId id="276" r:id="rId11"/>
    <p:sldId id="275" r:id="rId12"/>
    <p:sldId id="277" r:id="rId13"/>
    <p:sldId id="278" r:id="rId14"/>
    <p:sldId id="279" r:id="rId15"/>
    <p:sldId id="280" r:id="rId16"/>
    <p:sldId id="281" r:id="rId17"/>
    <p:sldId id="282" r:id="rId18"/>
    <p:sldId id="283" r:id="rId19"/>
    <p:sldId id="284" r:id="rId20"/>
    <p:sldId id="285" r:id="rId21"/>
    <p:sldId id="288" r:id="rId22"/>
    <p:sldId id="286" r:id="rId23"/>
    <p:sldId id="287" r:id="rId24"/>
    <p:sldId id="307" r:id="rId25"/>
    <p:sldId id="308" r:id="rId26"/>
    <p:sldId id="309" r:id="rId27"/>
    <p:sldId id="310" r:id="rId28"/>
    <p:sldId id="311" r:id="rId29"/>
    <p:sldId id="312" r:id="rId30"/>
    <p:sldId id="290" r:id="rId31"/>
    <p:sldId id="291" r:id="rId32"/>
    <p:sldId id="292" r:id="rId33"/>
    <p:sldId id="293" r:id="rId34"/>
    <p:sldId id="294" r:id="rId35"/>
    <p:sldId id="296" r:id="rId36"/>
    <p:sldId id="297" r:id="rId37"/>
    <p:sldId id="300" r:id="rId38"/>
    <p:sldId id="299" r:id="rId39"/>
    <p:sldId id="301" r:id="rId40"/>
    <p:sldId id="302" r:id="rId41"/>
    <p:sldId id="298" r:id="rId42"/>
    <p:sldId id="295" r:id="rId43"/>
    <p:sldId id="303" r:id="rId44"/>
    <p:sldId id="305" r:id="rId45"/>
    <p:sldId id="30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705" autoAdjust="0"/>
    <p:restoredTop sz="94660"/>
  </p:normalViewPr>
  <p:slideViewPr>
    <p:cSldViewPr snapToGrid="0">
      <p:cViewPr varScale="1">
        <p:scale>
          <a:sx n="55" d="100"/>
          <a:sy n="55" d="100"/>
        </p:scale>
        <p:origin x="34"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B22338-7971-45EA-8B8E-C07472DFB86A}"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82198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22338-7971-45EA-8B8E-C07472DFB86A}"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346681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22338-7971-45EA-8B8E-C07472DFB86A}"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192305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22338-7971-45EA-8B8E-C07472DFB86A}"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387389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B22338-7971-45EA-8B8E-C07472DFB86A}"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227324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B22338-7971-45EA-8B8E-C07472DFB86A}"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186975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B22338-7971-45EA-8B8E-C07472DFB86A}"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345661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B22338-7971-45EA-8B8E-C07472DFB86A}"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141008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22338-7971-45EA-8B8E-C07472DFB86A}"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82513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22338-7971-45EA-8B8E-C07472DFB86A}"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114988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22338-7971-45EA-8B8E-C07472DFB86A}"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41F13-87B6-49DC-BFAE-A701EAAE03C7}" type="slidenum">
              <a:rPr lang="en-US" smtClean="0"/>
              <a:t>‹#›</a:t>
            </a:fld>
            <a:endParaRPr lang="en-US"/>
          </a:p>
        </p:txBody>
      </p:sp>
    </p:spTree>
    <p:extLst>
      <p:ext uri="{BB962C8B-B14F-4D97-AF65-F5344CB8AC3E}">
        <p14:creationId xmlns:p14="http://schemas.microsoft.com/office/powerpoint/2010/main" val="405331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22338-7971-45EA-8B8E-C07472DFB86A}"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41F13-87B6-49DC-BFAE-A701EAAE03C7}" type="slidenum">
              <a:rPr lang="en-US" smtClean="0"/>
              <a:t>‹#›</a:t>
            </a:fld>
            <a:endParaRPr lang="en-US"/>
          </a:p>
        </p:txBody>
      </p:sp>
    </p:spTree>
    <p:extLst>
      <p:ext uri="{BB962C8B-B14F-4D97-AF65-F5344CB8AC3E}">
        <p14:creationId xmlns:p14="http://schemas.microsoft.com/office/powerpoint/2010/main" val="313587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64377"/>
          </a:xfrm>
        </p:spPr>
        <p:txBody>
          <a:bodyPr/>
          <a:lstStyle/>
          <a:p>
            <a:r>
              <a:rPr lang="en-US" b="1" dirty="0"/>
              <a:t>Coercing Your God to Act </a:t>
            </a:r>
            <a:r>
              <a:rPr lang="en-US" b="1" dirty="0" smtClean="0"/>
              <a:t/>
            </a:r>
            <a:br>
              <a:rPr lang="en-US" b="1" dirty="0" smtClean="0"/>
            </a:br>
            <a:r>
              <a:rPr lang="zh-TW" altLang="en-US" b="1" dirty="0" smtClean="0"/>
              <a:t>激</a:t>
            </a:r>
            <a:r>
              <a:rPr lang="zh-TW" altLang="en-US" b="1" dirty="0"/>
              <a:t>動你的神起來工作</a:t>
            </a:r>
            <a:endParaRPr lang="en-US" dirty="0"/>
          </a:p>
        </p:txBody>
      </p:sp>
      <p:sp>
        <p:nvSpPr>
          <p:cNvPr id="3" name="Subtitle 2"/>
          <p:cNvSpPr>
            <a:spLocks noGrp="1"/>
          </p:cNvSpPr>
          <p:nvPr>
            <p:ph type="subTitle" idx="1"/>
          </p:nvPr>
        </p:nvSpPr>
        <p:spPr/>
        <p:txBody>
          <a:bodyPr>
            <a:noAutofit/>
          </a:bodyPr>
          <a:lstStyle/>
          <a:p>
            <a:r>
              <a:rPr lang="en-US" altLang="zh-TW" sz="3200" dirty="0" smtClean="0"/>
              <a:t>2/18/2018</a:t>
            </a:r>
          </a:p>
          <a:p>
            <a:r>
              <a:rPr lang="en-US" altLang="zh-TW" sz="3200" dirty="0" smtClean="0"/>
              <a:t>BOLGPC</a:t>
            </a:r>
            <a:r>
              <a:rPr lang="zh-TW" altLang="en-US" sz="3200" dirty="0" smtClean="0"/>
              <a:t> 爾灣大公園靈糧堂</a:t>
            </a:r>
            <a:endParaRPr lang="en-US" altLang="zh-TW" sz="3200" dirty="0" smtClean="0"/>
          </a:p>
          <a:p>
            <a:r>
              <a:rPr lang="en-US" altLang="zh-TW" sz="3200" dirty="0" smtClean="0"/>
              <a:t>Rev. Joseph Chang </a:t>
            </a:r>
            <a:r>
              <a:rPr lang="zh-TW" altLang="en-US" sz="3200" dirty="0" smtClean="0"/>
              <a:t>張玉明牧師</a:t>
            </a:r>
            <a:endParaRPr lang="en-US" sz="3200" dirty="0"/>
          </a:p>
        </p:txBody>
      </p:sp>
    </p:spTree>
    <p:extLst>
      <p:ext uri="{BB962C8B-B14F-4D97-AF65-F5344CB8AC3E}">
        <p14:creationId xmlns:p14="http://schemas.microsoft.com/office/powerpoint/2010/main" val="2132855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661" y="98386"/>
            <a:ext cx="12026095" cy="6661230"/>
          </a:xfrm>
        </p:spPr>
        <p:txBody>
          <a:bodyPr>
            <a:noAutofit/>
          </a:bodyPr>
          <a:lstStyle/>
          <a:p>
            <a:pPr>
              <a:spcAft>
                <a:spcPts val="1200"/>
              </a:spcAft>
            </a:pPr>
            <a:r>
              <a:rPr lang="en-US" sz="3200" b="1" baseline="30000" dirty="0" smtClean="0"/>
              <a:t>36</a:t>
            </a:r>
            <a:r>
              <a:rPr lang="zh-TW" altLang="en-US" sz="3200" b="1" dirty="0"/>
              <a:t>到了獻晚祭的時候，先知以利亞近前來，說：亞伯拉罕、以撒、以色列的　 神，耶和華啊，求你今日使人知道你是以色列的　神，也知道我是你的僕人，又是奉你的命行這一切事。</a:t>
            </a:r>
            <a:r>
              <a:rPr lang="en-US" sz="3200" b="1" baseline="30000" dirty="0"/>
              <a:t>37</a:t>
            </a:r>
            <a:r>
              <a:rPr lang="zh-TW" altLang="en-US" sz="3200" b="1" dirty="0"/>
              <a:t>耶和華啊，求你應允我，應允我！使這民知道你</a:t>
            </a:r>
            <a:r>
              <a:rPr lang="en-US" sz="3200" b="1" dirty="0"/>
              <a:t>─</a:t>
            </a:r>
            <a:r>
              <a:rPr lang="zh-TW" altLang="en-US" sz="3200" b="1" dirty="0"/>
              <a:t>耶和華是　 神，又知道是你叫這民的心回轉。</a:t>
            </a:r>
            <a:r>
              <a:rPr lang="en-US" sz="3200" b="1" baseline="30000" dirty="0"/>
              <a:t>38</a:t>
            </a:r>
            <a:r>
              <a:rPr lang="zh-TW" altLang="en-US" sz="3200" b="1" dirty="0"/>
              <a:t>於是，耶和華降下火來，燒盡燔祭、木柴、石頭、塵土，又燒乾溝裡的水</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18:36-38</a:t>
            </a:r>
            <a:r>
              <a:rPr lang="en-US" altLang="zh-TW" sz="3200" b="1" dirty="0" smtClean="0"/>
              <a:t>】</a:t>
            </a:r>
          </a:p>
          <a:p>
            <a:r>
              <a:rPr lang="en-US" sz="3200" b="1" baseline="30000" dirty="0" smtClean="0"/>
              <a:t>36</a:t>
            </a:r>
            <a:r>
              <a:rPr lang="en-US" sz="3200" b="1" dirty="0" smtClean="0"/>
              <a:t>At </a:t>
            </a:r>
            <a:r>
              <a:rPr lang="en-US" sz="3200" b="1" dirty="0"/>
              <a:t>the time of sacrifice, the prophet Elijah stepped forward and prayed: "O LORD, God of Abraham, Isaac and Israel, let it be known today that you are God in Israel and that I am your servant and have done all these things at your command. </a:t>
            </a:r>
            <a:r>
              <a:rPr lang="en-US" sz="3200" b="1" baseline="30000" dirty="0"/>
              <a:t>37</a:t>
            </a:r>
            <a:r>
              <a:rPr lang="en-US" sz="3200" b="1" dirty="0"/>
              <a:t>Answer me, O LORD, answer me, so these people will know that you, O LORD, are God, and that you are turning their hearts back again." </a:t>
            </a:r>
            <a:r>
              <a:rPr lang="en-US" sz="3200" b="1" baseline="30000" dirty="0"/>
              <a:t>38</a:t>
            </a:r>
            <a:r>
              <a:rPr lang="en-US" sz="3200" b="1" dirty="0"/>
              <a:t>Then the fire of the LORD fell and burned up the sacrifice, the wood, the stones and the soil, and also licked up the water in the trench. </a:t>
            </a:r>
            <a:r>
              <a:rPr lang="en-US" altLang="zh-TW" sz="3200" b="1" dirty="0" smtClean="0"/>
              <a:t>【</a:t>
            </a:r>
            <a:r>
              <a:rPr lang="en-US" sz="3200" b="1" dirty="0"/>
              <a:t>1King </a:t>
            </a:r>
            <a:r>
              <a:rPr lang="en-US" sz="3200" b="1" dirty="0" smtClean="0"/>
              <a:t>18:36-38</a:t>
            </a:r>
            <a:r>
              <a:rPr lang="en-US" altLang="zh-TW" sz="3200" b="1" dirty="0" smtClean="0"/>
              <a:t>】</a:t>
            </a:r>
            <a:endParaRPr lang="en-US" sz="3200" b="1" dirty="0"/>
          </a:p>
        </p:txBody>
      </p:sp>
    </p:spTree>
    <p:extLst>
      <p:ext uri="{BB962C8B-B14F-4D97-AF65-F5344CB8AC3E}">
        <p14:creationId xmlns:p14="http://schemas.microsoft.com/office/powerpoint/2010/main" val="3031561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235" y="156779"/>
            <a:ext cx="11962436" cy="6394491"/>
          </a:xfrm>
        </p:spPr>
        <p:txBody>
          <a:bodyPr>
            <a:noAutofit/>
          </a:bodyPr>
          <a:lstStyle/>
          <a:p>
            <a:pPr>
              <a:spcAft>
                <a:spcPts val="1200"/>
              </a:spcAft>
            </a:pPr>
            <a:r>
              <a:rPr lang="en-US" sz="3200" b="1" baseline="30000" dirty="0" smtClean="0"/>
              <a:t>39</a:t>
            </a:r>
            <a:r>
              <a:rPr lang="zh-TW" altLang="en-US" sz="3200" b="1" dirty="0"/>
              <a:t>眾民看見了，就俯伏在地，說：耶和華是　 神！耶和華是　神！</a:t>
            </a:r>
            <a:r>
              <a:rPr lang="en-US" sz="3200" b="1" baseline="30000" dirty="0"/>
              <a:t>40</a:t>
            </a:r>
            <a:r>
              <a:rPr lang="zh-TW" altLang="en-US" sz="3200" b="1" dirty="0"/>
              <a:t>以利亞對他們說：拿住巴力的先知，不容一人逃脫！眾人就拿住他們。以利亞帶他們到基順河邊，在那裡殺了他們。</a:t>
            </a:r>
            <a:r>
              <a:rPr lang="en-US" sz="3200" b="1" baseline="30000" dirty="0"/>
              <a:t>41</a:t>
            </a:r>
            <a:r>
              <a:rPr lang="zh-TW" altLang="en-US" sz="3200" b="1" dirty="0"/>
              <a:t>以利亞對亞哈說：你現在可以上去吃喝，因為有多雨的響聲了。</a:t>
            </a:r>
            <a:r>
              <a:rPr lang="en-US" sz="3200" b="1" baseline="30000" dirty="0"/>
              <a:t>42</a:t>
            </a:r>
            <a:r>
              <a:rPr lang="zh-TW" altLang="en-US" sz="3200" b="1" dirty="0"/>
              <a:t>亞哈就上去吃喝。以利亞上了迦密山頂，屈身在地，將臉伏在兩膝之中</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18:39-42</a:t>
            </a:r>
            <a:r>
              <a:rPr lang="en-US" altLang="zh-TW" sz="3200" b="1" dirty="0" smtClean="0"/>
              <a:t>】</a:t>
            </a:r>
          </a:p>
          <a:p>
            <a:pPr>
              <a:spcAft>
                <a:spcPts val="1200"/>
              </a:spcAft>
            </a:pPr>
            <a:r>
              <a:rPr lang="en-US" sz="3200" b="1" baseline="30000" dirty="0" smtClean="0"/>
              <a:t>39</a:t>
            </a:r>
            <a:r>
              <a:rPr lang="en-US" sz="3200" b="1" dirty="0" smtClean="0"/>
              <a:t>When </a:t>
            </a:r>
            <a:r>
              <a:rPr lang="en-US" sz="3200" b="1" dirty="0"/>
              <a:t>all the people saw this, they fell prostrate and cried, "The LORD--he is God! The LORD--he is God!" </a:t>
            </a:r>
            <a:r>
              <a:rPr lang="en-US" sz="3200" b="1" baseline="30000" dirty="0"/>
              <a:t>40</a:t>
            </a:r>
            <a:r>
              <a:rPr lang="en-US" sz="3200" b="1" dirty="0"/>
              <a:t>Then Elijah commanded them, "Seize the prophets of Baal. Don't let anyone get away!" They seized them, and Elijah had them brought down to the </a:t>
            </a:r>
            <a:r>
              <a:rPr lang="en-US" sz="3200" b="1" dirty="0" err="1"/>
              <a:t>Kishon</a:t>
            </a:r>
            <a:r>
              <a:rPr lang="en-US" sz="3200" b="1" dirty="0"/>
              <a:t> Valley and slaughtered there. </a:t>
            </a:r>
            <a:r>
              <a:rPr lang="en-US" sz="3200" b="1" baseline="30000" dirty="0"/>
              <a:t>41</a:t>
            </a:r>
            <a:r>
              <a:rPr lang="en-US" sz="3200" b="1" dirty="0"/>
              <a:t>And Elijah said to Ahab, "Go, eat and drink, for there is the sound of a heavy rain." </a:t>
            </a:r>
            <a:r>
              <a:rPr lang="en-US" sz="3200" b="1" baseline="30000" dirty="0"/>
              <a:t>42</a:t>
            </a:r>
            <a:r>
              <a:rPr lang="en-US" sz="3200" b="1" dirty="0"/>
              <a:t>So Ahab went off to eat and drink, but Elijah climbed to the top of Carmel, bent down to the ground and put his face between his knees. </a:t>
            </a:r>
            <a:r>
              <a:rPr lang="en-US" altLang="zh-TW" sz="3200" b="1" dirty="0" smtClean="0"/>
              <a:t>【</a:t>
            </a:r>
            <a:r>
              <a:rPr lang="en-US" sz="3200" b="1" dirty="0"/>
              <a:t>1King </a:t>
            </a:r>
            <a:r>
              <a:rPr lang="en-US" sz="3200" b="1" dirty="0" smtClean="0"/>
              <a:t>18:39-42</a:t>
            </a:r>
            <a:r>
              <a:rPr lang="en-US" altLang="zh-TW" sz="3200" b="1" dirty="0" smtClean="0"/>
              <a:t>】</a:t>
            </a:r>
            <a:endParaRPr lang="en-US" sz="3200" b="1" dirty="0"/>
          </a:p>
        </p:txBody>
      </p:sp>
    </p:spTree>
    <p:extLst>
      <p:ext uri="{BB962C8B-B14F-4D97-AF65-F5344CB8AC3E}">
        <p14:creationId xmlns:p14="http://schemas.microsoft.com/office/powerpoint/2010/main" val="4193126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8385" y="365124"/>
            <a:ext cx="11956648" cy="6394491"/>
          </a:xfrm>
        </p:spPr>
        <p:txBody>
          <a:bodyPr>
            <a:noAutofit/>
          </a:bodyPr>
          <a:lstStyle/>
          <a:p>
            <a:pPr>
              <a:spcAft>
                <a:spcPts val="1200"/>
              </a:spcAft>
            </a:pPr>
            <a:r>
              <a:rPr lang="en-US" sz="3200" b="1" baseline="30000" dirty="0" smtClean="0"/>
              <a:t>43</a:t>
            </a:r>
            <a:r>
              <a:rPr lang="zh-TW" altLang="en-US" sz="3200" b="1" dirty="0"/>
              <a:t>對僕人說：你上去，向海觀看。僕人就上去觀看，說：沒有甚麼。他說：你再去觀看。如此七次。</a:t>
            </a:r>
            <a:r>
              <a:rPr lang="en-US" sz="3200" b="1" baseline="30000" dirty="0"/>
              <a:t>44</a:t>
            </a:r>
            <a:r>
              <a:rPr lang="zh-TW" altLang="en-US" sz="3200" b="1" dirty="0"/>
              <a:t>第七次僕人說：我看見有一小片雲從海裡上來，不過如人手那樣大。以利亞說：你上去告訴亞哈，當套車下去，免得被雨阻擋。</a:t>
            </a:r>
            <a:r>
              <a:rPr lang="en-US" sz="3200" b="1" baseline="30000" dirty="0"/>
              <a:t>45</a:t>
            </a:r>
            <a:r>
              <a:rPr lang="zh-TW" altLang="en-US" sz="3200" b="1" dirty="0"/>
              <a:t>霎時間，天因風雲黑暗，降下大雨。亞哈就坐車往耶斯列去了</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18:43-45</a:t>
            </a:r>
            <a:r>
              <a:rPr lang="en-US" altLang="zh-TW" sz="3200" b="1" dirty="0" smtClean="0"/>
              <a:t>】</a:t>
            </a:r>
            <a:endParaRPr lang="en-US" sz="3200" b="1" dirty="0"/>
          </a:p>
          <a:p>
            <a:pPr>
              <a:spcAft>
                <a:spcPts val="1200"/>
              </a:spcAft>
            </a:pPr>
            <a:r>
              <a:rPr lang="en-US" sz="3200" b="1" baseline="30000" dirty="0" smtClean="0"/>
              <a:t>43</a:t>
            </a:r>
            <a:r>
              <a:rPr lang="en-US" sz="3200" b="1" dirty="0" smtClean="0"/>
              <a:t>"Go </a:t>
            </a:r>
            <a:r>
              <a:rPr lang="en-US" sz="3200" b="1" dirty="0"/>
              <a:t>and look toward the sea," he told his servant. And he went up and looked. "There is nothing there," he said. Seven times Elijah said, "Go back." </a:t>
            </a:r>
            <a:r>
              <a:rPr lang="en-US" sz="3200" b="1" baseline="30000" dirty="0"/>
              <a:t>44</a:t>
            </a:r>
            <a:r>
              <a:rPr lang="en-US" sz="3200" b="1" dirty="0"/>
              <a:t>The seventh time the servant reported, "A cloud as small as a man's hand is rising from the sea." So Elijah said, "Go and tell Ahab, 'Hitch up your chariot and go down before the rain stops you.'" </a:t>
            </a:r>
            <a:r>
              <a:rPr lang="en-US" sz="3200" b="1" baseline="30000" dirty="0"/>
              <a:t>45</a:t>
            </a:r>
            <a:r>
              <a:rPr lang="en-US" sz="3200" b="1" dirty="0"/>
              <a:t>Meanwhile, the sky grew black with clouds, the wind rose, a heavy rain came on and Ahab rode off to </a:t>
            </a:r>
            <a:r>
              <a:rPr lang="en-US" sz="3200" b="1" dirty="0" err="1"/>
              <a:t>Jezreel</a:t>
            </a:r>
            <a:r>
              <a:rPr lang="en-US" sz="3200" b="1" dirty="0"/>
              <a:t>. </a:t>
            </a:r>
            <a:r>
              <a:rPr lang="en-US" altLang="zh-TW" sz="3200" b="1" dirty="0" smtClean="0"/>
              <a:t>【</a:t>
            </a:r>
            <a:r>
              <a:rPr lang="en-US" sz="3200" b="1" dirty="0"/>
              <a:t>1King </a:t>
            </a:r>
            <a:r>
              <a:rPr lang="en-US" sz="3200" b="1" dirty="0" smtClean="0"/>
              <a:t>18:43-45</a:t>
            </a:r>
            <a:r>
              <a:rPr lang="en-US" altLang="zh-TW" sz="3200" b="1" dirty="0" smtClean="0"/>
              <a:t>】</a:t>
            </a:r>
            <a:endParaRPr lang="en-US" sz="3200" b="1" dirty="0"/>
          </a:p>
        </p:txBody>
      </p:sp>
    </p:spTree>
    <p:extLst>
      <p:ext uri="{BB962C8B-B14F-4D97-AF65-F5344CB8AC3E}">
        <p14:creationId xmlns:p14="http://schemas.microsoft.com/office/powerpoint/2010/main" val="2031849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27" y="0"/>
            <a:ext cx="10515600" cy="1325563"/>
          </a:xfrm>
        </p:spPr>
        <p:txBody>
          <a:bodyPr/>
          <a:lstStyle/>
          <a:p>
            <a:pPr algn="ctr"/>
            <a:r>
              <a:rPr lang="en-US" dirty="0" smtClean="0"/>
              <a:t>Iron Sky &amp; Bronze Earth—A Curse </a:t>
            </a:r>
            <a:br>
              <a:rPr lang="en-US" dirty="0" smtClean="0"/>
            </a:br>
            <a:r>
              <a:rPr lang="zh-TW" altLang="en-US" dirty="0" smtClean="0"/>
              <a:t>銅天鐵地</a:t>
            </a:r>
            <a:r>
              <a:rPr lang="en-US" altLang="zh-TW" dirty="0" smtClean="0"/>
              <a:t>—</a:t>
            </a:r>
            <a:r>
              <a:rPr lang="zh-TW" altLang="en-US" dirty="0" smtClean="0"/>
              <a:t>一個咒詛</a:t>
            </a:r>
            <a:endParaRPr lang="en-US" dirty="0"/>
          </a:p>
        </p:txBody>
      </p:sp>
      <p:sp>
        <p:nvSpPr>
          <p:cNvPr id="3" name="Content Placeholder 2"/>
          <p:cNvSpPr>
            <a:spLocks noGrp="1"/>
          </p:cNvSpPr>
          <p:nvPr>
            <p:ph idx="1"/>
          </p:nvPr>
        </p:nvSpPr>
        <p:spPr>
          <a:xfrm>
            <a:off x="-40511" y="1446834"/>
            <a:ext cx="12078181" cy="5185459"/>
          </a:xfrm>
        </p:spPr>
        <p:txBody>
          <a:bodyPr>
            <a:noAutofit/>
          </a:bodyPr>
          <a:lstStyle/>
          <a:p>
            <a:r>
              <a:rPr lang="en-US" sz="3200" b="1" baseline="30000" dirty="0"/>
              <a:t>3</a:t>
            </a:r>
            <a:r>
              <a:rPr lang="zh-TW" altLang="en-US" sz="3200" b="1" dirty="0"/>
              <a:t>你們若遵行我的律例，謹守我的誡命，</a:t>
            </a:r>
            <a:r>
              <a:rPr lang="en-US" sz="3200" b="1" baseline="30000" dirty="0"/>
              <a:t>4</a:t>
            </a:r>
            <a:r>
              <a:rPr lang="zh-TW" altLang="en-US" sz="3200" b="1" dirty="0"/>
              <a:t>我就給你們降下時雨，叫地生出土產，田野的樹木結果子。</a:t>
            </a:r>
            <a:r>
              <a:rPr lang="en-US" sz="3200" b="1" dirty="0"/>
              <a:t> . . .  </a:t>
            </a:r>
            <a:r>
              <a:rPr lang="en-US" sz="3200" b="1" baseline="30000" dirty="0"/>
              <a:t>19</a:t>
            </a:r>
            <a:r>
              <a:rPr lang="zh-TW" altLang="en-US" sz="3200" b="1" dirty="0"/>
              <a:t>我必斷絕你們因勢力而有的驕傲，又要使覆你們的天如鐵，載你們的地如銅。</a:t>
            </a:r>
            <a:r>
              <a:rPr lang="en-US" sz="3200" b="1" baseline="30000" dirty="0"/>
              <a:t>20</a:t>
            </a:r>
            <a:r>
              <a:rPr lang="zh-TW" altLang="en-US" sz="3200" b="1" dirty="0"/>
              <a:t>你們要白白的勞力；因為你們的地不出土產，其上的樹木也不結果子。</a:t>
            </a:r>
            <a:r>
              <a:rPr lang="en-US" altLang="zh-TW" sz="3200" b="1" dirty="0"/>
              <a:t>【</a:t>
            </a:r>
            <a:r>
              <a:rPr lang="zh-TW" altLang="en-US" sz="3200" b="1" dirty="0"/>
              <a:t>利</a:t>
            </a:r>
            <a:r>
              <a:rPr lang="en-US" sz="3200" b="1" dirty="0"/>
              <a:t> 26:3~4; 19~20</a:t>
            </a:r>
            <a:r>
              <a:rPr lang="en-US" altLang="zh-TW" sz="3200" b="1" dirty="0"/>
              <a:t>】</a:t>
            </a:r>
            <a:r>
              <a:rPr lang="en-US" sz="3200" b="1" dirty="0"/>
              <a:t/>
            </a:r>
            <a:br>
              <a:rPr lang="en-US" sz="3200" b="1" dirty="0"/>
            </a:br>
            <a:r>
              <a:rPr lang="en-US" sz="3200" b="1" baseline="30000" dirty="0"/>
              <a:t>3</a:t>
            </a:r>
            <a:r>
              <a:rPr lang="en-US" sz="3200" b="1" dirty="0"/>
              <a:t>"'If you follow my decrees and are careful to obey my commands, </a:t>
            </a:r>
            <a:r>
              <a:rPr lang="en-US" sz="3200" b="1" baseline="30000" dirty="0"/>
              <a:t>4</a:t>
            </a:r>
            <a:r>
              <a:rPr lang="en-US" sz="3200" b="1" dirty="0"/>
              <a:t>I will send you rain in its season, and the ground will yield its crops and the trees of the field their fruit.  . . . </a:t>
            </a:r>
            <a:r>
              <a:rPr lang="en-US" sz="3200" b="1" baseline="30000" dirty="0"/>
              <a:t>19</a:t>
            </a:r>
            <a:r>
              <a:rPr lang="en-US" sz="3200" b="1" dirty="0"/>
              <a:t>I will break down your stubborn pride and make the sky above you like iron and the ground beneath you like bronze. </a:t>
            </a:r>
            <a:r>
              <a:rPr lang="en-US" sz="3200" b="1" baseline="30000" dirty="0"/>
              <a:t>20</a:t>
            </a:r>
            <a:r>
              <a:rPr lang="en-US" sz="3200" b="1" dirty="0"/>
              <a:t>Your strength will be spent in vain, because your soil will not yield its crops, nor will the trees of the land yield their fruit. </a:t>
            </a:r>
            <a:r>
              <a:rPr lang="en-US" altLang="zh-TW" sz="3200" b="1" dirty="0"/>
              <a:t>【</a:t>
            </a:r>
            <a:r>
              <a:rPr lang="en-US" sz="3200" b="1" dirty="0"/>
              <a:t>Lev 26:3~4; 19~20</a:t>
            </a:r>
            <a:r>
              <a:rPr lang="en-US" altLang="zh-TW" sz="3200" b="1" dirty="0" smtClean="0"/>
              <a:t>】</a:t>
            </a:r>
            <a:endParaRPr lang="en-US" sz="3200" b="1" dirty="0"/>
          </a:p>
        </p:txBody>
      </p:sp>
    </p:spTree>
    <p:extLst>
      <p:ext uri="{BB962C8B-B14F-4D97-AF65-F5344CB8AC3E}">
        <p14:creationId xmlns:p14="http://schemas.microsoft.com/office/powerpoint/2010/main" val="177735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Rain – A blessing </a:t>
            </a:r>
            <a:r>
              <a:rPr lang="zh-TW" altLang="en-US" dirty="0" smtClean="0"/>
              <a:t>降雨</a:t>
            </a:r>
            <a:r>
              <a:rPr lang="en-US" altLang="zh-TW" dirty="0" smtClean="0"/>
              <a:t>—</a:t>
            </a:r>
            <a:r>
              <a:rPr lang="zh-TW" altLang="en-US" dirty="0" smtClean="0"/>
              <a:t>一個祝福</a:t>
            </a:r>
            <a:endParaRPr lang="en-US" dirty="0"/>
          </a:p>
        </p:txBody>
      </p:sp>
      <p:sp>
        <p:nvSpPr>
          <p:cNvPr id="3" name="Content Placeholder 2"/>
          <p:cNvSpPr>
            <a:spLocks noGrp="1"/>
          </p:cNvSpPr>
          <p:nvPr>
            <p:ph idx="1"/>
          </p:nvPr>
        </p:nvSpPr>
        <p:spPr/>
        <p:txBody>
          <a:bodyPr>
            <a:normAutofit/>
          </a:bodyPr>
          <a:lstStyle/>
          <a:p>
            <a:r>
              <a:rPr lang="en-US" sz="3200" dirty="0" smtClean="0"/>
              <a:t>Could we also move the hand of God?</a:t>
            </a:r>
          </a:p>
          <a:p>
            <a:r>
              <a:rPr lang="zh-TW" altLang="en-US" sz="3200" dirty="0" smtClean="0"/>
              <a:t>我們可以搖動神的手嗎</a:t>
            </a:r>
            <a:r>
              <a:rPr lang="en-US" altLang="zh-TW" sz="3200" dirty="0" smtClean="0"/>
              <a:t>?</a:t>
            </a:r>
            <a:endParaRPr lang="en-US" sz="3200" dirty="0"/>
          </a:p>
        </p:txBody>
      </p:sp>
    </p:spTree>
    <p:extLst>
      <p:ext uri="{BB962C8B-B14F-4D97-AF65-F5344CB8AC3E}">
        <p14:creationId xmlns:p14="http://schemas.microsoft.com/office/powerpoint/2010/main" val="28706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 One Cannot Serve Two Masters. </a:t>
            </a:r>
            <a:r>
              <a:rPr lang="en-US" b="1" dirty="0" smtClean="0"/>
              <a:t/>
            </a:r>
            <a:br>
              <a:rPr lang="en-US" b="1" dirty="0" smtClean="0"/>
            </a:br>
            <a:r>
              <a:rPr lang="zh-TW" altLang="en-US" b="1" dirty="0" smtClean="0"/>
              <a:t>一</a:t>
            </a:r>
            <a:r>
              <a:rPr lang="zh-TW" altLang="en-US" b="1" dirty="0"/>
              <a:t>個人不能夠事奉兩個主</a:t>
            </a:r>
            <a:r>
              <a:rPr lang="en-US" b="1" dirty="0" smtClean="0"/>
              <a:t>.</a:t>
            </a:r>
            <a:endParaRPr lang="en-US" dirty="0"/>
          </a:p>
        </p:txBody>
      </p:sp>
      <p:sp>
        <p:nvSpPr>
          <p:cNvPr id="3" name="Content Placeholder 2"/>
          <p:cNvSpPr>
            <a:spLocks noGrp="1"/>
          </p:cNvSpPr>
          <p:nvPr>
            <p:ph idx="1"/>
          </p:nvPr>
        </p:nvSpPr>
        <p:spPr/>
        <p:txBody>
          <a:bodyPr>
            <a:normAutofit/>
          </a:bodyPr>
          <a:lstStyle/>
          <a:p>
            <a:r>
              <a:rPr lang="en-US" altLang="zh-TW" sz="3200" dirty="0" smtClean="0"/>
              <a:t>Obadiah’s story tells us/</a:t>
            </a:r>
            <a:r>
              <a:rPr lang="zh-TW" altLang="en-US" sz="3200" dirty="0" smtClean="0"/>
              <a:t>我</a:t>
            </a:r>
            <a:r>
              <a:rPr lang="zh-TW" altLang="en-US" sz="3200" dirty="0"/>
              <a:t>們前面講到俄巴底的故事</a:t>
            </a:r>
            <a:r>
              <a:rPr lang="en-US" sz="3200" dirty="0"/>
              <a:t>, </a:t>
            </a:r>
            <a:r>
              <a:rPr lang="zh-TW" altLang="en-US" sz="3200" dirty="0"/>
              <a:t>就是 </a:t>
            </a:r>
            <a:endParaRPr lang="en-US" sz="3200" dirty="0"/>
          </a:p>
          <a:p>
            <a:r>
              <a:rPr lang="en-US" sz="3200" b="1" baseline="30000" dirty="0"/>
              <a:t>24</a:t>
            </a:r>
            <a:r>
              <a:rPr lang="zh-TW" altLang="en-US" sz="3200" b="1" dirty="0"/>
              <a:t>一個人不能事奉兩個主；不是惡這個，愛那個，就是重這個，輕那個。你們不能又事奉神，又事奉瑪門（瑪門：是財利的意思）。</a:t>
            </a:r>
            <a:r>
              <a:rPr lang="en-US" altLang="zh-TW" sz="3200" b="1" dirty="0"/>
              <a:t>【</a:t>
            </a:r>
            <a:r>
              <a:rPr lang="zh-TW" altLang="en-US" sz="3200" b="1" dirty="0"/>
              <a:t>太</a:t>
            </a:r>
            <a:r>
              <a:rPr lang="en-US" sz="3200" b="1" dirty="0"/>
              <a:t> 6:24</a:t>
            </a:r>
            <a:r>
              <a:rPr lang="en-US" altLang="zh-TW" sz="3200" b="1" dirty="0"/>
              <a:t>】</a:t>
            </a:r>
            <a:r>
              <a:rPr lang="en-US" sz="3200" b="1" dirty="0"/>
              <a:t/>
            </a:r>
            <a:br>
              <a:rPr lang="en-US" sz="3200" b="1" dirty="0"/>
            </a:br>
            <a:r>
              <a:rPr lang="en-US" sz="3200" b="1" baseline="30000" dirty="0"/>
              <a:t>24</a:t>
            </a:r>
            <a:r>
              <a:rPr lang="en-US" sz="3200" b="1" dirty="0"/>
              <a:t>"No one can serve two masters. Either he will hate the one and love the other, or he will be devoted to the one and despise the other. You cannot serve both God and Money. </a:t>
            </a:r>
            <a:r>
              <a:rPr lang="en-US" altLang="zh-TW" sz="3200" b="1" dirty="0"/>
              <a:t>【</a:t>
            </a:r>
            <a:r>
              <a:rPr lang="en-US" sz="3200" b="1" dirty="0"/>
              <a:t>Matt 6:24</a:t>
            </a:r>
            <a:r>
              <a:rPr lang="en-US" altLang="zh-TW" sz="3200" b="1" dirty="0" smtClean="0"/>
              <a:t>】</a:t>
            </a:r>
            <a:endParaRPr lang="en-US" sz="3200" dirty="0"/>
          </a:p>
        </p:txBody>
      </p:sp>
    </p:spTree>
    <p:extLst>
      <p:ext uri="{BB962C8B-B14F-4D97-AF65-F5344CB8AC3E}">
        <p14:creationId xmlns:p14="http://schemas.microsoft.com/office/powerpoint/2010/main" val="12715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God is gentleman like. </a:t>
            </a:r>
            <a:r>
              <a:rPr lang="zh-TW" altLang="en-US" dirty="0" smtClean="0"/>
              <a:t>神是一位紳</a:t>
            </a:r>
            <a:r>
              <a:rPr lang="zh-TW" altLang="en-US" dirty="0"/>
              <a:t>士</a:t>
            </a:r>
            <a:endParaRPr lang="en-US" dirty="0"/>
          </a:p>
        </p:txBody>
      </p:sp>
      <p:sp>
        <p:nvSpPr>
          <p:cNvPr id="3" name="Content Placeholder 2"/>
          <p:cNvSpPr>
            <a:spLocks noGrp="1"/>
          </p:cNvSpPr>
          <p:nvPr>
            <p:ph idx="1"/>
          </p:nvPr>
        </p:nvSpPr>
        <p:spPr/>
        <p:txBody>
          <a:bodyPr>
            <a:normAutofit/>
          </a:bodyPr>
          <a:lstStyle/>
          <a:p>
            <a:r>
              <a:rPr lang="en-US" sz="3200" baseline="30000" dirty="0"/>
              <a:t>13</a:t>
            </a:r>
            <a:r>
              <a:rPr lang="zh-TW" altLang="en-US" sz="3200" dirty="0"/>
              <a:t>以利沙對以色列王說：我與你何干？去問你父親的先知和你母親的先知罷！以色列王對他說：不要這樣說，耶和華招聚我們這三王，乃要交在摩押人的手裡。</a:t>
            </a:r>
            <a:r>
              <a:rPr lang="en-US" altLang="zh-TW" sz="3200" dirty="0"/>
              <a:t>【</a:t>
            </a:r>
            <a:r>
              <a:rPr lang="zh-TW" altLang="en-US" sz="3200" dirty="0"/>
              <a:t>王下</a:t>
            </a:r>
            <a:r>
              <a:rPr lang="en-US" sz="3200" dirty="0"/>
              <a:t> 3:13</a:t>
            </a:r>
            <a:r>
              <a:rPr lang="en-US" altLang="zh-TW" sz="3200" dirty="0"/>
              <a:t>】</a:t>
            </a:r>
            <a:r>
              <a:rPr lang="en-US" sz="3200" dirty="0"/>
              <a:t/>
            </a:r>
            <a:br>
              <a:rPr lang="en-US" sz="3200" dirty="0"/>
            </a:br>
            <a:r>
              <a:rPr lang="en-US" sz="3200" baseline="30000" dirty="0"/>
              <a:t>13</a:t>
            </a:r>
            <a:r>
              <a:rPr lang="en-US" sz="3200" dirty="0"/>
              <a:t>Elisha said to the king of Israel, "What do we have to do with each other? Go to the prophets of your father and the prophets of your mother." "No," the king of Israel answered, "because it was the LORD who called us three kings together to hand us over to Moab." </a:t>
            </a:r>
            <a:r>
              <a:rPr lang="en-US" altLang="zh-TW" sz="3200" dirty="0"/>
              <a:t>【</a:t>
            </a:r>
            <a:r>
              <a:rPr lang="en-US" sz="3200" dirty="0"/>
              <a:t>2King 3:13</a:t>
            </a:r>
            <a:r>
              <a:rPr lang="en-US" altLang="zh-TW" sz="3200" dirty="0"/>
              <a:t>】</a:t>
            </a:r>
            <a:endParaRPr lang="en-US" sz="3200" dirty="0"/>
          </a:p>
        </p:txBody>
      </p:sp>
    </p:spTree>
    <p:extLst>
      <p:ext uri="{BB962C8B-B14F-4D97-AF65-F5344CB8AC3E}">
        <p14:creationId xmlns:p14="http://schemas.microsoft.com/office/powerpoint/2010/main" val="36202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 You need to know the attributes of God</a:t>
            </a:r>
            <a:r>
              <a:rPr lang="en-US" b="1" dirty="0" smtClean="0"/>
              <a:t>.</a:t>
            </a:r>
            <a:br>
              <a:rPr lang="en-US" b="1" dirty="0" smtClean="0"/>
            </a:br>
            <a:r>
              <a:rPr lang="zh-TW" altLang="en-US" b="1" dirty="0" smtClean="0"/>
              <a:t>你</a:t>
            </a:r>
            <a:r>
              <a:rPr lang="zh-TW" altLang="en-US" b="1" dirty="0"/>
              <a:t>要認知神的屬性</a:t>
            </a:r>
            <a:r>
              <a:rPr lang="en-US" b="1" dirty="0" smtClean="0"/>
              <a:t>.</a:t>
            </a:r>
            <a:endParaRPr lang="en-US" b="1" dirty="0"/>
          </a:p>
        </p:txBody>
      </p:sp>
      <p:sp>
        <p:nvSpPr>
          <p:cNvPr id="3" name="Content Placeholder 2"/>
          <p:cNvSpPr>
            <a:spLocks noGrp="1"/>
          </p:cNvSpPr>
          <p:nvPr>
            <p:ph idx="1"/>
          </p:nvPr>
        </p:nvSpPr>
        <p:spPr/>
        <p:txBody>
          <a:bodyPr>
            <a:noAutofit/>
          </a:bodyPr>
          <a:lstStyle/>
          <a:p>
            <a:r>
              <a:rPr lang="en-US" altLang="zh-TW" sz="3200" dirty="0" smtClean="0"/>
              <a:t>Which God is real? Consistent with God’s attribute. </a:t>
            </a:r>
            <a:r>
              <a:rPr lang="zh-TW" altLang="en-US" sz="3200" dirty="0" smtClean="0"/>
              <a:t>哪一位神是真的</a:t>
            </a:r>
            <a:r>
              <a:rPr lang="en-US" altLang="zh-TW" sz="3200" dirty="0" smtClean="0"/>
              <a:t>?</a:t>
            </a:r>
            <a:r>
              <a:rPr lang="zh-TW" altLang="en-US" sz="3200" dirty="0" smtClean="0"/>
              <a:t> 和神的屬性有關係</a:t>
            </a:r>
            <a:r>
              <a:rPr lang="en-US" altLang="zh-TW" sz="3200" dirty="0" smtClean="0"/>
              <a:t>.</a:t>
            </a:r>
          </a:p>
          <a:p>
            <a:pPr marL="0" indent="0">
              <a:buNone/>
            </a:pPr>
            <a:endParaRPr lang="en-US" sz="3200" dirty="0" smtClean="0"/>
          </a:p>
          <a:p>
            <a:r>
              <a:rPr lang="en-US" sz="3200" b="1" dirty="0" smtClean="0">
                <a:solidFill>
                  <a:srgbClr val="FF0000"/>
                </a:solidFill>
              </a:rPr>
              <a:t>A</a:t>
            </a:r>
            <a:r>
              <a:rPr lang="en-US" sz="3200" b="1" dirty="0">
                <a:solidFill>
                  <a:srgbClr val="FF0000"/>
                </a:solidFill>
              </a:rPr>
              <a:t>. Both gods sent down fire. </a:t>
            </a:r>
            <a:r>
              <a:rPr lang="zh-TW" altLang="en-US" sz="3200" b="1" dirty="0">
                <a:solidFill>
                  <a:srgbClr val="FF0000"/>
                </a:solidFill>
              </a:rPr>
              <a:t>兩個神都是降火下來的</a:t>
            </a:r>
            <a:r>
              <a:rPr lang="en-US" sz="3200" b="1" dirty="0">
                <a:solidFill>
                  <a:srgbClr val="FF0000"/>
                </a:solidFill>
              </a:rPr>
              <a:t>.</a:t>
            </a:r>
            <a:endParaRPr lang="en-US" sz="3200" dirty="0">
              <a:solidFill>
                <a:srgbClr val="FF0000"/>
              </a:solidFill>
            </a:endParaRPr>
          </a:p>
          <a:p>
            <a:pPr marL="0" indent="0">
              <a:buNone/>
            </a:pPr>
            <a:endParaRPr lang="en-US" sz="3200" dirty="0"/>
          </a:p>
        </p:txBody>
      </p:sp>
    </p:spTree>
    <p:extLst>
      <p:ext uri="{BB962C8B-B14F-4D97-AF65-F5344CB8AC3E}">
        <p14:creationId xmlns:p14="http://schemas.microsoft.com/office/powerpoint/2010/main" val="230730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01210"/>
            <a:ext cx="10515600" cy="5175753"/>
          </a:xfrm>
        </p:spPr>
        <p:txBody>
          <a:bodyPr>
            <a:noAutofit/>
          </a:bodyPr>
          <a:lstStyle/>
          <a:p>
            <a:r>
              <a:rPr lang="en-US" sz="3200" b="1" baseline="30000" dirty="0"/>
              <a:t>23</a:t>
            </a:r>
            <a:r>
              <a:rPr lang="zh-TW" altLang="en-US" sz="3200" b="1" dirty="0"/>
              <a:t>摩西、亞倫進入會幕，又出來為百姓祝福，耶和華的榮光就向眾民顯現。</a:t>
            </a:r>
            <a:r>
              <a:rPr lang="en-US" sz="3200" b="1" baseline="30000" dirty="0"/>
              <a:t>24</a:t>
            </a:r>
            <a:r>
              <a:rPr lang="zh-TW" altLang="en-US" sz="3200" b="1" dirty="0"/>
              <a:t>有火從耶和華面前出來，在壇上燒盡燔祭和脂油；眾民一見，就都歡呼，俯伏在地。</a:t>
            </a:r>
            <a:r>
              <a:rPr lang="en-US" altLang="zh-TW" sz="3200" b="1" dirty="0"/>
              <a:t>【</a:t>
            </a:r>
            <a:r>
              <a:rPr lang="zh-TW" altLang="en-US" sz="3200" b="1" dirty="0"/>
              <a:t>利</a:t>
            </a:r>
            <a:r>
              <a:rPr lang="en-US" sz="3200" b="1" dirty="0"/>
              <a:t> 9:23~24</a:t>
            </a:r>
            <a:r>
              <a:rPr lang="en-US" altLang="zh-TW" sz="3200" b="1" dirty="0"/>
              <a:t>】</a:t>
            </a:r>
            <a:r>
              <a:rPr lang="en-US" sz="3200" b="1" dirty="0"/>
              <a:t/>
            </a:r>
            <a:br>
              <a:rPr lang="en-US" sz="3200" b="1" dirty="0"/>
            </a:br>
            <a:r>
              <a:rPr lang="en-US" sz="3200" b="1" baseline="30000" dirty="0"/>
              <a:t>23</a:t>
            </a:r>
            <a:r>
              <a:rPr lang="en-US" sz="3200" b="1" dirty="0"/>
              <a:t>Moses and Aaron then went into the Tent of Meeting. When they came out, they blessed the people; and the glory of the LORD appeared to all the people. </a:t>
            </a:r>
            <a:r>
              <a:rPr lang="en-US" sz="3200" b="1" baseline="30000" dirty="0"/>
              <a:t>24</a:t>
            </a:r>
            <a:r>
              <a:rPr lang="en-US" sz="3200" b="1" dirty="0"/>
              <a:t>Fire came out from the presence of the LORD and consumed the burnt offering and the fat portions on the altar. And when all the people saw it, they shouted for joy and fell facedown. </a:t>
            </a:r>
            <a:r>
              <a:rPr lang="en-US" altLang="zh-TW" sz="3200" b="1" dirty="0"/>
              <a:t>【</a:t>
            </a:r>
            <a:r>
              <a:rPr lang="en-US" sz="3200" b="1" dirty="0"/>
              <a:t>Lev 9:23~24</a:t>
            </a:r>
            <a:r>
              <a:rPr lang="en-US" altLang="zh-TW" sz="3200" b="1" dirty="0"/>
              <a:t>】</a:t>
            </a:r>
            <a:endParaRPr lang="en-US" sz="3200" b="1" dirty="0"/>
          </a:p>
          <a:p>
            <a:pPr marL="0" indent="0">
              <a:buNone/>
            </a:pPr>
            <a:endParaRPr lang="en-US" sz="3200" dirty="0"/>
          </a:p>
        </p:txBody>
      </p:sp>
    </p:spTree>
    <p:extLst>
      <p:ext uri="{BB962C8B-B14F-4D97-AF65-F5344CB8AC3E}">
        <p14:creationId xmlns:p14="http://schemas.microsoft.com/office/powerpoint/2010/main" val="4001469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320142" y="208193"/>
            <a:ext cx="4268271" cy="6396592"/>
          </a:xfrm>
          <a:prstGeom prst="rect">
            <a:avLst/>
          </a:prstGeom>
        </p:spPr>
      </p:pic>
    </p:spTree>
    <p:extLst>
      <p:ext uri="{BB962C8B-B14F-4D97-AF65-F5344CB8AC3E}">
        <p14:creationId xmlns:p14="http://schemas.microsoft.com/office/powerpoint/2010/main" val="3427461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450" y="1356502"/>
            <a:ext cx="7823001" cy="4415648"/>
          </a:xfrm>
          <a:prstGeom prst="rect">
            <a:avLst/>
          </a:prstGeom>
        </p:spPr>
      </p:pic>
      <p:pic>
        <p:nvPicPr>
          <p:cNvPr id="3" name="Picture 2"/>
          <p:cNvPicPr>
            <a:picLocks noChangeAspect="1"/>
          </p:cNvPicPr>
          <p:nvPr/>
        </p:nvPicPr>
        <p:blipFill>
          <a:blip r:embed="rId3"/>
          <a:stretch>
            <a:fillRect/>
          </a:stretch>
        </p:blipFill>
        <p:spPr>
          <a:xfrm>
            <a:off x="4457607" y="628584"/>
            <a:ext cx="7618823" cy="5442016"/>
          </a:xfrm>
          <a:prstGeom prst="rect">
            <a:avLst/>
          </a:prstGeom>
        </p:spPr>
      </p:pic>
    </p:spTree>
    <p:extLst>
      <p:ext uri="{BB962C8B-B14F-4D97-AF65-F5344CB8AC3E}">
        <p14:creationId xmlns:p14="http://schemas.microsoft.com/office/powerpoint/2010/main" val="336153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56641" y="193325"/>
            <a:ext cx="3387899" cy="6533806"/>
          </a:xfrm>
          <a:prstGeom prst="rect">
            <a:avLst/>
          </a:prstGeom>
        </p:spPr>
      </p:pic>
      <p:sp>
        <p:nvSpPr>
          <p:cNvPr id="5" name="TextBox 4"/>
          <p:cNvSpPr txBox="1"/>
          <p:nvPr/>
        </p:nvSpPr>
        <p:spPr>
          <a:xfrm>
            <a:off x="6470246" y="1799863"/>
            <a:ext cx="4693535" cy="3323987"/>
          </a:xfrm>
          <a:prstGeom prst="rect">
            <a:avLst/>
          </a:prstGeom>
          <a:noFill/>
        </p:spPr>
        <p:txBody>
          <a:bodyPr wrap="square" rtlCol="0">
            <a:spAutoFit/>
          </a:bodyPr>
          <a:lstStyle/>
          <a:p>
            <a:r>
              <a:rPr lang="en-US" sz="3200" dirty="0"/>
              <a:t>Here he is depicted on the </a:t>
            </a:r>
            <a:r>
              <a:rPr lang="en-US" sz="3200" dirty="0" err="1"/>
              <a:t>Ras</a:t>
            </a:r>
            <a:r>
              <a:rPr lang="en-US" sz="3200" dirty="0"/>
              <a:t> </a:t>
            </a:r>
            <a:r>
              <a:rPr lang="en-US" sz="3200" dirty="0" err="1"/>
              <a:t>Shamra</a:t>
            </a:r>
            <a:r>
              <a:rPr lang="en-US" sz="3200" dirty="0"/>
              <a:t> (Syria) </a:t>
            </a:r>
            <a:r>
              <a:rPr lang="en-US" sz="3200" dirty="0" err="1"/>
              <a:t>stella</a:t>
            </a:r>
            <a:r>
              <a:rPr lang="en-US" sz="3200" dirty="0"/>
              <a:t>, wielding thunder-club &amp; lightening bolt spear</a:t>
            </a:r>
            <a:r>
              <a:rPr lang="en-US" sz="3200" dirty="0" smtClean="0"/>
              <a:t>.</a:t>
            </a:r>
            <a:r>
              <a:rPr lang="zh-TW" altLang="en-US" sz="3200" dirty="0" smtClean="0"/>
              <a:t> 考古文物讓我們看到巴力一手拿雷公棒</a:t>
            </a:r>
            <a:r>
              <a:rPr lang="en-US" altLang="zh-TW" sz="3200" dirty="0" smtClean="0"/>
              <a:t>,</a:t>
            </a:r>
            <a:r>
              <a:rPr lang="zh-TW" altLang="en-US" sz="3200" dirty="0" smtClean="0"/>
              <a:t> 一手拿閃電槍</a:t>
            </a:r>
            <a:r>
              <a:rPr lang="en-US" altLang="zh-TW" sz="3200" dirty="0" smtClean="0"/>
              <a:t>.</a:t>
            </a:r>
            <a:endParaRPr lang="en-US" sz="3200" dirty="0"/>
          </a:p>
          <a:p>
            <a:endParaRPr lang="en-US" dirty="0"/>
          </a:p>
        </p:txBody>
      </p:sp>
    </p:spTree>
    <p:extLst>
      <p:ext uri="{BB962C8B-B14F-4D97-AF65-F5344CB8AC3E}">
        <p14:creationId xmlns:p14="http://schemas.microsoft.com/office/powerpoint/2010/main" val="2918514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 You need to know the attributes of God</a:t>
            </a:r>
            <a:r>
              <a:rPr lang="en-US" b="1" dirty="0" smtClean="0"/>
              <a:t>.</a:t>
            </a:r>
            <a:br>
              <a:rPr lang="en-US" b="1" dirty="0" smtClean="0"/>
            </a:br>
            <a:r>
              <a:rPr lang="zh-TW" altLang="en-US" b="1" dirty="0" smtClean="0"/>
              <a:t>你</a:t>
            </a:r>
            <a:r>
              <a:rPr lang="zh-TW" altLang="en-US" b="1" dirty="0"/>
              <a:t>要認知神的屬性</a:t>
            </a:r>
            <a:r>
              <a:rPr lang="en-US" b="1" dirty="0" smtClean="0"/>
              <a:t>.</a:t>
            </a:r>
            <a:endParaRPr lang="en-US" b="1" dirty="0"/>
          </a:p>
        </p:txBody>
      </p:sp>
      <p:sp>
        <p:nvSpPr>
          <p:cNvPr id="3" name="Content Placeholder 2"/>
          <p:cNvSpPr>
            <a:spLocks noGrp="1"/>
          </p:cNvSpPr>
          <p:nvPr>
            <p:ph idx="1"/>
          </p:nvPr>
        </p:nvSpPr>
        <p:spPr/>
        <p:txBody>
          <a:bodyPr>
            <a:noAutofit/>
          </a:bodyPr>
          <a:lstStyle/>
          <a:p>
            <a:r>
              <a:rPr lang="en-US" altLang="zh-TW" sz="3200" dirty="0" smtClean="0"/>
              <a:t>Which God is real? Consistent with God’s attribute. </a:t>
            </a:r>
            <a:r>
              <a:rPr lang="zh-TW" altLang="en-US" sz="3200" dirty="0" smtClean="0"/>
              <a:t>哪一位神是真的</a:t>
            </a:r>
            <a:r>
              <a:rPr lang="en-US" altLang="zh-TW" sz="3200" dirty="0" smtClean="0"/>
              <a:t>?</a:t>
            </a:r>
            <a:r>
              <a:rPr lang="zh-TW" altLang="en-US" sz="3200" dirty="0" smtClean="0"/>
              <a:t> 和神的屬性有關係</a:t>
            </a:r>
            <a:r>
              <a:rPr lang="en-US" altLang="zh-TW" sz="3200" dirty="0" smtClean="0"/>
              <a:t>.</a:t>
            </a:r>
          </a:p>
          <a:p>
            <a:pPr marL="0" indent="0">
              <a:buNone/>
            </a:pPr>
            <a:endParaRPr lang="en-US" sz="3200" dirty="0" smtClean="0"/>
          </a:p>
          <a:p>
            <a:r>
              <a:rPr lang="en-US" sz="3200" b="1" dirty="0">
                <a:solidFill>
                  <a:srgbClr val="FF0000"/>
                </a:solidFill>
              </a:rPr>
              <a:t>B. Both God and Baal has a certain way to be aroused to action. </a:t>
            </a:r>
            <a:r>
              <a:rPr lang="zh-TW" altLang="en-US" sz="3200" b="1" dirty="0">
                <a:solidFill>
                  <a:srgbClr val="FF0000"/>
                </a:solidFill>
              </a:rPr>
              <a:t>兩個神都有邀他行動的模式</a:t>
            </a:r>
            <a:r>
              <a:rPr lang="en-US" sz="3200" b="1" dirty="0">
                <a:solidFill>
                  <a:srgbClr val="FF0000"/>
                </a:solidFill>
              </a:rPr>
              <a:t>.</a:t>
            </a:r>
            <a:endParaRPr lang="en-US" sz="3200" dirty="0">
              <a:solidFill>
                <a:srgbClr val="FF0000"/>
              </a:solidFill>
            </a:endParaRPr>
          </a:p>
          <a:p>
            <a:pPr marL="0" indent="0">
              <a:buNone/>
            </a:pPr>
            <a:endParaRPr lang="en-US" sz="3200" dirty="0"/>
          </a:p>
        </p:txBody>
      </p:sp>
    </p:spTree>
    <p:extLst>
      <p:ext uri="{BB962C8B-B14F-4D97-AF65-F5344CB8AC3E}">
        <p14:creationId xmlns:p14="http://schemas.microsoft.com/office/powerpoint/2010/main" val="22025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Ugaritic Literature</a:t>
            </a:r>
            <a:r>
              <a:rPr lang="zh-TW" altLang="en-US" dirty="0" smtClean="0"/>
              <a:t> </a:t>
            </a:r>
            <a:r>
              <a:rPr lang="en-US" altLang="zh-TW" dirty="0" smtClean="0"/>
              <a:t>Description</a:t>
            </a:r>
            <a:r>
              <a:rPr lang="zh-TW" altLang="en-US" dirty="0" smtClean="0"/>
              <a:t>烏</a:t>
            </a:r>
            <a:r>
              <a:rPr lang="zh-TW" altLang="en-US" dirty="0"/>
              <a:t>加</a:t>
            </a:r>
            <a:r>
              <a:rPr lang="zh-TW" altLang="en-US" dirty="0" smtClean="0"/>
              <a:t>列的</a:t>
            </a:r>
            <a:r>
              <a:rPr lang="zh-TW" altLang="en-US" dirty="0"/>
              <a:t>描</a:t>
            </a:r>
            <a:r>
              <a:rPr lang="zh-TW" altLang="en-US" dirty="0" smtClean="0"/>
              <a:t>述</a:t>
            </a:r>
            <a:endParaRPr lang="en-US" dirty="0"/>
          </a:p>
        </p:txBody>
      </p:sp>
      <p:sp>
        <p:nvSpPr>
          <p:cNvPr id="3" name="Content Placeholder 2"/>
          <p:cNvSpPr>
            <a:spLocks noGrp="1"/>
          </p:cNvSpPr>
          <p:nvPr>
            <p:ph idx="1"/>
          </p:nvPr>
        </p:nvSpPr>
        <p:spPr/>
        <p:txBody>
          <a:bodyPr>
            <a:normAutofit/>
          </a:bodyPr>
          <a:lstStyle/>
          <a:p>
            <a:r>
              <a:rPr lang="en-US" altLang="zh-TW" sz="3200" dirty="0" smtClean="0"/>
              <a:t>El &amp; wife &amp; </a:t>
            </a:r>
            <a:r>
              <a:rPr lang="en-US" altLang="zh-TW" sz="3200" dirty="0" err="1" smtClean="0"/>
              <a:t>Anat</a:t>
            </a:r>
            <a:r>
              <a:rPr lang="en-US" altLang="zh-TW" sz="3200" dirty="0" smtClean="0"/>
              <a:t>, Baal’s wife cried and cut self for Baal’s death.</a:t>
            </a:r>
          </a:p>
          <a:p>
            <a:r>
              <a:rPr lang="zh-TW" altLang="en-US" sz="3200" dirty="0"/>
              <a:t>巴</a:t>
            </a:r>
            <a:r>
              <a:rPr lang="zh-TW" altLang="en-US" sz="3200" dirty="0" smtClean="0"/>
              <a:t>力死後</a:t>
            </a:r>
            <a:r>
              <a:rPr lang="en-US" altLang="zh-TW" sz="3200" dirty="0" smtClean="0"/>
              <a:t>,</a:t>
            </a:r>
            <a:r>
              <a:rPr lang="zh-TW" altLang="en-US" sz="3200" dirty="0" smtClean="0"/>
              <a:t> 大</a:t>
            </a:r>
            <a:r>
              <a:rPr lang="zh-TW" altLang="en-US" sz="3200" dirty="0"/>
              <a:t>神伊勒</a:t>
            </a:r>
            <a:r>
              <a:rPr lang="en-US" sz="3200" dirty="0"/>
              <a:t>(High God El)</a:t>
            </a:r>
            <a:r>
              <a:rPr lang="zh-TW" altLang="en-US" sz="3200" dirty="0"/>
              <a:t>還有耶勒的太太都為他哀哭</a:t>
            </a:r>
            <a:r>
              <a:rPr lang="en-US" sz="3200" dirty="0"/>
              <a:t>, </a:t>
            </a:r>
            <a:r>
              <a:rPr lang="zh-TW" altLang="en-US" sz="3200" dirty="0"/>
              <a:t>為他自殘</a:t>
            </a:r>
            <a:r>
              <a:rPr lang="en-US" sz="3200" dirty="0"/>
              <a:t>. </a:t>
            </a:r>
            <a:r>
              <a:rPr lang="zh-TW" altLang="en-US" sz="3200" dirty="0"/>
              <a:t>巴力的相好</a:t>
            </a:r>
            <a:r>
              <a:rPr lang="en-US" sz="3200" dirty="0"/>
              <a:t> (cohort) </a:t>
            </a:r>
            <a:r>
              <a:rPr lang="zh-TW" altLang="en-US" sz="3200" dirty="0"/>
              <a:t>女神</a:t>
            </a:r>
            <a:r>
              <a:rPr lang="en-US" sz="3200" dirty="0" err="1"/>
              <a:t>Anat</a:t>
            </a:r>
            <a:r>
              <a:rPr lang="en-US" sz="3200" dirty="0"/>
              <a:t> </a:t>
            </a:r>
            <a:r>
              <a:rPr lang="zh-TW" altLang="en-US" sz="3200" dirty="0"/>
              <a:t>安娜特 也為他哀哭自殘</a:t>
            </a:r>
            <a:r>
              <a:rPr lang="en-US" sz="3200" dirty="0" smtClean="0"/>
              <a:t>.</a:t>
            </a:r>
            <a:r>
              <a:rPr lang="zh-TW" altLang="en-US" sz="3200" dirty="0" smtClean="0"/>
              <a:t> </a:t>
            </a:r>
            <a:endParaRPr lang="en-US" sz="3200" dirty="0"/>
          </a:p>
        </p:txBody>
      </p:sp>
    </p:spTree>
    <p:extLst>
      <p:ext uri="{BB962C8B-B14F-4D97-AF65-F5344CB8AC3E}">
        <p14:creationId xmlns:p14="http://schemas.microsoft.com/office/powerpoint/2010/main" val="185053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02303"/>
          </a:xfrm>
        </p:spPr>
        <p:txBody>
          <a:bodyPr/>
          <a:lstStyle/>
          <a:p>
            <a:pPr algn="ctr"/>
            <a:r>
              <a:rPr lang="en-US" dirty="0" smtClean="0"/>
              <a:t>El &amp; </a:t>
            </a:r>
            <a:r>
              <a:rPr lang="en-US" dirty="0" err="1" smtClean="0"/>
              <a:t>Anat</a:t>
            </a:r>
            <a:r>
              <a:rPr lang="en-US" dirty="0" smtClean="0"/>
              <a:t> </a:t>
            </a:r>
            <a:r>
              <a:rPr lang="zh-TW" altLang="en-US" dirty="0" smtClean="0"/>
              <a:t>大神伊勒和相好安娜特</a:t>
            </a:r>
            <a:endParaRPr lang="en-US" dirty="0"/>
          </a:p>
        </p:txBody>
      </p:sp>
      <p:sp>
        <p:nvSpPr>
          <p:cNvPr id="5" name="Content Placeholder 4"/>
          <p:cNvSpPr>
            <a:spLocks noGrp="1"/>
          </p:cNvSpPr>
          <p:nvPr>
            <p:ph sz="half" idx="1"/>
          </p:nvPr>
        </p:nvSpPr>
        <p:spPr>
          <a:xfrm>
            <a:off x="838200" y="1331089"/>
            <a:ext cx="4862332" cy="5254906"/>
          </a:xfrm>
        </p:spPr>
        <p:txBody>
          <a:bodyPr>
            <a:normAutofit fontScale="92500" lnSpcReduction="20000"/>
          </a:bodyPr>
          <a:lstStyle/>
          <a:p>
            <a:pPr>
              <a:lnSpc>
                <a:spcPct val="105000"/>
              </a:lnSpc>
            </a:pPr>
            <a:r>
              <a:rPr lang="zh-TW" altLang="en-US" sz="3500" dirty="0">
                <a:solidFill>
                  <a:srgbClr val="C00000"/>
                </a:solidFill>
              </a:rPr>
              <a:t>用石塊刮身</a:t>
            </a:r>
            <a:r>
              <a:rPr lang="en-US" sz="3500" dirty="0">
                <a:solidFill>
                  <a:srgbClr val="C00000"/>
                </a:solidFill>
              </a:rPr>
              <a:t>, </a:t>
            </a:r>
          </a:p>
          <a:p>
            <a:pPr>
              <a:lnSpc>
                <a:spcPct val="105000"/>
              </a:lnSpc>
            </a:pPr>
            <a:r>
              <a:rPr lang="zh-TW" altLang="en-US" sz="3500" dirty="0"/>
              <a:t>他用燧石作為剃刀</a:t>
            </a:r>
            <a:endParaRPr lang="en-US" sz="3500" dirty="0"/>
          </a:p>
          <a:p>
            <a:pPr>
              <a:lnSpc>
                <a:spcPct val="105000"/>
              </a:lnSpc>
            </a:pPr>
            <a:r>
              <a:rPr lang="zh-TW" altLang="en-US" sz="3500" dirty="0"/>
              <a:t>刮去兩鬢及下巴上的鬍鬚</a:t>
            </a:r>
            <a:r>
              <a:rPr lang="en-US" sz="3500" dirty="0"/>
              <a:t>;</a:t>
            </a:r>
          </a:p>
          <a:p>
            <a:pPr>
              <a:lnSpc>
                <a:spcPct val="105000"/>
              </a:lnSpc>
            </a:pPr>
            <a:r>
              <a:rPr lang="zh-TW" altLang="en-US" sz="3500" dirty="0"/>
              <a:t>他掏空自己的鎖骨</a:t>
            </a:r>
            <a:r>
              <a:rPr lang="en-US" sz="3500" dirty="0"/>
              <a:t>,</a:t>
            </a:r>
          </a:p>
          <a:p>
            <a:pPr>
              <a:lnSpc>
                <a:spcPct val="105000"/>
              </a:lnSpc>
            </a:pPr>
            <a:r>
              <a:rPr lang="zh-TW" altLang="en-US" sz="3500" dirty="0"/>
              <a:t>他挖掘自己的胸膛如同耕地</a:t>
            </a:r>
            <a:r>
              <a:rPr lang="en-US" sz="3500" dirty="0"/>
              <a:t>.</a:t>
            </a:r>
          </a:p>
          <a:p>
            <a:pPr>
              <a:lnSpc>
                <a:spcPct val="105000"/>
              </a:lnSpc>
            </a:pPr>
            <a:r>
              <a:rPr lang="zh-TW" altLang="en-US" sz="3500" dirty="0"/>
              <a:t>他耙</a:t>
            </a:r>
            <a:r>
              <a:rPr lang="en-US" sz="3500" dirty="0"/>
              <a:t>(</a:t>
            </a:r>
            <a:r>
              <a:rPr lang="zh-TW" altLang="en-US" sz="3500" dirty="0"/>
              <a:t>自己的腰身</a:t>
            </a:r>
            <a:r>
              <a:rPr lang="en-US" sz="3500" dirty="0"/>
              <a:t>)</a:t>
            </a:r>
            <a:r>
              <a:rPr lang="zh-TW" altLang="en-US" sz="3500" dirty="0"/>
              <a:t>如同掘山谷</a:t>
            </a:r>
            <a:r>
              <a:rPr lang="en-US" sz="3500" dirty="0"/>
              <a:t>, </a:t>
            </a:r>
            <a:r>
              <a:rPr lang="zh-TW" altLang="en-US" sz="3500" dirty="0"/>
              <a:t>他揚聲大大哭嚎</a:t>
            </a:r>
            <a:r>
              <a:rPr lang="en-US" sz="3500" dirty="0"/>
              <a:t>:</a:t>
            </a:r>
          </a:p>
          <a:p>
            <a:pPr>
              <a:lnSpc>
                <a:spcPct val="105000"/>
              </a:lnSpc>
            </a:pPr>
            <a:r>
              <a:rPr lang="en-US" sz="3500" dirty="0"/>
              <a:t>“</a:t>
            </a:r>
            <a:r>
              <a:rPr lang="zh-TW" altLang="en-US" sz="3500" dirty="0"/>
              <a:t>巴力已死</a:t>
            </a:r>
            <a:r>
              <a:rPr lang="en-US" sz="3500" dirty="0"/>
              <a:t>”</a:t>
            </a:r>
            <a:r>
              <a:rPr lang="en-US" sz="3500" baseline="30000" dirty="0"/>
              <a:t>,</a:t>
            </a:r>
            <a:endParaRPr lang="en-US" sz="3500" dirty="0"/>
          </a:p>
          <a:p>
            <a:pPr marL="0" indent="0">
              <a:buNone/>
            </a:pPr>
            <a:endParaRPr lang="en-US" dirty="0"/>
          </a:p>
        </p:txBody>
      </p:sp>
      <p:sp>
        <p:nvSpPr>
          <p:cNvPr id="6" name="Content Placeholder 5"/>
          <p:cNvSpPr>
            <a:spLocks noGrp="1"/>
          </p:cNvSpPr>
          <p:nvPr>
            <p:ph sz="half" idx="2"/>
          </p:nvPr>
        </p:nvSpPr>
        <p:spPr>
          <a:xfrm>
            <a:off x="6172199" y="1267428"/>
            <a:ext cx="5616615" cy="5318567"/>
          </a:xfrm>
        </p:spPr>
        <p:txBody>
          <a:bodyPr>
            <a:noAutofit/>
          </a:bodyPr>
          <a:lstStyle/>
          <a:p>
            <a:pPr>
              <a:spcBef>
                <a:spcPts val="0"/>
              </a:spcBef>
            </a:pPr>
            <a:r>
              <a:rPr lang="en-US" sz="3200" dirty="0" smtClean="0">
                <a:solidFill>
                  <a:srgbClr val="C00000"/>
                </a:solidFill>
              </a:rPr>
              <a:t>He scraped (his) skin with a </a:t>
            </a:r>
            <a:r>
              <a:rPr lang="en-US" sz="3200" dirty="0" smtClean="0"/>
              <a:t>stone,</a:t>
            </a:r>
          </a:p>
          <a:p>
            <a:pPr>
              <a:spcBef>
                <a:spcPts val="0"/>
              </a:spcBef>
            </a:pPr>
            <a:r>
              <a:rPr lang="en-US" sz="3200" dirty="0" smtClean="0"/>
              <a:t>With a flint for a </a:t>
            </a:r>
            <a:r>
              <a:rPr lang="en-US" sz="3200" dirty="0" err="1" smtClean="0"/>
              <a:t>razoe</a:t>
            </a:r>
            <a:endParaRPr lang="en-US" sz="3200" dirty="0" smtClean="0"/>
          </a:p>
          <a:p>
            <a:pPr>
              <a:spcBef>
                <a:spcPts val="0"/>
              </a:spcBef>
            </a:pPr>
            <a:r>
              <a:rPr lang="en-US" sz="3200" dirty="0" smtClean="0"/>
              <a:t>He shaved (his) side-whiskers and beard;</a:t>
            </a:r>
          </a:p>
          <a:p>
            <a:pPr>
              <a:spcBef>
                <a:spcPts val="0"/>
              </a:spcBef>
            </a:pPr>
            <a:r>
              <a:rPr lang="en-US" sz="3200" dirty="0" smtClean="0"/>
              <a:t> He harrowed his collar-bone, </a:t>
            </a:r>
          </a:p>
          <a:p>
            <a:pPr>
              <a:spcBef>
                <a:spcPts val="0"/>
              </a:spcBef>
            </a:pPr>
            <a:r>
              <a:rPr lang="en-US" sz="3200" dirty="0" smtClean="0"/>
              <a:t>He ploughed (his) chest like a garden,</a:t>
            </a:r>
          </a:p>
          <a:p>
            <a:pPr>
              <a:spcBef>
                <a:spcPts val="0"/>
              </a:spcBef>
            </a:pPr>
            <a:r>
              <a:rPr lang="en-US" sz="3200" dirty="0" smtClean="0"/>
              <a:t>He harrowed (his waist) like a valley.</a:t>
            </a:r>
          </a:p>
          <a:p>
            <a:pPr>
              <a:spcBef>
                <a:spcPts val="0"/>
              </a:spcBef>
            </a:pPr>
            <a:r>
              <a:rPr lang="en-US" sz="3200" dirty="0" smtClean="0"/>
              <a:t>He lifted up his voice and cried:</a:t>
            </a:r>
          </a:p>
          <a:p>
            <a:pPr>
              <a:spcBef>
                <a:spcPts val="0"/>
              </a:spcBef>
            </a:pPr>
            <a:r>
              <a:rPr lang="en-US" sz="3200" dirty="0" smtClean="0"/>
              <a:t>“Baal is dead”</a:t>
            </a:r>
            <a:endParaRPr lang="en-US" sz="3200" dirty="0"/>
          </a:p>
        </p:txBody>
      </p:sp>
    </p:spTree>
    <p:extLst>
      <p:ext uri="{BB962C8B-B14F-4D97-AF65-F5344CB8AC3E}">
        <p14:creationId xmlns:p14="http://schemas.microsoft.com/office/powerpoint/2010/main" val="206851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02303"/>
          </a:xfrm>
        </p:spPr>
        <p:txBody>
          <a:bodyPr/>
          <a:lstStyle/>
          <a:p>
            <a:pPr algn="ctr"/>
            <a:r>
              <a:rPr lang="en-US" dirty="0" smtClean="0"/>
              <a:t>El &amp; </a:t>
            </a:r>
            <a:r>
              <a:rPr lang="en-US" dirty="0" err="1" smtClean="0"/>
              <a:t>Anat</a:t>
            </a:r>
            <a:r>
              <a:rPr lang="en-US" dirty="0" smtClean="0"/>
              <a:t> </a:t>
            </a:r>
            <a:r>
              <a:rPr lang="zh-TW" altLang="en-US" dirty="0" smtClean="0"/>
              <a:t>大神伊勒和相好安娜特</a:t>
            </a:r>
            <a:endParaRPr lang="en-US" dirty="0"/>
          </a:p>
        </p:txBody>
      </p:sp>
      <p:sp>
        <p:nvSpPr>
          <p:cNvPr id="5" name="Content Placeholder 4"/>
          <p:cNvSpPr>
            <a:spLocks noGrp="1"/>
          </p:cNvSpPr>
          <p:nvPr>
            <p:ph sz="half" idx="1"/>
          </p:nvPr>
        </p:nvSpPr>
        <p:spPr>
          <a:xfrm>
            <a:off x="838200" y="1331089"/>
            <a:ext cx="4862332" cy="5254906"/>
          </a:xfrm>
        </p:spPr>
        <p:txBody>
          <a:bodyPr>
            <a:normAutofit fontScale="92500" lnSpcReduction="20000"/>
          </a:bodyPr>
          <a:lstStyle/>
          <a:p>
            <a:pPr>
              <a:lnSpc>
                <a:spcPct val="105000"/>
              </a:lnSpc>
            </a:pPr>
            <a:r>
              <a:rPr lang="zh-TW" altLang="en-US" sz="3500" dirty="0"/>
              <a:t>用石塊刮身</a:t>
            </a:r>
            <a:r>
              <a:rPr lang="en-US" sz="3500" dirty="0"/>
              <a:t>, </a:t>
            </a:r>
          </a:p>
          <a:p>
            <a:pPr>
              <a:lnSpc>
                <a:spcPct val="105000"/>
              </a:lnSpc>
            </a:pPr>
            <a:r>
              <a:rPr lang="zh-TW" altLang="en-US" sz="3500" dirty="0">
                <a:solidFill>
                  <a:srgbClr val="C00000"/>
                </a:solidFill>
              </a:rPr>
              <a:t>他用燧石作為剃刀</a:t>
            </a:r>
            <a:endParaRPr lang="en-US" sz="3500" dirty="0">
              <a:solidFill>
                <a:srgbClr val="C00000"/>
              </a:solidFill>
            </a:endParaRPr>
          </a:p>
          <a:p>
            <a:pPr>
              <a:lnSpc>
                <a:spcPct val="105000"/>
              </a:lnSpc>
            </a:pPr>
            <a:r>
              <a:rPr lang="zh-TW" altLang="en-US" sz="3500" dirty="0"/>
              <a:t>刮去兩鬢及下巴上的鬍鬚</a:t>
            </a:r>
            <a:r>
              <a:rPr lang="en-US" sz="3500" dirty="0"/>
              <a:t>;</a:t>
            </a:r>
          </a:p>
          <a:p>
            <a:pPr>
              <a:lnSpc>
                <a:spcPct val="105000"/>
              </a:lnSpc>
            </a:pPr>
            <a:r>
              <a:rPr lang="zh-TW" altLang="en-US" sz="3500" dirty="0"/>
              <a:t>他掏空自己的鎖骨</a:t>
            </a:r>
            <a:r>
              <a:rPr lang="en-US" sz="3500" dirty="0"/>
              <a:t>,</a:t>
            </a:r>
          </a:p>
          <a:p>
            <a:pPr>
              <a:lnSpc>
                <a:spcPct val="105000"/>
              </a:lnSpc>
            </a:pPr>
            <a:r>
              <a:rPr lang="zh-TW" altLang="en-US" sz="3500" dirty="0"/>
              <a:t>他挖掘自己的胸膛如同耕地</a:t>
            </a:r>
            <a:r>
              <a:rPr lang="en-US" sz="3500" dirty="0"/>
              <a:t>.</a:t>
            </a:r>
          </a:p>
          <a:p>
            <a:pPr>
              <a:lnSpc>
                <a:spcPct val="105000"/>
              </a:lnSpc>
            </a:pPr>
            <a:r>
              <a:rPr lang="zh-TW" altLang="en-US" sz="3500" dirty="0"/>
              <a:t>他耙</a:t>
            </a:r>
            <a:r>
              <a:rPr lang="en-US" sz="3500" dirty="0"/>
              <a:t>(</a:t>
            </a:r>
            <a:r>
              <a:rPr lang="zh-TW" altLang="en-US" sz="3500" dirty="0"/>
              <a:t>自己的腰身</a:t>
            </a:r>
            <a:r>
              <a:rPr lang="en-US" sz="3500" dirty="0"/>
              <a:t>)</a:t>
            </a:r>
            <a:r>
              <a:rPr lang="zh-TW" altLang="en-US" sz="3500" dirty="0"/>
              <a:t>如同掘山谷</a:t>
            </a:r>
            <a:r>
              <a:rPr lang="en-US" sz="3500" dirty="0"/>
              <a:t>, </a:t>
            </a:r>
            <a:r>
              <a:rPr lang="zh-TW" altLang="en-US" sz="3500" dirty="0"/>
              <a:t>他揚聲大大哭嚎</a:t>
            </a:r>
            <a:r>
              <a:rPr lang="en-US" sz="3500" dirty="0"/>
              <a:t>:</a:t>
            </a:r>
          </a:p>
          <a:p>
            <a:pPr>
              <a:lnSpc>
                <a:spcPct val="105000"/>
              </a:lnSpc>
            </a:pPr>
            <a:r>
              <a:rPr lang="en-US" sz="3500" dirty="0"/>
              <a:t>“</a:t>
            </a:r>
            <a:r>
              <a:rPr lang="zh-TW" altLang="en-US" sz="3500" dirty="0"/>
              <a:t>巴力已死</a:t>
            </a:r>
            <a:r>
              <a:rPr lang="en-US" sz="3500" dirty="0"/>
              <a:t>”</a:t>
            </a:r>
            <a:r>
              <a:rPr lang="en-US" sz="3500" baseline="30000" dirty="0"/>
              <a:t>,</a:t>
            </a:r>
            <a:endParaRPr lang="en-US" sz="3500" dirty="0"/>
          </a:p>
          <a:p>
            <a:pPr marL="0" indent="0">
              <a:buNone/>
            </a:pPr>
            <a:endParaRPr lang="en-US" dirty="0"/>
          </a:p>
        </p:txBody>
      </p:sp>
      <p:sp>
        <p:nvSpPr>
          <p:cNvPr id="6" name="Content Placeholder 5"/>
          <p:cNvSpPr>
            <a:spLocks noGrp="1"/>
          </p:cNvSpPr>
          <p:nvPr>
            <p:ph sz="half" idx="2"/>
          </p:nvPr>
        </p:nvSpPr>
        <p:spPr>
          <a:xfrm>
            <a:off x="6172199" y="1267428"/>
            <a:ext cx="5616615" cy="5318567"/>
          </a:xfrm>
        </p:spPr>
        <p:txBody>
          <a:bodyPr>
            <a:noAutofit/>
          </a:bodyPr>
          <a:lstStyle/>
          <a:p>
            <a:pPr>
              <a:spcBef>
                <a:spcPts val="0"/>
              </a:spcBef>
            </a:pPr>
            <a:r>
              <a:rPr lang="en-US" sz="3200" dirty="0" smtClean="0"/>
              <a:t>He scraped (his) skin with a stone,</a:t>
            </a:r>
          </a:p>
          <a:p>
            <a:pPr>
              <a:spcBef>
                <a:spcPts val="0"/>
              </a:spcBef>
            </a:pPr>
            <a:r>
              <a:rPr lang="en-US" sz="3200" dirty="0" smtClean="0">
                <a:solidFill>
                  <a:srgbClr val="C00000"/>
                </a:solidFill>
              </a:rPr>
              <a:t>With a flint for a </a:t>
            </a:r>
            <a:r>
              <a:rPr lang="en-US" sz="3200" dirty="0" err="1" smtClean="0">
                <a:solidFill>
                  <a:srgbClr val="C00000"/>
                </a:solidFill>
              </a:rPr>
              <a:t>razoe</a:t>
            </a:r>
            <a:endParaRPr lang="en-US" sz="3200" dirty="0" smtClean="0">
              <a:solidFill>
                <a:srgbClr val="C00000"/>
              </a:solidFill>
            </a:endParaRPr>
          </a:p>
          <a:p>
            <a:pPr>
              <a:spcBef>
                <a:spcPts val="0"/>
              </a:spcBef>
            </a:pPr>
            <a:r>
              <a:rPr lang="en-US" sz="3200" dirty="0" smtClean="0"/>
              <a:t>He shaved (his) side-whiskers and beard;</a:t>
            </a:r>
          </a:p>
          <a:p>
            <a:pPr>
              <a:spcBef>
                <a:spcPts val="0"/>
              </a:spcBef>
            </a:pPr>
            <a:r>
              <a:rPr lang="en-US" sz="3200" dirty="0" smtClean="0"/>
              <a:t> He harrowed his collar-bone, </a:t>
            </a:r>
          </a:p>
          <a:p>
            <a:pPr>
              <a:spcBef>
                <a:spcPts val="0"/>
              </a:spcBef>
            </a:pPr>
            <a:r>
              <a:rPr lang="en-US" sz="3200" dirty="0" smtClean="0"/>
              <a:t>He ploughed (his) chest like a garden,</a:t>
            </a:r>
          </a:p>
          <a:p>
            <a:pPr>
              <a:spcBef>
                <a:spcPts val="0"/>
              </a:spcBef>
            </a:pPr>
            <a:r>
              <a:rPr lang="en-US" sz="3200" dirty="0" smtClean="0"/>
              <a:t>He harrowed (his waist) like a valley.</a:t>
            </a:r>
          </a:p>
          <a:p>
            <a:pPr>
              <a:spcBef>
                <a:spcPts val="0"/>
              </a:spcBef>
            </a:pPr>
            <a:r>
              <a:rPr lang="en-US" sz="3200" dirty="0" smtClean="0"/>
              <a:t>He lifted up his voice and cried:</a:t>
            </a:r>
          </a:p>
          <a:p>
            <a:pPr>
              <a:spcBef>
                <a:spcPts val="0"/>
              </a:spcBef>
            </a:pPr>
            <a:r>
              <a:rPr lang="en-US" sz="3200" dirty="0" smtClean="0"/>
              <a:t>“Baal is dead”</a:t>
            </a:r>
            <a:endParaRPr lang="en-US" sz="3200" dirty="0"/>
          </a:p>
        </p:txBody>
      </p:sp>
    </p:spTree>
    <p:extLst>
      <p:ext uri="{BB962C8B-B14F-4D97-AF65-F5344CB8AC3E}">
        <p14:creationId xmlns:p14="http://schemas.microsoft.com/office/powerpoint/2010/main" val="349679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02303"/>
          </a:xfrm>
        </p:spPr>
        <p:txBody>
          <a:bodyPr/>
          <a:lstStyle/>
          <a:p>
            <a:pPr algn="ctr"/>
            <a:r>
              <a:rPr lang="en-US" dirty="0" smtClean="0"/>
              <a:t>El &amp; </a:t>
            </a:r>
            <a:r>
              <a:rPr lang="en-US" dirty="0" err="1" smtClean="0"/>
              <a:t>Anat</a:t>
            </a:r>
            <a:r>
              <a:rPr lang="en-US" dirty="0" smtClean="0"/>
              <a:t> </a:t>
            </a:r>
            <a:r>
              <a:rPr lang="zh-TW" altLang="en-US" dirty="0" smtClean="0"/>
              <a:t>大神伊勒和相好安娜特</a:t>
            </a:r>
            <a:endParaRPr lang="en-US" dirty="0"/>
          </a:p>
        </p:txBody>
      </p:sp>
      <p:sp>
        <p:nvSpPr>
          <p:cNvPr id="5" name="Content Placeholder 4"/>
          <p:cNvSpPr>
            <a:spLocks noGrp="1"/>
          </p:cNvSpPr>
          <p:nvPr>
            <p:ph sz="half" idx="1"/>
          </p:nvPr>
        </p:nvSpPr>
        <p:spPr>
          <a:xfrm>
            <a:off x="838200" y="1331089"/>
            <a:ext cx="4862332" cy="5254906"/>
          </a:xfrm>
        </p:spPr>
        <p:txBody>
          <a:bodyPr>
            <a:normAutofit fontScale="92500" lnSpcReduction="20000"/>
          </a:bodyPr>
          <a:lstStyle/>
          <a:p>
            <a:pPr>
              <a:lnSpc>
                <a:spcPct val="105000"/>
              </a:lnSpc>
            </a:pPr>
            <a:r>
              <a:rPr lang="zh-TW" altLang="en-US" sz="3500" dirty="0"/>
              <a:t>用石塊刮身</a:t>
            </a:r>
            <a:r>
              <a:rPr lang="en-US" sz="3500" dirty="0"/>
              <a:t>, </a:t>
            </a:r>
          </a:p>
          <a:p>
            <a:pPr>
              <a:lnSpc>
                <a:spcPct val="105000"/>
              </a:lnSpc>
            </a:pPr>
            <a:r>
              <a:rPr lang="zh-TW" altLang="en-US" sz="3500" dirty="0"/>
              <a:t>他用燧石作為剃刀</a:t>
            </a:r>
            <a:endParaRPr lang="en-US" sz="3500" dirty="0"/>
          </a:p>
          <a:p>
            <a:pPr>
              <a:lnSpc>
                <a:spcPct val="105000"/>
              </a:lnSpc>
            </a:pPr>
            <a:r>
              <a:rPr lang="zh-TW" altLang="en-US" sz="3500" dirty="0">
                <a:solidFill>
                  <a:srgbClr val="C00000"/>
                </a:solidFill>
              </a:rPr>
              <a:t>刮去兩鬢及下巴上的鬍鬚</a:t>
            </a:r>
            <a:r>
              <a:rPr lang="en-US" sz="3500" dirty="0">
                <a:solidFill>
                  <a:srgbClr val="C00000"/>
                </a:solidFill>
              </a:rPr>
              <a:t>;</a:t>
            </a:r>
          </a:p>
          <a:p>
            <a:pPr>
              <a:lnSpc>
                <a:spcPct val="105000"/>
              </a:lnSpc>
            </a:pPr>
            <a:r>
              <a:rPr lang="zh-TW" altLang="en-US" sz="3500" dirty="0"/>
              <a:t>他掏空自己的鎖骨</a:t>
            </a:r>
            <a:r>
              <a:rPr lang="en-US" sz="3500" dirty="0"/>
              <a:t>,</a:t>
            </a:r>
          </a:p>
          <a:p>
            <a:pPr>
              <a:lnSpc>
                <a:spcPct val="105000"/>
              </a:lnSpc>
            </a:pPr>
            <a:r>
              <a:rPr lang="zh-TW" altLang="en-US" sz="3500" dirty="0"/>
              <a:t>他挖掘自己的胸膛如同耕地</a:t>
            </a:r>
            <a:r>
              <a:rPr lang="en-US" sz="3500" dirty="0"/>
              <a:t>.</a:t>
            </a:r>
          </a:p>
          <a:p>
            <a:pPr>
              <a:lnSpc>
                <a:spcPct val="105000"/>
              </a:lnSpc>
            </a:pPr>
            <a:r>
              <a:rPr lang="zh-TW" altLang="en-US" sz="3500" dirty="0"/>
              <a:t>他耙</a:t>
            </a:r>
            <a:r>
              <a:rPr lang="en-US" sz="3500" dirty="0"/>
              <a:t>(</a:t>
            </a:r>
            <a:r>
              <a:rPr lang="zh-TW" altLang="en-US" sz="3500" dirty="0"/>
              <a:t>自己的腰身</a:t>
            </a:r>
            <a:r>
              <a:rPr lang="en-US" sz="3500" dirty="0"/>
              <a:t>)</a:t>
            </a:r>
            <a:r>
              <a:rPr lang="zh-TW" altLang="en-US" sz="3500" dirty="0"/>
              <a:t>如同掘山谷</a:t>
            </a:r>
            <a:r>
              <a:rPr lang="en-US" sz="3500" dirty="0"/>
              <a:t>, </a:t>
            </a:r>
            <a:r>
              <a:rPr lang="zh-TW" altLang="en-US" sz="3500" dirty="0"/>
              <a:t>他揚聲大大哭嚎</a:t>
            </a:r>
            <a:r>
              <a:rPr lang="en-US" sz="3500" dirty="0"/>
              <a:t>:</a:t>
            </a:r>
          </a:p>
          <a:p>
            <a:pPr>
              <a:lnSpc>
                <a:spcPct val="105000"/>
              </a:lnSpc>
            </a:pPr>
            <a:r>
              <a:rPr lang="en-US" sz="3500" dirty="0"/>
              <a:t>“</a:t>
            </a:r>
            <a:r>
              <a:rPr lang="zh-TW" altLang="en-US" sz="3500" dirty="0"/>
              <a:t>巴力已死</a:t>
            </a:r>
            <a:r>
              <a:rPr lang="en-US" sz="3500" dirty="0"/>
              <a:t>”</a:t>
            </a:r>
            <a:r>
              <a:rPr lang="en-US" sz="3500" baseline="30000" dirty="0"/>
              <a:t>,</a:t>
            </a:r>
            <a:endParaRPr lang="en-US" sz="3500" dirty="0"/>
          </a:p>
          <a:p>
            <a:pPr marL="0" indent="0">
              <a:buNone/>
            </a:pPr>
            <a:endParaRPr lang="en-US" dirty="0"/>
          </a:p>
        </p:txBody>
      </p:sp>
      <p:sp>
        <p:nvSpPr>
          <p:cNvPr id="6" name="Content Placeholder 5"/>
          <p:cNvSpPr>
            <a:spLocks noGrp="1"/>
          </p:cNvSpPr>
          <p:nvPr>
            <p:ph sz="half" idx="2"/>
          </p:nvPr>
        </p:nvSpPr>
        <p:spPr>
          <a:xfrm>
            <a:off x="6172199" y="1267428"/>
            <a:ext cx="5616615" cy="5318567"/>
          </a:xfrm>
        </p:spPr>
        <p:txBody>
          <a:bodyPr>
            <a:noAutofit/>
          </a:bodyPr>
          <a:lstStyle/>
          <a:p>
            <a:pPr>
              <a:spcBef>
                <a:spcPts val="0"/>
              </a:spcBef>
            </a:pPr>
            <a:r>
              <a:rPr lang="en-US" sz="3200" dirty="0" smtClean="0"/>
              <a:t>He scraped (his) skin with a stone,</a:t>
            </a:r>
          </a:p>
          <a:p>
            <a:pPr>
              <a:spcBef>
                <a:spcPts val="0"/>
              </a:spcBef>
            </a:pPr>
            <a:r>
              <a:rPr lang="en-US" sz="3200" dirty="0" smtClean="0"/>
              <a:t>With a flint for a </a:t>
            </a:r>
            <a:r>
              <a:rPr lang="en-US" sz="3200" dirty="0" err="1" smtClean="0"/>
              <a:t>razoe</a:t>
            </a:r>
            <a:endParaRPr lang="en-US" sz="3200" dirty="0" smtClean="0"/>
          </a:p>
          <a:p>
            <a:pPr>
              <a:spcBef>
                <a:spcPts val="0"/>
              </a:spcBef>
            </a:pPr>
            <a:r>
              <a:rPr lang="en-US" sz="3200" dirty="0" smtClean="0">
                <a:solidFill>
                  <a:srgbClr val="C00000"/>
                </a:solidFill>
              </a:rPr>
              <a:t>He shaved (his) side-whiskers and beard;</a:t>
            </a:r>
          </a:p>
          <a:p>
            <a:pPr>
              <a:spcBef>
                <a:spcPts val="0"/>
              </a:spcBef>
            </a:pPr>
            <a:r>
              <a:rPr lang="en-US" sz="3200" dirty="0" smtClean="0"/>
              <a:t> He harrowed his collar-bone, </a:t>
            </a:r>
          </a:p>
          <a:p>
            <a:pPr>
              <a:spcBef>
                <a:spcPts val="0"/>
              </a:spcBef>
            </a:pPr>
            <a:r>
              <a:rPr lang="en-US" sz="3200" dirty="0" smtClean="0"/>
              <a:t>He ploughed (his) chest like a garden,</a:t>
            </a:r>
          </a:p>
          <a:p>
            <a:pPr>
              <a:spcBef>
                <a:spcPts val="0"/>
              </a:spcBef>
            </a:pPr>
            <a:r>
              <a:rPr lang="en-US" sz="3200" dirty="0" smtClean="0"/>
              <a:t>He harrowed (his waist) like a valley.</a:t>
            </a:r>
          </a:p>
          <a:p>
            <a:pPr>
              <a:spcBef>
                <a:spcPts val="0"/>
              </a:spcBef>
            </a:pPr>
            <a:r>
              <a:rPr lang="en-US" sz="3200" dirty="0" smtClean="0"/>
              <a:t>He lifted up his voice and cried:</a:t>
            </a:r>
          </a:p>
          <a:p>
            <a:pPr>
              <a:spcBef>
                <a:spcPts val="0"/>
              </a:spcBef>
            </a:pPr>
            <a:r>
              <a:rPr lang="en-US" sz="3200" dirty="0" smtClean="0"/>
              <a:t>“Baal is dead”</a:t>
            </a:r>
            <a:endParaRPr lang="en-US" sz="3200" dirty="0"/>
          </a:p>
        </p:txBody>
      </p:sp>
    </p:spTree>
    <p:extLst>
      <p:ext uri="{BB962C8B-B14F-4D97-AF65-F5344CB8AC3E}">
        <p14:creationId xmlns:p14="http://schemas.microsoft.com/office/powerpoint/2010/main" val="19539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02303"/>
          </a:xfrm>
        </p:spPr>
        <p:txBody>
          <a:bodyPr/>
          <a:lstStyle/>
          <a:p>
            <a:pPr algn="ctr"/>
            <a:r>
              <a:rPr lang="en-US" dirty="0" smtClean="0"/>
              <a:t>El &amp; </a:t>
            </a:r>
            <a:r>
              <a:rPr lang="en-US" dirty="0" err="1" smtClean="0"/>
              <a:t>Anat</a:t>
            </a:r>
            <a:r>
              <a:rPr lang="en-US" dirty="0" smtClean="0"/>
              <a:t> </a:t>
            </a:r>
            <a:r>
              <a:rPr lang="zh-TW" altLang="en-US" dirty="0" smtClean="0"/>
              <a:t>大神伊勒和相好安娜特</a:t>
            </a:r>
            <a:endParaRPr lang="en-US" dirty="0"/>
          </a:p>
        </p:txBody>
      </p:sp>
      <p:sp>
        <p:nvSpPr>
          <p:cNvPr id="5" name="Content Placeholder 4"/>
          <p:cNvSpPr>
            <a:spLocks noGrp="1"/>
          </p:cNvSpPr>
          <p:nvPr>
            <p:ph sz="half" idx="1"/>
          </p:nvPr>
        </p:nvSpPr>
        <p:spPr>
          <a:xfrm>
            <a:off x="838200" y="1331089"/>
            <a:ext cx="4862332" cy="5254906"/>
          </a:xfrm>
        </p:spPr>
        <p:txBody>
          <a:bodyPr>
            <a:normAutofit fontScale="92500" lnSpcReduction="20000"/>
          </a:bodyPr>
          <a:lstStyle/>
          <a:p>
            <a:pPr>
              <a:lnSpc>
                <a:spcPct val="105000"/>
              </a:lnSpc>
            </a:pPr>
            <a:r>
              <a:rPr lang="zh-TW" altLang="en-US" sz="3500" dirty="0"/>
              <a:t>用石塊刮身</a:t>
            </a:r>
            <a:r>
              <a:rPr lang="en-US" sz="3500" dirty="0"/>
              <a:t>, </a:t>
            </a:r>
          </a:p>
          <a:p>
            <a:pPr>
              <a:lnSpc>
                <a:spcPct val="105000"/>
              </a:lnSpc>
            </a:pPr>
            <a:r>
              <a:rPr lang="zh-TW" altLang="en-US" sz="3500" dirty="0"/>
              <a:t>他用燧石作為剃刀</a:t>
            </a:r>
            <a:endParaRPr lang="en-US" sz="3500" dirty="0"/>
          </a:p>
          <a:p>
            <a:pPr>
              <a:lnSpc>
                <a:spcPct val="105000"/>
              </a:lnSpc>
            </a:pPr>
            <a:r>
              <a:rPr lang="zh-TW" altLang="en-US" sz="3500" dirty="0"/>
              <a:t>刮去兩鬢及下巴上的鬍鬚</a:t>
            </a:r>
            <a:r>
              <a:rPr lang="en-US" sz="3500" dirty="0"/>
              <a:t>;</a:t>
            </a:r>
          </a:p>
          <a:p>
            <a:pPr>
              <a:lnSpc>
                <a:spcPct val="105000"/>
              </a:lnSpc>
            </a:pPr>
            <a:r>
              <a:rPr lang="zh-TW" altLang="en-US" sz="3500" dirty="0">
                <a:solidFill>
                  <a:srgbClr val="C00000"/>
                </a:solidFill>
              </a:rPr>
              <a:t>他掏空自己的鎖骨</a:t>
            </a:r>
            <a:r>
              <a:rPr lang="en-US" sz="3500" dirty="0">
                <a:solidFill>
                  <a:srgbClr val="C00000"/>
                </a:solidFill>
              </a:rPr>
              <a:t>,</a:t>
            </a:r>
          </a:p>
          <a:p>
            <a:pPr>
              <a:lnSpc>
                <a:spcPct val="105000"/>
              </a:lnSpc>
            </a:pPr>
            <a:r>
              <a:rPr lang="zh-TW" altLang="en-US" sz="3500" dirty="0"/>
              <a:t>他挖掘自己的胸膛如同耕地</a:t>
            </a:r>
            <a:r>
              <a:rPr lang="en-US" sz="3500" dirty="0"/>
              <a:t>.</a:t>
            </a:r>
          </a:p>
          <a:p>
            <a:pPr>
              <a:lnSpc>
                <a:spcPct val="105000"/>
              </a:lnSpc>
            </a:pPr>
            <a:r>
              <a:rPr lang="zh-TW" altLang="en-US" sz="3500" dirty="0"/>
              <a:t>他耙</a:t>
            </a:r>
            <a:r>
              <a:rPr lang="en-US" sz="3500" dirty="0"/>
              <a:t>(</a:t>
            </a:r>
            <a:r>
              <a:rPr lang="zh-TW" altLang="en-US" sz="3500" dirty="0"/>
              <a:t>自己的腰身</a:t>
            </a:r>
            <a:r>
              <a:rPr lang="en-US" sz="3500" dirty="0"/>
              <a:t>)</a:t>
            </a:r>
            <a:r>
              <a:rPr lang="zh-TW" altLang="en-US" sz="3500" dirty="0"/>
              <a:t>如同掘山谷</a:t>
            </a:r>
            <a:r>
              <a:rPr lang="en-US" sz="3500" dirty="0"/>
              <a:t>, </a:t>
            </a:r>
            <a:r>
              <a:rPr lang="zh-TW" altLang="en-US" sz="3500" dirty="0"/>
              <a:t>他揚聲大大哭嚎</a:t>
            </a:r>
            <a:r>
              <a:rPr lang="en-US" sz="3500" dirty="0"/>
              <a:t>:</a:t>
            </a:r>
          </a:p>
          <a:p>
            <a:pPr>
              <a:lnSpc>
                <a:spcPct val="105000"/>
              </a:lnSpc>
            </a:pPr>
            <a:r>
              <a:rPr lang="en-US" sz="3500" dirty="0"/>
              <a:t>“</a:t>
            </a:r>
            <a:r>
              <a:rPr lang="zh-TW" altLang="en-US" sz="3500" dirty="0"/>
              <a:t>巴力已死</a:t>
            </a:r>
            <a:r>
              <a:rPr lang="en-US" sz="3500" dirty="0"/>
              <a:t>”</a:t>
            </a:r>
            <a:r>
              <a:rPr lang="en-US" sz="3500" baseline="30000" dirty="0"/>
              <a:t>,</a:t>
            </a:r>
            <a:endParaRPr lang="en-US" sz="3500" dirty="0"/>
          </a:p>
          <a:p>
            <a:pPr marL="0" indent="0">
              <a:buNone/>
            </a:pPr>
            <a:endParaRPr lang="en-US" dirty="0"/>
          </a:p>
        </p:txBody>
      </p:sp>
      <p:sp>
        <p:nvSpPr>
          <p:cNvPr id="6" name="Content Placeholder 5"/>
          <p:cNvSpPr>
            <a:spLocks noGrp="1"/>
          </p:cNvSpPr>
          <p:nvPr>
            <p:ph sz="half" idx="2"/>
          </p:nvPr>
        </p:nvSpPr>
        <p:spPr>
          <a:xfrm>
            <a:off x="6172199" y="1267428"/>
            <a:ext cx="5616615" cy="5318567"/>
          </a:xfrm>
        </p:spPr>
        <p:txBody>
          <a:bodyPr>
            <a:noAutofit/>
          </a:bodyPr>
          <a:lstStyle/>
          <a:p>
            <a:pPr>
              <a:spcBef>
                <a:spcPts val="0"/>
              </a:spcBef>
            </a:pPr>
            <a:r>
              <a:rPr lang="en-US" sz="3200" dirty="0" smtClean="0"/>
              <a:t>He scraped (his) skin with a stone,</a:t>
            </a:r>
          </a:p>
          <a:p>
            <a:pPr>
              <a:spcBef>
                <a:spcPts val="0"/>
              </a:spcBef>
            </a:pPr>
            <a:r>
              <a:rPr lang="en-US" sz="3200" dirty="0" smtClean="0"/>
              <a:t>With a flint for a </a:t>
            </a:r>
            <a:r>
              <a:rPr lang="en-US" sz="3200" dirty="0" err="1" smtClean="0"/>
              <a:t>razoe</a:t>
            </a:r>
            <a:endParaRPr lang="en-US" sz="3200" dirty="0" smtClean="0"/>
          </a:p>
          <a:p>
            <a:pPr>
              <a:spcBef>
                <a:spcPts val="0"/>
              </a:spcBef>
            </a:pPr>
            <a:r>
              <a:rPr lang="en-US" sz="3200" dirty="0" smtClean="0"/>
              <a:t>He shaved (his) side-whiskers and beard;</a:t>
            </a:r>
          </a:p>
          <a:p>
            <a:pPr>
              <a:spcBef>
                <a:spcPts val="0"/>
              </a:spcBef>
            </a:pPr>
            <a:r>
              <a:rPr lang="en-US" sz="3200" dirty="0" smtClean="0"/>
              <a:t> </a:t>
            </a:r>
            <a:r>
              <a:rPr lang="en-US" sz="3200" dirty="0" smtClean="0">
                <a:solidFill>
                  <a:srgbClr val="C00000"/>
                </a:solidFill>
              </a:rPr>
              <a:t>He harrowed his collar-bone, </a:t>
            </a:r>
          </a:p>
          <a:p>
            <a:pPr>
              <a:spcBef>
                <a:spcPts val="0"/>
              </a:spcBef>
            </a:pPr>
            <a:r>
              <a:rPr lang="en-US" sz="3200" dirty="0" smtClean="0"/>
              <a:t>He ploughed (his) chest like a garden,</a:t>
            </a:r>
          </a:p>
          <a:p>
            <a:pPr>
              <a:spcBef>
                <a:spcPts val="0"/>
              </a:spcBef>
            </a:pPr>
            <a:r>
              <a:rPr lang="en-US" sz="3200" dirty="0" smtClean="0"/>
              <a:t>He harrowed (his waist) like a valley.</a:t>
            </a:r>
          </a:p>
          <a:p>
            <a:pPr>
              <a:spcBef>
                <a:spcPts val="0"/>
              </a:spcBef>
            </a:pPr>
            <a:r>
              <a:rPr lang="en-US" sz="3200" dirty="0" smtClean="0"/>
              <a:t>He lifted up his voice and cried:</a:t>
            </a:r>
          </a:p>
          <a:p>
            <a:pPr>
              <a:spcBef>
                <a:spcPts val="0"/>
              </a:spcBef>
            </a:pPr>
            <a:r>
              <a:rPr lang="en-US" sz="3200" dirty="0" smtClean="0"/>
              <a:t>“Baal is dead”</a:t>
            </a:r>
            <a:endParaRPr lang="en-US" sz="3200" dirty="0"/>
          </a:p>
        </p:txBody>
      </p:sp>
    </p:spTree>
    <p:extLst>
      <p:ext uri="{BB962C8B-B14F-4D97-AF65-F5344CB8AC3E}">
        <p14:creationId xmlns:p14="http://schemas.microsoft.com/office/powerpoint/2010/main" val="2021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02303"/>
          </a:xfrm>
        </p:spPr>
        <p:txBody>
          <a:bodyPr/>
          <a:lstStyle/>
          <a:p>
            <a:pPr algn="ctr"/>
            <a:r>
              <a:rPr lang="en-US" dirty="0" smtClean="0"/>
              <a:t>El &amp; </a:t>
            </a:r>
            <a:r>
              <a:rPr lang="en-US" dirty="0" err="1" smtClean="0"/>
              <a:t>Anat</a:t>
            </a:r>
            <a:r>
              <a:rPr lang="en-US" dirty="0" smtClean="0"/>
              <a:t> </a:t>
            </a:r>
            <a:r>
              <a:rPr lang="zh-TW" altLang="en-US" dirty="0" smtClean="0"/>
              <a:t>大神伊勒和相好安娜特</a:t>
            </a:r>
            <a:endParaRPr lang="en-US" dirty="0"/>
          </a:p>
        </p:txBody>
      </p:sp>
      <p:sp>
        <p:nvSpPr>
          <p:cNvPr id="5" name="Content Placeholder 4"/>
          <p:cNvSpPr>
            <a:spLocks noGrp="1"/>
          </p:cNvSpPr>
          <p:nvPr>
            <p:ph sz="half" idx="1"/>
          </p:nvPr>
        </p:nvSpPr>
        <p:spPr>
          <a:xfrm>
            <a:off x="838200" y="1238491"/>
            <a:ext cx="4862332" cy="5254906"/>
          </a:xfrm>
        </p:spPr>
        <p:txBody>
          <a:bodyPr>
            <a:normAutofit fontScale="92500" lnSpcReduction="20000"/>
          </a:bodyPr>
          <a:lstStyle/>
          <a:p>
            <a:pPr>
              <a:lnSpc>
                <a:spcPct val="105000"/>
              </a:lnSpc>
            </a:pPr>
            <a:r>
              <a:rPr lang="zh-TW" altLang="en-US" sz="3500" dirty="0"/>
              <a:t>用石塊刮身</a:t>
            </a:r>
            <a:r>
              <a:rPr lang="en-US" sz="3500" dirty="0"/>
              <a:t>, </a:t>
            </a:r>
          </a:p>
          <a:p>
            <a:pPr>
              <a:lnSpc>
                <a:spcPct val="105000"/>
              </a:lnSpc>
            </a:pPr>
            <a:r>
              <a:rPr lang="zh-TW" altLang="en-US" sz="3500" dirty="0"/>
              <a:t>他用燧石作為剃刀</a:t>
            </a:r>
            <a:endParaRPr lang="en-US" sz="3500" dirty="0"/>
          </a:p>
          <a:p>
            <a:pPr>
              <a:lnSpc>
                <a:spcPct val="105000"/>
              </a:lnSpc>
            </a:pPr>
            <a:r>
              <a:rPr lang="zh-TW" altLang="en-US" sz="3500" dirty="0"/>
              <a:t>刮去兩鬢及下巴上的鬍鬚</a:t>
            </a:r>
            <a:r>
              <a:rPr lang="en-US" sz="3500" dirty="0"/>
              <a:t>;</a:t>
            </a:r>
          </a:p>
          <a:p>
            <a:pPr>
              <a:lnSpc>
                <a:spcPct val="105000"/>
              </a:lnSpc>
            </a:pPr>
            <a:r>
              <a:rPr lang="zh-TW" altLang="en-US" sz="3500" dirty="0"/>
              <a:t>他掏空自己的鎖骨</a:t>
            </a:r>
            <a:r>
              <a:rPr lang="en-US" sz="3500" dirty="0"/>
              <a:t>,</a:t>
            </a:r>
          </a:p>
          <a:p>
            <a:pPr>
              <a:lnSpc>
                <a:spcPct val="105000"/>
              </a:lnSpc>
            </a:pPr>
            <a:r>
              <a:rPr lang="zh-TW" altLang="en-US" sz="3500" dirty="0">
                <a:solidFill>
                  <a:srgbClr val="C00000"/>
                </a:solidFill>
              </a:rPr>
              <a:t>他挖掘自己的胸膛如同耕地</a:t>
            </a:r>
            <a:r>
              <a:rPr lang="en-US" sz="3500" dirty="0">
                <a:solidFill>
                  <a:srgbClr val="C00000"/>
                </a:solidFill>
              </a:rPr>
              <a:t>.</a:t>
            </a:r>
          </a:p>
          <a:p>
            <a:pPr>
              <a:lnSpc>
                <a:spcPct val="105000"/>
              </a:lnSpc>
            </a:pPr>
            <a:r>
              <a:rPr lang="zh-TW" altLang="en-US" sz="3500" dirty="0"/>
              <a:t>他耙</a:t>
            </a:r>
            <a:r>
              <a:rPr lang="en-US" sz="3500" dirty="0"/>
              <a:t>(</a:t>
            </a:r>
            <a:r>
              <a:rPr lang="zh-TW" altLang="en-US" sz="3500" dirty="0"/>
              <a:t>自己的腰身</a:t>
            </a:r>
            <a:r>
              <a:rPr lang="en-US" sz="3500" dirty="0"/>
              <a:t>)</a:t>
            </a:r>
            <a:r>
              <a:rPr lang="zh-TW" altLang="en-US" sz="3500" dirty="0"/>
              <a:t>如同掘山谷</a:t>
            </a:r>
            <a:r>
              <a:rPr lang="en-US" sz="3500" dirty="0"/>
              <a:t>, </a:t>
            </a:r>
            <a:r>
              <a:rPr lang="zh-TW" altLang="en-US" sz="3500" dirty="0"/>
              <a:t>他揚聲大大哭嚎</a:t>
            </a:r>
            <a:r>
              <a:rPr lang="en-US" sz="3500" dirty="0"/>
              <a:t>:</a:t>
            </a:r>
          </a:p>
          <a:p>
            <a:pPr>
              <a:lnSpc>
                <a:spcPct val="105000"/>
              </a:lnSpc>
            </a:pPr>
            <a:r>
              <a:rPr lang="en-US" sz="3500" dirty="0"/>
              <a:t>“</a:t>
            </a:r>
            <a:r>
              <a:rPr lang="zh-TW" altLang="en-US" sz="3500" dirty="0"/>
              <a:t>巴力已死</a:t>
            </a:r>
            <a:r>
              <a:rPr lang="en-US" sz="3500" dirty="0"/>
              <a:t>”</a:t>
            </a:r>
            <a:r>
              <a:rPr lang="en-US" sz="3500" baseline="30000" dirty="0"/>
              <a:t>,</a:t>
            </a:r>
            <a:endParaRPr lang="en-US" sz="3500" dirty="0"/>
          </a:p>
          <a:p>
            <a:pPr marL="0" indent="0">
              <a:buNone/>
            </a:pPr>
            <a:endParaRPr lang="en-US" dirty="0"/>
          </a:p>
        </p:txBody>
      </p:sp>
      <p:sp>
        <p:nvSpPr>
          <p:cNvPr id="6" name="Content Placeholder 5"/>
          <p:cNvSpPr>
            <a:spLocks noGrp="1"/>
          </p:cNvSpPr>
          <p:nvPr>
            <p:ph sz="half" idx="2"/>
          </p:nvPr>
        </p:nvSpPr>
        <p:spPr>
          <a:xfrm>
            <a:off x="6172199" y="1174830"/>
            <a:ext cx="5616615" cy="5318567"/>
          </a:xfrm>
        </p:spPr>
        <p:txBody>
          <a:bodyPr>
            <a:noAutofit/>
          </a:bodyPr>
          <a:lstStyle/>
          <a:p>
            <a:pPr>
              <a:spcBef>
                <a:spcPts val="0"/>
              </a:spcBef>
            </a:pPr>
            <a:r>
              <a:rPr lang="en-US" sz="3200" dirty="0" smtClean="0"/>
              <a:t>He scraped (his) skin with a stone,</a:t>
            </a:r>
          </a:p>
          <a:p>
            <a:pPr>
              <a:spcBef>
                <a:spcPts val="0"/>
              </a:spcBef>
            </a:pPr>
            <a:r>
              <a:rPr lang="en-US" sz="3200" dirty="0" smtClean="0"/>
              <a:t>With a flint for a </a:t>
            </a:r>
            <a:r>
              <a:rPr lang="en-US" sz="3200" dirty="0" err="1" smtClean="0"/>
              <a:t>razoe</a:t>
            </a:r>
            <a:endParaRPr lang="en-US" sz="3200" dirty="0" smtClean="0"/>
          </a:p>
          <a:p>
            <a:pPr>
              <a:spcBef>
                <a:spcPts val="0"/>
              </a:spcBef>
            </a:pPr>
            <a:r>
              <a:rPr lang="en-US" sz="3200" dirty="0" smtClean="0"/>
              <a:t>He shaved (his) side-whiskers and beard;</a:t>
            </a:r>
          </a:p>
          <a:p>
            <a:pPr>
              <a:spcBef>
                <a:spcPts val="0"/>
              </a:spcBef>
            </a:pPr>
            <a:r>
              <a:rPr lang="en-US" sz="3200" dirty="0" smtClean="0"/>
              <a:t> He harrowed his collar-bone, </a:t>
            </a:r>
          </a:p>
          <a:p>
            <a:pPr>
              <a:spcBef>
                <a:spcPts val="0"/>
              </a:spcBef>
            </a:pPr>
            <a:r>
              <a:rPr lang="en-US" sz="3200" dirty="0" smtClean="0">
                <a:solidFill>
                  <a:srgbClr val="C00000"/>
                </a:solidFill>
              </a:rPr>
              <a:t>He ploughed (his) chest like a garden,</a:t>
            </a:r>
          </a:p>
          <a:p>
            <a:pPr>
              <a:spcBef>
                <a:spcPts val="0"/>
              </a:spcBef>
            </a:pPr>
            <a:r>
              <a:rPr lang="en-US" sz="3200" dirty="0" smtClean="0"/>
              <a:t>He harrowed (his waist) like a valley.</a:t>
            </a:r>
          </a:p>
          <a:p>
            <a:pPr>
              <a:spcBef>
                <a:spcPts val="0"/>
              </a:spcBef>
            </a:pPr>
            <a:r>
              <a:rPr lang="en-US" sz="3200" dirty="0" smtClean="0"/>
              <a:t>He lifted up his voice and cried:</a:t>
            </a:r>
          </a:p>
          <a:p>
            <a:pPr>
              <a:spcBef>
                <a:spcPts val="0"/>
              </a:spcBef>
            </a:pPr>
            <a:r>
              <a:rPr lang="en-US" sz="3200" dirty="0" smtClean="0"/>
              <a:t>“Baal is dead”</a:t>
            </a:r>
            <a:endParaRPr lang="en-US" sz="3200" dirty="0"/>
          </a:p>
        </p:txBody>
      </p:sp>
    </p:spTree>
    <p:extLst>
      <p:ext uri="{BB962C8B-B14F-4D97-AF65-F5344CB8AC3E}">
        <p14:creationId xmlns:p14="http://schemas.microsoft.com/office/powerpoint/2010/main" val="398412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02303"/>
          </a:xfrm>
        </p:spPr>
        <p:txBody>
          <a:bodyPr/>
          <a:lstStyle/>
          <a:p>
            <a:pPr algn="ctr"/>
            <a:r>
              <a:rPr lang="en-US" dirty="0" smtClean="0"/>
              <a:t>El &amp; </a:t>
            </a:r>
            <a:r>
              <a:rPr lang="en-US" dirty="0" err="1" smtClean="0"/>
              <a:t>Anat</a:t>
            </a:r>
            <a:r>
              <a:rPr lang="en-US" dirty="0" smtClean="0"/>
              <a:t> </a:t>
            </a:r>
            <a:r>
              <a:rPr lang="zh-TW" altLang="en-US" dirty="0" smtClean="0"/>
              <a:t>大神伊勒和相好安娜特</a:t>
            </a:r>
            <a:endParaRPr lang="en-US" dirty="0"/>
          </a:p>
        </p:txBody>
      </p:sp>
      <p:sp>
        <p:nvSpPr>
          <p:cNvPr id="5" name="Content Placeholder 4"/>
          <p:cNvSpPr>
            <a:spLocks noGrp="1"/>
          </p:cNvSpPr>
          <p:nvPr>
            <p:ph sz="half" idx="1"/>
          </p:nvPr>
        </p:nvSpPr>
        <p:spPr>
          <a:xfrm>
            <a:off x="838200" y="1331089"/>
            <a:ext cx="4862332" cy="5254906"/>
          </a:xfrm>
        </p:spPr>
        <p:txBody>
          <a:bodyPr>
            <a:normAutofit fontScale="92500" lnSpcReduction="20000"/>
          </a:bodyPr>
          <a:lstStyle/>
          <a:p>
            <a:pPr>
              <a:lnSpc>
                <a:spcPct val="105000"/>
              </a:lnSpc>
            </a:pPr>
            <a:r>
              <a:rPr lang="zh-TW" altLang="en-US" sz="3500" dirty="0"/>
              <a:t>用石塊刮身</a:t>
            </a:r>
            <a:r>
              <a:rPr lang="en-US" sz="3500" dirty="0"/>
              <a:t>, </a:t>
            </a:r>
          </a:p>
          <a:p>
            <a:pPr>
              <a:lnSpc>
                <a:spcPct val="105000"/>
              </a:lnSpc>
            </a:pPr>
            <a:r>
              <a:rPr lang="zh-TW" altLang="en-US" sz="3500" dirty="0"/>
              <a:t>他用燧石作為剃刀</a:t>
            </a:r>
            <a:endParaRPr lang="en-US" sz="3500" dirty="0"/>
          </a:p>
          <a:p>
            <a:pPr>
              <a:lnSpc>
                <a:spcPct val="105000"/>
              </a:lnSpc>
            </a:pPr>
            <a:r>
              <a:rPr lang="zh-TW" altLang="en-US" sz="3500" dirty="0"/>
              <a:t>刮去兩鬢及下巴上的鬍鬚</a:t>
            </a:r>
            <a:r>
              <a:rPr lang="en-US" sz="3500" dirty="0"/>
              <a:t>;</a:t>
            </a:r>
          </a:p>
          <a:p>
            <a:pPr>
              <a:lnSpc>
                <a:spcPct val="105000"/>
              </a:lnSpc>
            </a:pPr>
            <a:r>
              <a:rPr lang="zh-TW" altLang="en-US" sz="3500" dirty="0"/>
              <a:t>他掏空自己的鎖骨</a:t>
            </a:r>
            <a:r>
              <a:rPr lang="en-US" sz="3500" dirty="0"/>
              <a:t>,</a:t>
            </a:r>
          </a:p>
          <a:p>
            <a:pPr>
              <a:lnSpc>
                <a:spcPct val="105000"/>
              </a:lnSpc>
            </a:pPr>
            <a:r>
              <a:rPr lang="zh-TW" altLang="en-US" sz="3500" dirty="0"/>
              <a:t>他挖掘自己的胸膛如同耕地</a:t>
            </a:r>
            <a:r>
              <a:rPr lang="en-US" sz="3500" dirty="0"/>
              <a:t>.</a:t>
            </a:r>
          </a:p>
          <a:p>
            <a:pPr>
              <a:lnSpc>
                <a:spcPct val="105000"/>
              </a:lnSpc>
            </a:pPr>
            <a:r>
              <a:rPr lang="zh-TW" altLang="en-US" sz="3500" dirty="0">
                <a:solidFill>
                  <a:srgbClr val="C00000"/>
                </a:solidFill>
              </a:rPr>
              <a:t>他耙</a:t>
            </a:r>
            <a:r>
              <a:rPr lang="en-US" sz="3500" dirty="0">
                <a:solidFill>
                  <a:srgbClr val="C00000"/>
                </a:solidFill>
              </a:rPr>
              <a:t>(</a:t>
            </a:r>
            <a:r>
              <a:rPr lang="zh-TW" altLang="en-US" sz="3500" dirty="0">
                <a:solidFill>
                  <a:srgbClr val="C00000"/>
                </a:solidFill>
              </a:rPr>
              <a:t>自己的腰身</a:t>
            </a:r>
            <a:r>
              <a:rPr lang="en-US" sz="3500" dirty="0">
                <a:solidFill>
                  <a:srgbClr val="C00000"/>
                </a:solidFill>
              </a:rPr>
              <a:t>)</a:t>
            </a:r>
            <a:r>
              <a:rPr lang="zh-TW" altLang="en-US" sz="3500" dirty="0">
                <a:solidFill>
                  <a:srgbClr val="C00000"/>
                </a:solidFill>
              </a:rPr>
              <a:t>如同掘山谷</a:t>
            </a:r>
            <a:r>
              <a:rPr lang="en-US" sz="3500" dirty="0">
                <a:solidFill>
                  <a:srgbClr val="C00000"/>
                </a:solidFill>
              </a:rPr>
              <a:t>, </a:t>
            </a:r>
            <a:r>
              <a:rPr lang="zh-TW" altLang="en-US" sz="3500" dirty="0">
                <a:solidFill>
                  <a:srgbClr val="C00000"/>
                </a:solidFill>
              </a:rPr>
              <a:t>他揚聲大大哭嚎</a:t>
            </a:r>
            <a:r>
              <a:rPr lang="en-US" sz="3500" dirty="0">
                <a:solidFill>
                  <a:srgbClr val="C00000"/>
                </a:solidFill>
              </a:rPr>
              <a:t>:</a:t>
            </a:r>
          </a:p>
          <a:p>
            <a:pPr>
              <a:lnSpc>
                <a:spcPct val="105000"/>
              </a:lnSpc>
            </a:pPr>
            <a:r>
              <a:rPr lang="en-US" sz="3500" dirty="0"/>
              <a:t>“</a:t>
            </a:r>
            <a:r>
              <a:rPr lang="zh-TW" altLang="en-US" sz="3500" dirty="0"/>
              <a:t>巴力已死</a:t>
            </a:r>
            <a:r>
              <a:rPr lang="en-US" sz="3500" dirty="0"/>
              <a:t>”</a:t>
            </a:r>
            <a:r>
              <a:rPr lang="en-US" sz="3500" baseline="30000" dirty="0"/>
              <a:t>,</a:t>
            </a:r>
            <a:endParaRPr lang="en-US" sz="3500" dirty="0"/>
          </a:p>
          <a:p>
            <a:pPr marL="0" indent="0">
              <a:buNone/>
            </a:pPr>
            <a:endParaRPr lang="en-US" dirty="0"/>
          </a:p>
        </p:txBody>
      </p:sp>
      <p:sp>
        <p:nvSpPr>
          <p:cNvPr id="6" name="Content Placeholder 5"/>
          <p:cNvSpPr>
            <a:spLocks noGrp="1"/>
          </p:cNvSpPr>
          <p:nvPr>
            <p:ph sz="half" idx="2"/>
          </p:nvPr>
        </p:nvSpPr>
        <p:spPr>
          <a:xfrm>
            <a:off x="6172199" y="1267428"/>
            <a:ext cx="5616615" cy="5318567"/>
          </a:xfrm>
        </p:spPr>
        <p:txBody>
          <a:bodyPr>
            <a:noAutofit/>
          </a:bodyPr>
          <a:lstStyle/>
          <a:p>
            <a:pPr>
              <a:spcBef>
                <a:spcPts val="0"/>
              </a:spcBef>
            </a:pPr>
            <a:r>
              <a:rPr lang="en-US" sz="3200" dirty="0" smtClean="0"/>
              <a:t>He scraped (his) skin with a stone,</a:t>
            </a:r>
          </a:p>
          <a:p>
            <a:pPr>
              <a:spcBef>
                <a:spcPts val="0"/>
              </a:spcBef>
            </a:pPr>
            <a:r>
              <a:rPr lang="en-US" sz="3200" dirty="0" smtClean="0"/>
              <a:t>With a flint for a </a:t>
            </a:r>
            <a:r>
              <a:rPr lang="en-US" sz="3200" dirty="0" err="1" smtClean="0"/>
              <a:t>razoe</a:t>
            </a:r>
            <a:endParaRPr lang="en-US" sz="3200" dirty="0" smtClean="0"/>
          </a:p>
          <a:p>
            <a:pPr>
              <a:spcBef>
                <a:spcPts val="0"/>
              </a:spcBef>
            </a:pPr>
            <a:r>
              <a:rPr lang="en-US" sz="3200" dirty="0" smtClean="0"/>
              <a:t>He shaved (his) side-whiskers and beard;</a:t>
            </a:r>
          </a:p>
          <a:p>
            <a:pPr>
              <a:spcBef>
                <a:spcPts val="0"/>
              </a:spcBef>
            </a:pPr>
            <a:r>
              <a:rPr lang="en-US" sz="3200" dirty="0" smtClean="0"/>
              <a:t> He harrowed his collar-bone, </a:t>
            </a:r>
          </a:p>
          <a:p>
            <a:pPr>
              <a:spcBef>
                <a:spcPts val="0"/>
              </a:spcBef>
            </a:pPr>
            <a:r>
              <a:rPr lang="en-US" sz="3200" dirty="0" smtClean="0"/>
              <a:t>He ploughed (his) chest like a garden,</a:t>
            </a:r>
          </a:p>
          <a:p>
            <a:pPr>
              <a:spcBef>
                <a:spcPts val="0"/>
              </a:spcBef>
            </a:pPr>
            <a:r>
              <a:rPr lang="en-US" sz="3200" dirty="0" smtClean="0">
                <a:solidFill>
                  <a:srgbClr val="C00000"/>
                </a:solidFill>
              </a:rPr>
              <a:t>He harrowed (his waist) like a valley.</a:t>
            </a:r>
          </a:p>
          <a:p>
            <a:pPr>
              <a:spcBef>
                <a:spcPts val="0"/>
              </a:spcBef>
            </a:pPr>
            <a:r>
              <a:rPr lang="en-US" sz="3200" dirty="0" smtClean="0"/>
              <a:t>He lifted up his voice and cried:</a:t>
            </a:r>
          </a:p>
          <a:p>
            <a:pPr>
              <a:spcBef>
                <a:spcPts val="0"/>
              </a:spcBef>
            </a:pPr>
            <a:r>
              <a:rPr lang="en-US" sz="3200" dirty="0" smtClean="0"/>
              <a:t>“Baal is dead”</a:t>
            </a:r>
            <a:endParaRPr lang="en-US" sz="3200" dirty="0"/>
          </a:p>
        </p:txBody>
      </p:sp>
    </p:spTree>
    <p:extLst>
      <p:ext uri="{BB962C8B-B14F-4D97-AF65-F5344CB8AC3E}">
        <p14:creationId xmlns:p14="http://schemas.microsoft.com/office/powerpoint/2010/main" val="233778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02303"/>
          </a:xfrm>
        </p:spPr>
        <p:txBody>
          <a:bodyPr/>
          <a:lstStyle/>
          <a:p>
            <a:pPr algn="ctr"/>
            <a:r>
              <a:rPr lang="en-US" dirty="0" smtClean="0"/>
              <a:t>El &amp; </a:t>
            </a:r>
            <a:r>
              <a:rPr lang="en-US" dirty="0" err="1" smtClean="0"/>
              <a:t>Anat</a:t>
            </a:r>
            <a:r>
              <a:rPr lang="en-US" dirty="0" smtClean="0"/>
              <a:t> </a:t>
            </a:r>
            <a:r>
              <a:rPr lang="zh-TW" altLang="en-US" dirty="0" smtClean="0"/>
              <a:t>大神伊勒和相好安娜特</a:t>
            </a:r>
            <a:endParaRPr lang="en-US" dirty="0"/>
          </a:p>
        </p:txBody>
      </p:sp>
      <p:sp>
        <p:nvSpPr>
          <p:cNvPr id="5" name="Content Placeholder 4"/>
          <p:cNvSpPr>
            <a:spLocks noGrp="1"/>
          </p:cNvSpPr>
          <p:nvPr>
            <p:ph sz="half" idx="1"/>
          </p:nvPr>
        </p:nvSpPr>
        <p:spPr>
          <a:xfrm>
            <a:off x="838200" y="1331089"/>
            <a:ext cx="4862332" cy="5254906"/>
          </a:xfrm>
        </p:spPr>
        <p:txBody>
          <a:bodyPr>
            <a:normAutofit fontScale="92500" lnSpcReduction="20000"/>
          </a:bodyPr>
          <a:lstStyle/>
          <a:p>
            <a:pPr>
              <a:lnSpc>
                <a:spcPct val="105000"/>
              </a:lnSpc>
            </a:pPr>
            <a:r>
              <a:rPr lang="zh-TW" altLang="en-US" sz="3500" dirty="0"/>
              <a:t>用石塊刮身</a:t>
            </a:r>
            <a:r>
              <a:rPr lang="en-US" sz="3500" dirty="0"/>
              <a:t>, </a:t>
            </a:r>
          </a:p>
          <a:p>
            <a:pPr>
              <a:lnSpc>
                <a:spcPct val="105000"/>
              </a:lnSpc>
            </a:pPr>
            <a:r>
              <a:rPr lang="zh-TW" altLang="en-US" sz="3500" dirty="0"/>
              <a:t>他用燧石作為剃刀</a:t>
            </a:r>
            <a:endParaRPr lang="en-US" sz="3500" dirty="0"/>
          </a:p>
          <a:p>
            <a:pPr>
              <a:lnSpc>
                <a:spcPct val="105000"/>
              </a:lnSpc>
            </a:pPr>
            <a:r>
              <a:rPr lang="zh-TW" altLang="en-US" sz="3500" dirty="0"/>
              <a:t>刮去兩鬢及下巴上的鬍鬚</a:t>
            </a:r>
            <a:r>
              <a:rPr lang="en-US" sz="3500" dirty="0"/>
              <a:t>;</a:t>
            </a:r>
          </a:p>
          <a:p>
            <a:pPr>
              <a:lnSpc>
                <a:spcPct val="105000"/>
              </a:lnSpc>
            </a:pPr>
            <a:r>
              <a:rPr lang="zh-TW" altLang="en-US" sz="3500" dirty="0"/>
              <a:t>他掏空自己的鎖骨</a:t>
            </a:r>
            <a:r>
              <a:rPr lang="en-US" sz="3500" dirty="0"/>
              <a:t>,</a:t>
            </a:r>
          </a:p>
          <a:p>
            <a:pPr>
              <a:lnSpc>
                <a:spcPct val="105000"/>
              </a:lnSpc>
            </a:pPr>
            <a:r>
              <a:rPr lang="zh-TW" altLang="en-US" sz="3500" dirty="0"/>
              <a:t>他挖掘自己的胸膛如同耕地</a:t>
            </a:r>
            <a:r>
              <a:rPr lang="en-US" sz="3500" dirty="0"/>
              <a:t>.</a:t>
            </a:r>
          </a:p>
          <a:p>
            <a:pPr>
              <a:lnSpc>
                <a:spcPct val="105000"/>
              </a:lnSpc>
            </a:pPr>
            <a:r>
              <a:rPr lang="zh-TW" altLang="en-US" sz="3500" dirty="0"/>
              <a:t>他耙</a:t>
            </a:r>
            <a:r>
              <a:rPr lang="en-US" sz="3500" dirty="0"/>
              <a:t>(</a:t>
            </a:r>
            <a:r>
              <a:rPr lang="zh-TW" altLang="en-US" sz="3500" dirty="0"/>
              <a:t>自己的腰身</a:t>
            </a:r>
            <a:r>
              <a:rPr lang="en-US" sz="3500" dirty="0"/>
              <a:t>)</a:t>
            </a:r>
            <a:r>
              <a:rPr lang="zh-TW" altLang="en-US" sz="3500" dirty="0"/>
              <a:t>如同掘山谷</a:t>
            </a:r>
            <a:r>
              <a:rPr lang="en-US" sz="3500" dirty="0"/>
              <a:t>, </a:t>
            </a:r>
            <a:r>
              <a:rPr lang="zh-TW" altLang="en-US" sz="3500" dirty="0"/>
              <a:t>他揚聲大大哭嚎</a:t>
            </a:r>
            <a:r>
              <a:rPr lang="en-US" sz="3500" dirty="0"/>
              <a:t>:</a:t>
            </a:r>
          </a:p>
          <a:p>
            <a:pPr>
              <a:lnSpc>
                <a:spcPct val="105000"/>
              </a:lnSpc>
            </a:pPr>
            <a:r>
              <a:rPr lang="en-US" sz="3500" dirty="0">
                <a:solidFill>
                  <a:srgbClr val="C00000"/>
                </a:solidFill>
              </a:rPr>
              <a:t>“</a:t>
            </a:r>
            <a:r>
              <a:rPr lang="zh-TW" altLang="en-US" sz="3500" dirty="0">
                <a:solidFill>
                  <a:srgbClr val="C00000"/>
                </a:solidFill>
              </a:rPr>
              <a:t>巴力已死</a:t>
            </a:r>
            <a:r>
              <a:rPr lang="en-US" sz="3500" dirty="0">
                <a:solidFill>
                  <a:srgbClr val="C00000"/>
                </a:solidFill>
              </a:rPr>
              <a:t>”</a:t>
            </a:r>
            <a:r>
              <a:rPr lang="en-US" sz="3500" baseline="30000" dirty="0">
                <a:solidFill>
                  <a:srgbClr val="C00000"/>
                </a:solidFill>
              </a:rPr>
              <a:t>,</a:t>
            </a:r>
            <a:endParaRPr lang="en-US" sz="3500" dirty="0">
              <a:solidFill>
                <a:srgbClr val="C00000"/>
              </a:solidFill>
            </a:endParaRPr>
          </a:p>
          <a:p>
            <a:pPr marL="0" indent="0">
              <a:buNone/>
            </a:pPr>
            <a:endParaRPr lang="en-US" dirty="0"/>
          </a:p>
        </p:txBody>
      </p:sp>
      <p:sp>
        <p:nvSpPr>
          <p:cNvPr id="6" name="Content Placeholder 5"/>
          <p:cNvSpPr>
            <a:spLocks noGrp="1"/>
          </p:cNvSpPr>
          <p:nvPr>
            <p:ph sz="half" idx="2"/>
          </p:nvPr>
        </p:nvSpPr>
        <p:spPr>
          <a:xfrm>
            <a:off x="6172199" y="1267428"/>
            <a:ext cx="5616615" cy="5318567"/>
          </a:xfrm>
        </p:spPr>
        <p:txBody>
          <a:bodyPr>
            <a:noAutofit/>
          </a:bodyPr>
          <a:lstStyle/>
          <a:p>
            <a:pPr>
              <a:spcBef>
                <a:spcPts val="0"/>
              </a:spcBef>
            </a:pPr>
            <a:r>
              <a:rPr lang="en-US" sz="3200" dirty="0" smtClean="0"/>
              <a:t>He scraped (his) skin with a stone,</a:t>
            </a:r>
          </a:p>
          <a:p>
            <a:pPr>
              <a:spcBef>
                <a:spcPts val="0"/>
              </a:spcBef>
            </a:pPr>
            <a:r>
              <a:rPr lang="en-US" sz="3200" dirty="0" smtClean="0"/>
              <a:t>With a flint for a </a:t>
            </a:r>
            <a:r>
              <a:rPr lang="en-US" sz="3200" dirty="0" err="1" smtClean="0"/>
              <a:t>razoe</a:t>
            </a:r>
            <a:endParaRPr lang="en-US" sz="3200" dirty="0" smtClean="0"/>
          </a:p>
          <a:p>
            <a:pPr>
              <a:spcBef>
                <a:spcPts val="0"/>
              </a:spcBef>
            </a:pPr>
            <a:r>
              <a:rPr lang="en-US" sz="3200" dirty="0" smtClean="0"/>
              <a:t>He shaved (his) side-whiskers and beard;</a:t>
            </a:r>
          </a:p>
          <a:p>
            <a:pPr>
              <a:spcBef>
                <a:spcPts val="0"/>
              </a:spcBef>
            </a:pPr>
            <a:r>
              <a:rPr lang="en-US" sz="3200" dirty="0" smtClean="0"/>
              <a:t> He harrowed his collar-bone, </a:t>
            </a:r>
          </a:p>
          <a:p>
            <a:pPr>
              <a:spcBef>
                <a:spcPts val="0"/>
              </a:spcBef>
            </a:pPr>
            <a:r>
              <a:rPr lang="en-US" sz="3200" dirty="0" smtClean="0"/>
              <a:t>He ploughed (his) chest like a garden,</a:t>
            </a:r>
          </a:p>
          <a:p>
            <a:pPr>
              <a:spcBef>
                <a:spcPts val="0"/>
              </a:spcBef>
            </a:pPr>
            <a:r>
              <a:rPr lang="en-US" sz="3200" dirty="0" smtClean="0"/>
              <a:t>He harrowed (his waist) like a valley.</a:t>
            </a:r>
          </a:p>
          <a:p>
            <a:pPr>
              <a:spcBef>
                <a:spcPts val="0"/>
              </a:spcBef>
            </a:pPr>
            <a:r>
              <a:rPr lang="en-US" sz="3200" dirty="0" smtClean="0">
                <a:solidFill>
                  <a:srgbClr val="C00000"/>
                </a:solidFill>
              </a:rPr>
              <a:t>He lifted up his voice and cried:</a:t>
            </a:r>
          </a:p>
          <a:p>
            <a:pPr marL="0" indent="0">
              <a:spcBef>
                <a:spcPts val="0"/>
              </a:spcBef>
              <a:buNone/>
            </a:pPr>
            <a:r>
              <a:rPr lang="en-US" sz="3200" dirty="0" smtClean="0">
                <a:solidFill>
                  <a:srgbClr val="C00000"/>
                </a:solidFill>
              </a:rPr>
              <a:t>   “Baal is dead”</a:t>
            </a:r>
            <a:endParaRPr lang="en-US" sz="3200" dirty="0">
              <a:solidFill>
                <a:srgbClr val="C00000"/>
              </a:solidFill>
            </a:endParaRPr>
          </a:p>
        </p:txBody>
      </p:sp>
    </p:spTree>
    <p:extLst>
      <p:ext uri="{BB962C8B-B14F-4D97-AF65-F5344CB8AC3E}">
        <p14:creationId xmlns:p14="http://schemas.microsoft.com/office/powerpoint/2010/main" val="77232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810" y="138895"/>
            <a:ext cx="11852476" cy="6392279"/>
          </a:xfrm>
        </p:spPr>
        <p:txBody>
          <a:bodyPr>
            <a:noAutofit/>
          </a:bodyPr>
          <a:lstStyle/>
          <a:p>
            <a:r>
              <a:rPr lang="en-US" sz="3200" b="1" baseline="30000" dirty="0"/>
              <a:t>1</a:t>
            </a:r>
            <a:r>
              <a:rPr lang="zh-TW" altLang="en-US" sz="3200" b="1" dirty="0"/>
              <a:t>過了許久，到第三年，耶和華的話臨到以利亞說：你去，使亞哈得見你；我要降雨在地上。</a:t>
            </a:r>
            <a:r>
              <a:rPr lang="en-US" altLang="zh-TW" sz="3200" b="1" dirty="0"/>
              <a:t>【</a:t>
            </a:r>
            <a:r>
              <a:rPr lang="zh-TW" altLang="en-US" sz="3200" b="1" dirty="0"/>
              <a:t>王上</a:t>
            </a:r>
            <a:r>
              <a:rPr lang="en-US" sz="3200" b="1" dirty="0"/>
              <a:t> 18:1</a:t>
            </a:r>
            <a:r>
              <a:rPr lang="en-US" altLang="zh-TW" sz="3200" b="1" dirty="0"/>
              <a:t>】</a:t>
            </a:r>
            <a:r>
              <a:rPr lang="en-US" sz="3200" b="1" dirty="0"/>
              <a:t/>
            </a:r>
            <a:br>
              <a:rPr lang="en-US" sz="3200" b="1" dirty="0"/>
            </a:br>
            <a:r>
              <a:rPr lang="en-US" sz="3200" b="1" baseline="30000" dirty="0"/>
              <a:t>1</a:t>
            </a:r>
            <a:r>
              <a:rPr lang="en-US" sz="3200" b="1" dirty="0"/>
              <a:t>After a long time, in the third year, the word of the LORD came to Elijah: "Go and present yourself to Ahab, and I will send rain on the land." </a:t>
            </a:r>
            <a:r>
              <a:rPr lang="en-US" altLang="zh-TW" sz="3200" b="1" dirty="0"/>
              <a:t>【</a:t>
            </a:r>
            <a:r>
              <a:rPr lang="en-US" sz="3200" b="1" dirty="0"/>
              <a:t>1King 18:1</a:t>
            </a:r>
            <a:r>
              <a:rPr lang="en-US" altLang="zh-TW" sz="3200" b="1" dirty="0"/>
              <a:t>】</a:t>
            </a:r>
            <a:endParaRPr lang="en-US" sz="3200" b="1" dirty="0"/>
          </a:p>
          <a:p>
            <a:r>
              <a:rPr lang="en-US" sz="3200" b="1" baseline="30000" dirty="0" smtClean="0"/>
              <a:t>16</a:t>
            </a:r>
            <a:r>
              <a:rPr lang="zh-TW" altLang="en-US" sz="3200" b="1" dirty="0"/>
              <a:t>於是俄巴底去迎著亞哈，告訴他；亞哈就去迎著以利亞。</a:t>
            </a:r>
            <a:r>
              <a:rPr lang="en-US" sz="3200" b="1" baseline="30000" dirty="0"/>
              <a:t>17</a:t>
            </a:r>
            <a:r>
              <a:rPr lang="zh-TW" altLang="en-US" sz="3200" b="1" dirty="0"/>
              <a:t>亞哈見了以利亞，便說：使以色列遭災的就是你麼？</a:t>
            </a:r>
            <a:r>
              <a:rPr lang="en-US" sz="3200" b="1" baseline="30000" dirty="0"/>
              <a:t>18</a:t>
            </a:r>
            <a:r>
              <a:rPr lang="zh-TW" altLang="en-US" sz="3200" b="1" dirty="0"/>
              <a:t>以利亞說：使以色列遭災的不是我，乃是你和你父家；因為你們離棄耶和華的誡命，去隨從巴力</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18:16-18</a:t>
            </a:r>
            <a:r>
              <a:rPr lang="en-US" altLang="zh-TW" sz="3200" b="1" dirty="0" smtClean="0"/>
              <a:t>】</a:t>
            </a:r>
            <a:r>
              <a:rPr lang="en-US" sz="3200" b="1" dirty="0"/>
              <a:t/>
            </a:r>
            <a:br>
              <a:rPr lang="en-US" sz="3200" b="1" dirty="0"/>
            </a:br>
            <a:r>
              <a:rPr lang="en-US" sz="3200" b="1" baseline="30000" dirty="0"/>
              <a:t>16</a:t>
            </a:r>
            <a:r>
              <a:rPr lang="en-US" sz="3200" b="1" dirty="0"/>
              <a:t>So Obadiah went to meet Ahab and told him, and Ahab went to meet Elijah. </a:t>
            </a:r>
            <a:r>
              <a:rPr lang="en-US" sz="3200" b="1" baseline="30000" dirty="0"/>
              <a:t>17</a:t>
            </a:r>
            <a:r>
              <a:rPr lang="en-US" sz="3200" b="1" dirty="0"/>
              <a:t>When he saw Elijah, he said to him, "Is that you, you troubler of Israel?" </a:t>
            </a:r>
            <a:r>
              <a:rPr lang="en-US" sz="3200" b="1" baseline="30000" dirty="0"/>
              <a:t>18</a:t>
            </a:r>
            <a:r>
              <a:rPr lang="en-US" sz="3200" b="1" dirty="0"/>
              <a:t>"I have not made trouble for Israel," Elijah replied. "But you and your father's family have. You have abandoned the Lord's commands and have followed the </a:t>
            </a:r>
            <a:r>
              <a:rPr lang="en-US" sz="3200" b="1" dirty="0" err="1" smtClean="0"/>
              <a:t>Baals</a:t>
            </a:r>
            <a:r>
              <a:rPr lang="en-US" sz="3200" b="1" dirty="0" smtClean="0"/>
              <a:t>. </a:t>
            </a:r>
            <a:r>
              <a:rPr lang="en-US" altLang="zh-TW" sz="3200" b="1" dirty="0" smtClean="0"/>
              <a:t>【</a:t>
            </a:r>
            <a:r>
              <a:rPr lang="en-US" sz="3200" b="1" dirty="0" smtClean="0"/>
              <a:t>1King 18:16-18</a:t>
            </a:r>
            <a:r>
              <a:rPr lang="en-US" altLang="zh-TW" sz="3200" b="1" dirty="0" smtClean="0"/>
              <a:t>】</a:t>
            </a:r>
            <a:endParaRPr lang="en-US" sz="3200" b="1" dirty="0"/>
          </a:p>
          <a:p>
            <a:endParaRPr lang="en-US" sz="3200" dirty="0"/>
          </a:p>
        </p:txBody>
      </p:sp>
    </p:spTree>
    <p:extLst>
      <p:ext uri="{BB962C8B-B14F-4D97-AF65-F5344CB8AC3E}">
        <p14:creationId xmlns:p14="http://schemas.microsoft.com/office/powerpoint/2010/main" val="428125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Baal </a:t>
            </a:r>
            <a:r>
              <a:rPr lang="zh-TW" altLang="en-US" dirty="0" smtClean="0"/>
              <a:t>巴力</a:t>
            </a:r>
            <a:endParaRPr lang="en-US" dirty="0"/>
          </a:p>
        </p:txBody>
      </p:sp>
      <p:sp>
        <p:nvSpPr>
          <p:cNvPr id="3" name="Content Placeholder 2"/>
          <p:cNvSpPr>
            <a:spLocks noGrp="1"/>
          </p:cNvSpPr>
          <p:nvPr>
            <p:ph idx="1"/>
          </p:nvPr>
        </p:nvSpPr>
        <p:spPr/>
        <p:txBody>
          <a:bodyPr>
            <a:normAutofit/>
          </a:bodyPr>
          <a:lstStyle/>
          <a:p>
            <a:r>
              <a:rPr lang="en-US" sz="3200" b="1" baseline="30000" dirty="0"/>
              <a:t>27</a:t>
            </a:r>
            <a:r>
              <a:rPr lang="zh-TW" altLang="en-US" sz="3200" b="1" dirty="0"/>
              <a:t>到了正午，以利亞嬉笑他們，說：大聲求告罷！因為他是　神，他或默想，或走到一邊，或行路，或睡覺，你們當叫醒他。</a:t>
            </a:r>
            <a:r>
              <a:rPr lang="en-US" altLang="zh-TW" sz="3200" b="1" dirty="0"/>
              <a:t>【</a:t>
            </a:r>
            <a:r>
              <a:rPr lang="zh-TW" altLang="en-US" sz="3200" b="1" dirty="0"/>
              <a:t>王上</a:t>
            </a:r>
            <a:r>
              <a:rPr lang="en-US" sz="3200" b="1" dirty="0"/>
              <a:t> 18:27</a:t>
            </a:r>
            <a:r>
              <a:rPr lang="en-US" altLang="zh-TW" sz="3200" b="1" dirty="0"/>
              <a:t>】</a:t>
            </a:r>
            <a:r>
              <a:rPr lang="en-US" sz="3200" b="1" dirty="0"/>
              <a:t/>
            </a:r>
            <a:br>
              <a:rPr lang="en-US" sz="3200" b="1" dirty="0"/>
            </a:br>
            <a:r>
              <a:rPr lang="en-US" sz="3200" b="1" baseline="30000" dirty="0"/>
              <a:t>27</a:t>
            </a:r>
            <a:r>
              <a:rPr lang="en-US" sz="3200" b="1" dirty="0"/>
              <a:t>At noon Elijah began to taunt them. "Shout louder!" he said. "Surely he is a god! Perhaps he is deep in thought, or busy, or traveling. Maybe he is sleeping and must be awakened." </a:t>
            </a:r>
            <a:r>
              <a:rPr lang="en-US" altLang="zh-TW" sz="3200" b="1" dirty="0"/>
              <a:t>【</a:t>
            </a:r>
            <a:r>
              <a:rPr lang="en-US" sz="3200" b="1" dirty="0"/>
              <a:t>1King 18:27</a:t>
            </a:r>
            <a:r>
              <a:rPr lang="en-US" altLang="zh-TW" sz="3200" b="1" dirty="0" smtClean="0"/>
              <a:t>】</a:t>
            </a:r>
          </a:p>
          <a:p>
            <a:r>
              <a:rPr lang="en-US" altLang="zh-TW" sz="3200" b="1" dirty="0" smtClean="0"/>
              <a:t>Evil spirit has no power before the Lord. </a:t>
            </a:r>
            <a:r>
              <a:rPr lang="zh-TW" altLang="en-US" sz="3200" b="1" dirty="0" smtClean="0"/>
              <a:t>邪靈在耶和華面前</a:t>
            </a:r>
            <a:r>
              <a:rPr lang="zh-TW" altLang="en-US" sz="3200" b="1" dirty="0"/>
              <a:t>是</a:t>
            </a:r>
            <a:r>
              <a:rPr lang="zh-TW" altLang="en-US" sz="3200" b="1" dirty="0" smtClean="0"/>
              <a:t>毫無作為的</a:t>
            </a:r>
            <a:r>
              <a:rPr lang="en-US" altLang="zh-TW" sz="3200" b="1" dirty="0" smtClean="0"/>
              <a:t>.</a:t>
            </a:r>
            <a:endParaRPr lang="en-US" sz="3200" b="1" dirty="0"/>
          </a:p>
          <a:p>
            <a:pPr marL="0" indent="0">
              <a:buNone/>
            </a:pPr>
            <a:endParaRPr lang="en-US" dirty="0"/>
          </a:p>
        </p:txBody>
      </p:sp>
    </p:spTree>
    <p:extLst>
      <p:ext uri="{BB962C8B-B14F-4D97-AF65-F5344CB8AC3E}">
        <p14:creationId xmlns:p14="http://schemas.microsoft.com/office/powerpoint/2010/main" val="34724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752" y="93120"/>
            <a:ext cx="10515600" cy="815493"/>
          </a:xfrm>
        </p:spPr>
        <p:txBody>
          <a:bodyPr/>
          <a:lstStyle/>
          <a:p>
            <a:pPr algn="ctr"/>
            <a:r>
              <a:rPr lang="en-US" dirty="0" smtClean="0"/>
              <a:t>Jesus </a:t>
            </a:r>
            <a:r>
              <a:rPr lang="en-US" altLang="zh-TW" dirty="0" smtClean="0"/>
              <a:t>–Encourage </a:t>
            </a:r>
            <a:r>
              <a:rPr lang="zh-TW" altLang="en-US" dirty="0" smtClean="0"/>
              <a:t>耶穌</a:t>
            </a:r>
            <a:r>
              <a:rPr lang="en-US" altLang="zh-TW" dirty="0" smtClean="0"/>
              <a:t>-</a:t>
            </a:r>
            <a:r>
              <a:rPr lang="zh-TW" altLang="en-US" dirty="0" smtClean="0"/>
              <a:t>鼓勵</a:t>
            </a:r>
            <a:endParaRPr lang="en-US" dirty="0"/>
          </a:p>
        </p:txBody>
      </p:sp>
      <p:sp>
        <p:nvSpPr>
          <p:cNvPr id="3" name="Content Placeholder 2"/>
          <p:cNvSpPr>
            <a:spLocks noGrp="1"/>
          </p:cNvSpPr>
          <p:nvPr>
            <p:ph idx="1"/>
          </p:nvPr>
        </p:nvSpPr>
        <p:spPr>
          <a:xfrm>
            <a:off x="0" y="1105382"/>
            <a:ext cx="12031884" cy="5469038"/>
          </a:xfrm>
        </p:spPr>
        <p:txBody>
          <a:bodyPr>
            <a:noAutofit/>
          </a:bodyPr>
          <a:lstStyle/>
          <a:p>
            <a:r>
              <a:rPr lang="en-US" sz="3000" b="1" baseline="30000" dirty="0"/>
              <a:t>5</a:t>
            </a:r>
            <a:r>
              <a:rPr lang="zh-TW" altLang="en-US" sz="3000" b="1" dirty="0"/>
              <a:t>耶穌又說：你們中間誰有一個朋友半夜到他那裡去，說：朋友！請借給我三個餅；</a:t>
            </a:r>
            <a:r>
              <a:rPr lang="en-US" sz="3000" b="1" baseline="30000" dirty="0"/>
              <a:t>6</a:t>
            </a:r>
            <a:r>
              <a:rPr lang="zh-TW" altLang="en-US" sz="3000" b="1" dirty="0"/>
              <a:t>因為我有一個朋友行路，來到我這裡，我沒有甚麼給他擺上。</a:t>
            </a:r>
            <a:r>
              <a:rPr lang="en-US" sz="3000" b="1" baseline="30000" dirty="0"/>
              <a:t>7</a:t>
            </a:r>
            <a:r>
              <a:rPr lang="zh-TW" altLang="en-US" sz="3000" b="1" dirty="0"/>
              <a:t>那人在裡面回答說：不要攪擾我，門已經關閉，孩子們也同我在床上了，我不能起來給你。</a:t>
            </a:r>
            <a:r>
              <a:rPr lang="en-US" sz="3000" b="1" baseline="30000" dirty="0"/>
              <a:t>8</a:t>
            </a:r>
            <a:r>
              <a:rPr lang="zh-TW" altLang="en-US" sz="3000" b="1" dirty="0"/>
              <a:t>我告訴你們，雖不因他是朋友起來給他，但因他情詞迫切的直求，就必起來照他所需用的給他</a:t>
            </a:r>
            <a:r>
              <a:rPr lang="zh-TW" altLang="en-US" sz="3000" b="1" dirty="0" smtClean="0"/>
              <a:t>。</a:t>
            </a:r>
            <a:r>
              <a:rPr lang="en-US" altLang="zh-TW" sz="3000" b="1" dirty="0" smtClean="0"/>
              <a:t>【</a:t>
            </a:r>
            <a:r>
              <a:rPr lang="zh-TW" altLang="en-US" sz="3000" b="1" dirty="0"/>
              <a:t>路</a:t>
            </a:r>
            <a:r>
              <a:rPr lang="en-US" sz="3000" b="1" dirty="0"/>
              <a:t> </a:t>
            </a:r>
            <a:r>
              <a:rPr lang="en-US" sz="3000" b="1" dirty="0" smtClean="0"/>
              <a:t>11:5</a:t>
            </a:r>
            <a:r>
              <a:rPr lang="en-US" altLang="zh-TW" sz="3000" b="1" dirty="0" smtClean="0"/>
              <a:t>-8】</a:t>
            </a:r>
            <a:r>
              <a:rPr lang="en-US" sz="3000" b="1" dirty="0"/>
              <a:t/>
            </a:r>
            <a:br>
              <a:rPr lang="en-US" sz="3000" b="1" dirty="0"/>
            </a:br>
            <a:r>
              <a:rPr lang="en-US" sz="3000" b="1" baseline="30000" dirty="0"/>
              <a:t>5</a:t>
            </a:r>
            <a:r>
              <a:rPr lang="en-US" sz="3000" b="1" dirty="0"/>
              <a:t>Then he said to them, "Suppose one of you has a friend, and he goes to him at midnight and says, 'Friend, lend me three loaves of bread, </a:t>
            </a:r>
            <a:r>
              <a:rPr lang="en-US" sz="3000" b="1" baseline="30000" dirty="0"/>
              <a:t>6</a:t>
            </a:r>
            <a:r>
              <a:rPr lang="en-US" sz="3000" b="1" dirty="0"/>
              <a:t>because a friend of mine on a journey has come to me, and I have nothing to set before him.' </a:t>
            </a:r>
            <a:r>
              <a:rPr lang="en-US" sz="3000" b="1" baseline="30000" dirty="0"/>
              <a:t>7</a:t>
            </a:r>
            <a:r>
              <a:rPr lang="en-US" sz="3000" b="1" dirty="0"/>
              <a:t>"Then the one inside answers, 'Don't bother me. The door is already locked, and my children are with me in bed. I can't get up and give you anything.' </a:t>
            </a:r>
            <a:r>
              <a:rPr lang="en-US" sz="3000" b="1" baseline="30000" dirty="0"/>
              <a:t>8</a:t>
            </a:r>
            <a:r>
              <a:rPr lang="en-US" sz="3000" b="1" dirty="0"/>
              <a:t>I tell you, though he will not get up and give him the bread because he is his friend, yet because of the man's boldness he will get up and give him as much as he needs. </a:t>
            </a:r>
            <a:r>
              <a:rPr lang="en-US" altLang="zh-TW" sz="3000" b="1" dirty="0" smtClean="0"/>
              <a:t>【</a:t>
            </a:r>
            <a:r>
              <a:rPr lang="en-US" sz="3000" b="1" dirty="0"/>
              <a:t>Luke </a:t>
            </a:r>
            <a:r>
              <a:rPr lang="en-US" sz="3000" b="1" dirty="0" smtClean="0"/>
              <a:t>11:5</a:t>
            </a:r>
            <a:r>
              <a:rPr lang="en-US" altLang="zh-TW" sz="3000" b="1" dirty="0" smtClean="0"/>
              <a:t>-8】</a:t>
            </a:r>
            <a:endParaRPr lang="en-US" sz="3000" dirty="0"/>
          </a:p>
        </p:txBody>
      </p:sp>
    </p:spTree>
    <p:extLst>
      <p:ext uri="{BB962C8B-B14F-4D97-AF65-F5344CB8AC3E}">
        <p14:creationId xmlns:p14="http://schemas.microsoft.com/office/powerpoint/2010/main" val="24252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93"/>
            <a:ext cx="10515600" cy="913878"/>
          </a:xfrm>
        </p:spPr>
        <p:txBody>
          <a:bodyPr/>
          <a:lstStyle/>
          <a:p>
            <a:pPr algn="ctr"/>
            <a:r>
              <a:rPr lang="en-US" dirty="0" smtClean="0"/>
              <a:t>Jesus</a:t>
            </a:r>
            <a:r>
              <a:rPr lang="en-US" altLang="zh-TW" dirty="0" smtClean="0"/>
              <a:t>-Encourage</a:t>
            </a:r>
            <a:r>
              <a:rPr lang="en-US" dirty="0" smtClean="0"/>
              <a:t> </a:t>
            </a:r>
            <a:r>
              <a:rPr lang="zh-TW" altLang="en-US" dirty="0" smtClean="0"/>
              <a:t>耶穌</a:t>
            </a:r>
            <a:r>
              <a:rPr lang="en-US" altLang="zh-TW" dirty="0" smtClean="0"/>
              <a:t>-</a:t>
            </a:r>
            <a:r>
              <a:rPr lang="zh-TW" altLang="en-US" dirty="0" smtClean="0"/>
              <a:t>鼓勵</a:t>
            </a:r>
            <a:endParaRPr lang="en-US" dirty="0"/>
          </a:p>
        </p:txBody>
      </p:sp>
      <p:sp>
        <p:nvSpPr>
          <p:cNvPr id="3" name="Content Placeholder 2"/>
          <p:cNvSpPr>
            <a:spLocks noGrp="1"/>
          </p:cNvSpPr>
          <p:nvPr>
            <p:ph idx="1"/>
          </p:nvPr>
        </p:nvSpPr>
        <p:spPr>
          <a:xfrm>
            <a:off x="838200" y="1417900"/>
            <a:ext cx="10515600" cy="5376440"/>
          </a:xfrm>
        </p:spPr>
        <p:txBody>
          <a:bodyPr>
            <a:normAutofit/>
          </a:bodyPr>
          <a:lstStyle/>
          <a:p>
            <a:pPr>
              <a:spcAft>
                <a:spcPts val="1200"/>
              </a:spcAft>
            </a:pPr>
            <a:r>
              <a:rPr lang="en-US" sz="3200" b="1" baseline="30000" dirty="0" smtClean="0"/>
              <a:t>9</a:t>
            </a:r>
            <a:r>
              <a:rPr lang="zh-TW" altLang="en-US" sz="3200" b="1" dirty="0"/>
              <a:t>我又告訴你們，你們祈求，就給你們；尋找，就尋見；叩門，就給你們開門。</a:t>
            </a:r>
            <a:r>
              <a:rPr lang="en-US" sz="3200" b="1" baseline="30000" dirty="0"/>
              <a:t>10</a:t>
            </a:r>
            <a:r>
              <a:rPr lang="zh-TW" altLang="en-US" sz="3200" b="1" dirty="0"/>
              <a:t>因為，凡祈求的，就得著；尋找的，就尋見；叩門的，就給他開門。</a:t>
            </a:r>
            <a:r>
              <a:rPr lang="en-US" sz="3200" b="1" baseline="30000" dirty="0"/>
              <a:t>11</a:t>
            </a:r>
            <a:r>
              <a:rPr lang="zh-TW" altLang="en-US" sz="3200" b="1" dirty="0"/>
              <a:t>你們中間作父親的，誰有兒子求餅，反給他石頭呢？求魚，反拿蛇當魚給他呢？</a:t>
            </a:r>
            <a:r>
              <a:rPr lang="en-US" altLang="zh-TW" sz="3200" b="1" dirty="0"/>
              <a:t>【</a:t>
            </a:r>
            <a:r>
              <a:rPr lang="zh-TW" altLang="en-US" sz="3200" b="1" dirty="0"/>
              <a:t>路</a:t>
            </a:r>
            <a:r>
              <a:rPr lang="en-US" sz="3200" b="1" dirty="0"/>
              <a:t> 11:5~11</a:t>
            </a:r>
            <a:r>
              <a:rPr lang="en-US" altLang="zh-TW" sz="3200" b="1" dirty="0" smtClean="0"/>
              <a:t>】</a:t>
            </a:r>
          </a:p>
          <a:p>
            <a:r>
              <a:rPr lang="en-US" sz="3200" b="1" baseline="30000" dirty="0" smtClean="0"/>
              <a:t>9</a:t>
            </a:r>
            <a:r>
              <a:rPr lang="en-US" sz="3200" b="1" dirty="0" smtClean="0"/>
              <a:t>"So </a:t>
            </a:r>
            <a:r>
              <a:rPr lang="en-US" sz="3200" b="1" dirty="0"/>
              <a:t>I say to you: Ask and it will be given to you; seek and you will find; knock and the door will be opened to you. </a:t>
            </a:r>
            <a:r>
              <a:rPr lang="en-US" sz="3200" b="1" baseline="30000" dirty="0"/>
              <a:t>10</a:t>
            </a:r>
            <a:r>
              <a:rPr lang="en-US" sz="3200" b="1" dirty="0"/>
              <a:t>For everyone who asks receives; he who seeks finds; and to him who knocks, the door will be opened. </a:t>
            </a:r>
            <a:r>
              <a:rPr lang="en-US" sz="3200" b="1" baseline="30000" dirty="0"/>
              <a:t>11</a:t>
            </a:r>
            <a:r>
              <a:rPr lang="en-US" sz="3200" b="1" dirty="0"/>
              <a:t>"Which of you fathers, if your son asks for a fish, will give him a snake instead? </a:t>
            </a:r>
            <a:r>
              <a:rPr lang="en-US" altLang="zh-TW" sz="3200" b="1" dirty="0"/>
              <a:t>【</a:t>
            </a:r>
            <a:r>
              <a:rPr lang="en-US" sz="3200" b="1" dirty="0"/>
              <a:t>Luke 11:5~11</a:t>
            </a:r>
            <a:r>
              <a:rPr lang="en-US" altLang="zh-TW" sz="3200" b="1" dirty="0" smtClean="0"/>
              <a:t>】</a:t>
            </a:r>
            <a:endParaRPr lang="en-US" sz="3200" dirty="0"/>
          </a:p>
        </p:txBody>
      </p:sp>
    </p:spTree>
    <p:extLst>
      <p:ext uri="{BB962C8B-B14F-4D97-AF65-F5344CB8AC3E}">
        <p14:creationId xmlns:p14="http://schemas.microsoft.com/office/powerpoint/2010/main" val="1428057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But No Formula-</a:t>
            </a:r>
            <a:r>
              <a:rPr lang="zh-TW" altLang="en-US" dirty="0" smtClean="0"/>
              <a:t>但是沒有公式</a:t>
            </a:r>
            <a:endParaRPr lang="en-US" dirty="0"/>
          </a:p>
        </p:txBody>
      </p:sp>
      <p:sp>
        <p:nvSpPr>
          <p:cNvPr id="3" name="Content Placeholder 2"/>
          <p:cNvSpPr>
            <a:spLocks noGrp="1"/>
          </p:cNvSpPr>
          <p:nvPr>
            <p:ph idx="1"/>
          </p:nvPr>
        </p:nvSpPr>
        <p:spPr/>
        <p:txBody>
          <a:bodyPr>
            <a:normAutofit/>
          </a:bodyPr>
          <a:lstStyle/>
          <a:p>
            <a:pPr>
              <a:spcAft>
                <a:spcPts val="1200"/>
              </a:spcAft>
            </a:pPr>
            <a:r>
              <a:rPr lang="en-US" sz="3200" baseline="30000" dirty="0"/>
              <a:t>7</a:t>
            </a:r>
            <a:r>
              <a:rPr lang="zh-TW" altLang="en-US" sz="3200" dirty="0"/>
              <a:t>你們禱告，不可像外邦人，用許多重複話，他們以為話多了必蒙垂聽。</a:t>
            </a:r>
            <a:r>
              <a:rPr lang="en-US" altLang="zh-TW" sz="3200" dirty="0"/>
              <a:t>【</a:t>
            </a:r>
            <a:r>
              <a:rPr lang="zh-TW" altLang="en-US" sz="3200" dirty="0"/>
              <a:t>太</a:t>
            </a:r>
            <a:r>
              <a:rPr lang="en-US" sz="3200" dirty="0"/>
              <a:t> 6:7</a:t>
            </a:r>
            <a:r>
              <a:rPr lang="en-US" altLang="zh-TW" sz="3200" dirty="0" smtClean="0"/>
              <a:t>】</a:t>
            </a:r>
          </a:p>
          <a:p>
            <a:pPr>
              <a:spcAft>
                <a:spcPts val="1200"/>
              </a:spcAft>
            </a:pPr>
            <a:r>
              <a:rPr lang="en-US" sz="3200" baseline="30000" dirty="0" smtClean="0"/>
              <a:t>7</a:t>
            </a:r>
            <a:r>
              <a:rPr lang="en-US" sz="3200" dirty="0" smtClean="0"/>
              <a:t>And </a:t>
            </a:r>
            <a:r>
              <a:rPr lang="en-US" sz="3200" dirty="0"/>
              <a:t>when you pray, do not keep on babbling like pagans, for they think they will be heard because of their many words. </a:t>
            </a:r>
            <a:r>
              <a:rPr lang="en-US" altLang="zh-TW" sz="3200" dirty="0"/>
              <a:t>【</a:t>
            </a:r>
            <a:r>
              <a:rPr lang="en-US" sz="3200" dirty="0"/>
              <a:t>Matt 6:7</a:t>
            </a:r>
            <a:r>
              <a:rPr lang="en-US" altLang="zh-TW" sz="3200" dirty="0"/>
              <a:t>】</a:t>
            </a:r>
            <a:endParaRPr lang="en-US" sz="3200" dirty="0"/>
          </a:p>
        </p:txBody>
      </p:sp>
    </p:spTree>
    <p:extLst>
      <p:ext uri="{BB962C8B-B14F-4D97-AF65-F5344CB8AC3E}">
        <p14:creationId xmlns:p14="http://schemas.microsoft.com/office/powerpoint/2010/main" val="267917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III. Your Heart Is to Forward His </a:t>
            </a:r>
            <a:r>
              <a:rPr lang="en-US" b="1" dirty="0" smtClean="0"/>
              <a:t>Kingdom</a:t>
            </a:r>
            <a:br>
              <a:rPr lang="en-US" b="1" dirty="0" smtClean="0"/>
            </a:br>
            <a:r>
              <a:rPr lang="zh-TW" altLang="en-US" b="1" dirty="0" smtClean="0"/>
              <a:t>你</a:t>
            </a:r>
            <a:r>
              <a:rPr lang="zh-TW" altLang="en-US" b="1" dirty="0"/>
              <a:t>的心是要</a:t>
            </a:r>
            <a:r>
              <a:rPr lang="zh-TW" altLang="en-US" b="1" dirty="0" smtClean="0"/>
              <a:t>推動神的</a:t>
            </a:r>
            <a:r>
              <a:rPr lang="zh-TW" altLang="en-US" b="1" dirty="0"/>
              <a:t>國度</a:t>
            </a:r>
            <a:r>
              <a:rPr lang="en-US" b="1" dirty="0" smtClean="0"/>
              <a:t>.</a:t>
            </a:r>
            <a:endParaRPr lang="en-US" dirty="0"/>
          </a:p>
        </p:txBody>
      </p:sp>
      <p:sp>
        <p:nvSpPr>
          <p:cNvPr id="3" name="Content Placeholder 2"/>
          <p:cNvSpPr>
            <a:spLocks noGrp="1"/>
          </p:cNvSpPr>
          <p:nvPr>
            <p:ph idx="1"/>
          </p:nvPr>
        </p:nvSpPr>
        <p:spPr/>
        <p:txBody>
          <a:bodyPr/>
          <a:lstStyle/>
          <a:p>
            <a:r>
              <a:rPr lang="en-US" sz="3200" dirty="0">
                <a:solidFill>
                  <a:srgbClr val="FF0000"/>
                </a:solidFill>
              </a:rPr>
              <a:t>A. The People Said Nothing. </a:t>
            </a:r>
            <a:r>
              <a:rPr lang="zh-TW" altLang="en-US" sz="3200" dirty="0">
                <a:solidFill>
                  <a:srgbClr val="FF0000"/>
                </a:solidFill>
              </a:rPr>
              <a:t>眾民一言不</a:t>
            </a:r>
            <a:r>
              <a:rPr lang="zh-TW" altLang="en-US" sz="3200" dirty="0" smtClean="0">
                <a:solidFill>
                  <a:srgbClr val="FF0000"/>
                </a:solidFill>
              </a:rPr>
              <a:t>答</a:t>
            </a:r>
            <a:endParaRPr lang="en-US" altLang="zh-TW" sz="3200" dirty="0" smtClean="0">
              <a:solidFill>
                <a:srgbClr val="FF0000"/>
              </a:solidFill>
            </a:endParaRPr>
          </a:p>
          <a:p>
            <a:pPr marL="0" indent="0">
              <a:buNone/>
            </a:pPr>
            <a:endParaRPr lang="en-US" sz="3200" dirty="0"/>
          </a:p>
          <a:p>
            <a:r>
              <a:rPr lang="en-US" sz="3200" b="1" baseline="30000" dirty="0"/>
              <a:t>21</a:t>
            </a:r>
            <a:r>
              <a:rPr lang="zh-TW" altLang="en-US" sz="3200" b="1" dirty="0"/>
              <a:t>以利亞前來對眾民說：你們心持兩意要到幾時呢？若耶和華是　神，就當順從耶和華；若巴力是神，就當順從巴力。眾民一言不答。</a:t>
            </a:r>
            <a:r>
              <a:rPr lang="en-US" altLang="zh-TW" sz="3200" b="1" dirty="0"/>
              <a:t>【</a:t>
            </a:r>
            <a:r>
              <a:rPr lang="zh-TW" altLang="en-US" sz="3200" b="1" dirty="0"/>
              <a:t>王上</a:t>
            </a:r>
            <a:r>
              <a:rPr lang="en-US" sz="3200" b="1" dirty="0"/>
              <a:t> 18:21</a:t>
            </a:r>
            <a:r>
              <a:rPr lang="en-US" altLang="zh-TW" sz="3200" b="1" dirty="0"/>
              <a:t>】</a:t>
            </a:r>
            <a:r>
              <a:rPr lang="en-US" sz="3200" b="1" dirty="0"/>
              <a:t/>
            </a:r>
            <a:br>
              <a:rPr lang="en-US" sz="3200" b="1" dirty="0"/>
            </a:br>
            <a:r>
              <a:rPr lang="en-US" sz="3200" b="1" baseline="30000" dirty="0"/>
              <a:t>21</a:t>
            </a:r>
            <a:r>
              <a:rPr lang="en-US" sz="3200" b="1" dirty="0"/>
              <a:t>Elijah went before the people and said, "How long will you waver between two opinions? If the LORD is God, follow him; but if Baal is God, follow him." But the people said nothing. </a:t>
            </a:r>
            <a:r>
              <a:rPr lang="en-US" altLang="zh-TW" sz="3200" b="1" dirty="0"/>
              <a:t>【</a:t>
            </a:r>
            <a:r>
              <a:rPr lang="en-US" sz="3200" b="1" dirty="0"/>
              <a:t>1King 18:21</a:t>
            </a:r>
            <a:r>
              <a:rPr lang="en-US" altLang="zh-TW" sz="3200" b="1" dirty="0"/>
              <a:t>】</a:t>
            </a:r>
            <a:endParaRPr lang="en-US" sz="3200" b="1" dirty="0"/>
          </a:p>
          <a:p>
            <a:pPr marL="0" indent="0">
              <a:buNone/>
            </a:pPr>
            <a:endParaRPr lang="en-US" dirty="0"/>
          </a:p>
        </p:txBody>
      </p:sp>
    </p:spTree>
    <p:extLst>
      <p:ext uri="{BB962C8B-B14F-4D97-AF65-F5344CB8AC3E}">
        <p14:creationId xmlns:p14="http://schemas.microsoft.com/office/powerpoint/2010/main" val="331187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III. Your Heart Is to Forward His </a:t>
            </a:r>
            <a:r>
              <a:rPr lang="en-US" b="1" dirty="0" smtClean="0"/>
              <a:t>Kingdom</a:t>
            </a:r>
            <a:br>
              <a:rPr lang="en-US" b="1" dirty="0" smtClean="0"/>
            </a:br>
            <a:r>
              <a:rPr lang="zh-TW" altLang="en-US" b="1" dirty="0" smtClean="0"/>
              <a:t>你</a:t>
            </a:r>
            <a:r>
              <a:rPr lang="zh-TW" altLang="en-US" b="1" dirty="0"/>
              <a:t>的心是要</a:t>
            </a:r>
            <a:r>
              <a:rPr lang="zh-TW" altLang="en-US" b="1" dirty="0" smtClean="0"/>
              <a:t>推動神的</a:t>
            </a:r>
            <a:r>
              <a:rPr lang="zh-TW" altLang="en-US" b="1" dirty="0"/>
              <a:t>國度</a:t>
            </a:r>
            <a:r>
              <a:rPr lang="en-US" b="1" dirty="0" smtClean="0"/>
              <a:t>.</a:t>
            </a:r>
            <a:endParaRPr lang="en-US" dirty="0"/>
          </a:p>
        </p:txBody>
      </p:sp>
      <p:sp>
        <p:nvSpPr>
          <p:cNvPr id="3" name="Content Placeholder 2"/>
          <p:cNvSpPr>
            <a:spLocks noGrp="1"/>
          </p:cNvSpPr>
          <p:nvPr>
            <p:ph idx="1"/>
          </p:nvPr>
        </p:nvSpPr>
        <p:spPr/>
        <p:txBody>
          <a:bodyPr>
            <a:noAutofit/>
          </a:bodyPr>
          <a:lstStyle/>
          <a:p>
            <a:r>
              <a:rPr lang="en-US" sz="3200" b="1" dirty="0">
                <a:solidFill>
                  <a:srgbClr val="FF0000"/>
                </a:solidFill>
              </a:rPr>
              <a:t>B. What You Say Is Good! </a:t>
            </a:r>
            <a:r>
              <a:rPr lang="zh-TW" altLang="en-US" sz="3200" b="1" dirty="0">
                <a:solidFill>
                  <a:srgbClr val="FF0000"/>
                </a:solidFill>
              </a:rPr>
              <a:t>這話甚好</a:t>
            </a:r>
            <a:r>
              <a:rPr lang="en-US" sz="3200" b="1"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5227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2005" y="127322"/>
            <a:ext cx="11638344" cy="6522334"/>
          </a:xfrm>
        </p:spPr>
        <p:txBody>
          <a:bodyPr>
            <a:noAutofit/>
          </a:bodyPr>
          <a:lstStyle/>
          <a:p>
            <a:pPr>
              <a:spcAft>
                <a:spcPts val="1200"/>
              </a:spcAft>
            </a:pPr>
            <a:r>
              <a:rPr lang="en-US" sz="3200" b="1" baseline="30000" dirty="0"/>
              <a:t>22</a:t>
            </a:r>
            <a:r>
              <a:rPr lang="zh-TW" altLang="en-US" sz="3200" b="1" dirty="0"/>
              <a:t>以利亞對眾民說：作耶和華先知的只剩下我一個人；巴力的先知卻有四百五十個人。</a:t>
            </a:r>
            <a:r>
              <a:rPr lang="en-US" sz="3200" b="1" baseline="30000" dirty="0"/>
              <a:t>23</a:t>
            </a:r>
            <a:r>
              <a:rPr lang="zh-TW" altLang="en-US" sz="3200" b="1" dirty="0"/>
              <a:t>當給我們兩隻牛犢，巴力的先知可以挑選一隻，切成塊子，放在柴上，不要點火；我也預備一隻牛犢放在柴上，也不點火。</a:t>
            </a:r>
            <a:r>
              <a:rPr lang="en-US" sz="3200" b="1" baseline="30000" dirty="0"/>
              <a:t>24</a:t>
            </a:r>
            <a:r>
              <a:rPr lang="zh-TW" altLang="en-US" sz="3200" b="1" dirty="0"/>
              <a:t>你們求告你們　 神的名，我也求告耶和華的名。那降火顯應的　神，就是　神。眾民回答說：這話甚好。</a:t>
            </a:r>
            <a:r>
              <a:rPr lang="en-US" altLang="zh-TW" sz="3200" b="1" dirty="0"/>
              <a:t>【</a:t>
            </a:r>
            <a:r>
              <a:rPr lang="zh-TW" altLang="en-US" sz="3200" b="1" dirty="0"/>
              <a:t>王上</a:t>
            </a:r>
            <a:r>
              <a:rPr lang="en-US" sz="3200" b="1" dirty="0"/>
              <a:t> 18:22~24</a:t>
            </a:r>
            <a:r>
              <a:rPr lang="en-US" altLang="zh-TW" sz="3200" b="1" dirty="0" smtClean="0"/>
              <a:t>】</a:t>
            </a:r>
          </a:p>
          <a:p>
            <a:pPr>
              <a:spcAft>
                <a:spcPts val="1200"/>
              </a:spcAft>
            </a:pPr>
            <a:r>
              <a:rPr lang="en-US" sz="3200" b="1" baseline="30000" dirty="0" smtClean="0"/>
              <a:t>22</a:t>
            </a:r>
            <a:r>
              <a:rPr lang="en-US" sz="3200" b="1" dirty="0" smtClean="0"/>
              <a:t>Then </a:t>
            </a:r>
            <a:r>
              <a:rPr lang="en-US" sz="3200" b="1" dirty="0"/>
              <a:t>Elijah said to them, "I am the only one of the Lord's prophets left, but Baal has four hundred and fifty prophets. </a:t>
            </a:r>
            <a:r>
              <a:rPr lang="en-US" sz="3200" b="1" baseline="30000" dirty="0"/>
              <a:t>23</a:t>
            </a:r>
            <a:r>
              <a:rPr lang="en-US" sz="3200" b="1" dirty="0"/>
              <a:t>Get two bulls for us. Let them choose one for themselves, and let them cut it into pieces and put it on the wood but not set fire to it. I will prepare the other bull and put it on the wood but not set fire to it. </a:t>
            </a:r>
            <a:r>
              <a:rPr lang="en-US" sz="3200" b="1" baseline="30000" dirty="0"/>
              <a:t>24</a:t>
            </a:r>
            <a:r>
              <a:rPr lang="en-US" sz="3200" b="1" dirty="0"/>
              <a:t>Then you call on the name of your god, and I will call on the name of the LORD. The god who answers by fire--he is God." Then all the people said, "What you say is good." </a:t>
            </a:r>
            <a:r>
              <a:rPr lang="en-US" altLang="zh-TW" sz="3200" b="1" dirty="0"/>
              <a:t>【</a:t>
            </a:r>
            <a:r>
              <a:rPr lang="en-US" sz="3200" b="1" dirty="0"/>
              <a:t>1King 18:22~24</a:t>
            </a:r>
            <a:r>
              <a:rPr lang="en-US" altLang="zh-TW" sz="3200" b="1" dirty="0"/>
              <a:t>】</a:t>
            </a:r>
            <a:endParaRPr lang="en-US" sz="3200" dirty="0"/>
          </a:p>
        </p:txBody>
      </p:sp>
    </p:spTree>
    <p:extLst>
      <p:ext uri="{BB962C8B-B14F-4D97-AF65-F5344CB8AC3E}">
        <p14:creationId xmlns:p14="http://schemas.microsoft.com/office/powerpoint/2010/main" val="3781269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72" y="347763"/>
            <a:ext cx="10515600" cy="1325563"/>
          </a:xfrm>
        </p:spPr>
        <p:txBody>
          <a:bodyPr/>
          <a:lstStyle/>
          <a:p>
            <a:endParaRPr lang="en-US"/>
          </a:p>
        </p:txBody>
      </p:sp>
      <p:sp>
        <p:nvSpPr>
          <p:cNvPr id="3" name="Content Placeholder 2"/>
          <p:cNvSpPr>
            <a:spLocks noGrp="1"/>
          </p:cNvSpPr>
          <p:nvPr>
            <p:ph idx="1"/>
          </p:nvPr>
        </p:nvSpPr>
        <p:spPr>
          <a:xfrm>
            <a:off x="479384" y="879675"/>
            <a:ext cx="11135810" cy="5291500"/>
          </a:xfrm>
        </p:spPr>
        <p:txBody>
          <a:bodyPr>
            <a:normAutofit/>
          </a:bodyPr>
          <a:lstStyle/>
          <a:p>
            <a:r>
              <a:rPr lang="en-US" sz="3200" b="1" baseline="30000" dirty="0"/>
              <a:t>12</a:t>
            </a:r>
            <a:r>
              <a:rPr lang="zh-TW" altLang="en-US" sz="3200" b="1" dirty="0"/>
              <a:t>以耶和華為　神的，那國是有福的！他所揀選為自己產業的，那民是有福的！</a:t>
            </a:r>
            <a:r>
              <a:rPr lang="en-US" altLang="zh-TW" sz="3200" b="1" dirty="0"/>
              <a:t>【</a:t>
            </a:r>
            <a:r>
              <a:rPr lang="zh-TW" altLang="en-US" sz="3200" b="1" dirty="0"/>
              <a:t>詩</a:t>
            </a:r>
            <a:r>
              <a:rPr lang="en-US" sz="3200" b="1" dirty="0"/>
              <a:t> 33:12</a:t>
            </a:r>
            <a:r>
              <a:rPr lang="en-US" altLang="zh-TW" sz="3200" b="1" dirty="0"/>
              <a:t>】</a:t>
            </a:r>
            <a:r>
              <a:rPr lang="en-US" sz="3200" b="1" dirty="0"/>
              <a:t/>
            </a:r>
            <a:br>
              <a:rPr lang="en-US" sz="3200" b="1" dirty="0"/>
            </a:br>
            <a:r>
              <a:rPr lang="en-US" sz="3200" b="1" baseline="30000" dirty="0"/>
              <a:t>12</a:t>
            </a:r>
            <a:r>
              <a:rPr lang="en-US" sz="3200" b="1" dirty="0"/>
              <a:t>Blessed is the nation whose God is the LORD, the people he chose for his inheritance. </a:t>
            </a:r>
            <a:r>
              <a:rPr lang="en-US" altLang="zh-TW" sz="3200" b="1" dirty="0"/>
              <a:t>【</a:t>
            </a:r>
            <a:r>
              <a:rPr lang="en-US" sz="3200" b="1" dirty="0"/>
              <a:t>Ps 33:12</a:t>
            </a:r>
            <a:r>
              <a:rPr lang="en-US" altLang="zh-TW" sz="3200" b="1" dirty="0"/>
              <a:t>】</a:t>
            </a:r>
            <a:endParaRPr lang="en-US" sz="3200" b="1" dirty="0"/>
          </a:p>
          <a:p>
            <a:pPr marL="0" indent="0">
              <a:buNone/>
            </a:pPr>
            <a:endParaRPr lang="en-US" sz="3200" dirty="0"/>
          </a:p>
          <a:p>
            <a:r>
              <a:rPr lang="en-US" sz="3200" b="1" baseline="30000" dirty="0"/>
              <a:t>4</a:t>
            </a:r>
            <a:r>
              <a:rPr lang="zh-TW" altLang="en-US" sz="3200" b="1" dirty="0"/>
              <a:t>又要以耶和華為樂，他就將你心裡所求的賜給你。</a:t>
            </a:r>
            <a:r>
              <a:rPr lang="en-US" altLang="zh-TW" sz="3200" b="1" dirty="0"/>
              <a:t>【</a:t>
            </a:r>
            <a:r>
              <a:rPr lang="zh-TW" altLang="en-US" sz="3200" b="1" dirty="0"/>
              <a:t>詩</a:t>
            </a:r>
            <a:r>
              <a:rPr lang="en-US" sz="3200" b="1" dirty="0"/>
              <a:t> 37:4</a:t>
            </a:r>
            <a:r>
              <a:rPr lang="en-US" altLang="zh-TW" sz="3200" b="1" dirty="0"/>
              <a:t>】</a:t>
            </a:r>
            <a:r>
              <a:rPr lang="en-US" sz="3200" b="1" dirty="0"/>
              <a:t/>
            </a:r>
            <a:br>
              <a:rPr lang="en-US" sz="3200" b="1" dirty="0"/>
            </a:br>
            <a:r>
              <a:rPr lang="en-US" sz="3200" b="1" baseline="30000" dirty="0"/>
              <a:t>4</a:t>
            </a:r>
            <a:r>
              <a:rPr lang="en-US" sz="3200" b="1" dirty="0"/>
              <a:t>Delight yourself in the LORD and he will give you the desires of your heart. </a:t>
            </a:r>
            <a:r>
              <a:rPr lang="en-US" altLang="zh-TW" sz="3200" b="1" dirty="0"/>
              <a:t>【</a:t>
            </a:r>
            <a:r>
              <a:rPr lang="en-US" sz="3200" b="1" dirty="0"/>
              <a:t>Ps 37:4</a:t>
            </a:r>
            <a:r>
              <a:rPr lang="en-US" altLang="zh-TW" sz="3200" b="1" dirty="0" smtClean="0"/>
              <a:t>】</a:t>
            </a:r>
            <a:endParaRPr lang="en-US" sz="3200" b="1" dirty="0"/>
          </a:p>
        </p:txBody>
      </p:sp>
    </p:spTree>
    <p:extLst>
      <p:ext uri="{BB962C8B-B14F-4D97-AF65-F5344CB8AC3E}">
        <p14:creationId xmlns:p14="http://schemas.microsoft.com/office/powerpoint/2010/main" val="22853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III. Your Heart Is to Forward His </a:t>
            </a:r>
            <a:r>
              <a:rPr lang="en-US" b="1" dirty="0" smtClean="0"/>
              <a:t>Kingdom</a:t>
            </a:r>
            <a:br>
              <a:rPr lang="en-US" b="1" dirty="0" smtClean="0"/>
            </a:br>
            <a:r>
              <a:rPr lang="zh-TW" altLang="en-US" b="1" dirty="0" smtClean="0"/>
              <a:t>你</a:t>
            </a:r>
            <a:r>
              <a:rPr lang="zh-TW" altLang="en-US" b="1" dirty="0"/>
              <a:t>的心是要</a:t>
            </a:r>
            <a:r>
              <a:rPr lang="zh-TW" altLang="en-US" b="1" dirty="0" smtClean="0"/>
              <a:t>推動神的</a:t>
            </a:r>
            <a:r>
              <a:rPr lang="zh-TW" altLang="en-US" b="1" dirty="0"/>
              <a:t>國度</a:t>
            </a:r>
            <a:r>
              <a:rPr lang="en-US" b="1" dirty="0" smtClean="0"/>
              <a:t>.</a:t>
            </a:r>
            <a:endParaRPr lang="en-US" dirty="0"/>
          </a:p>
        </p:txBody>
      </p:sp>
      <p:sp>
        <p:nvSpPr>
          <p:cNvPr id="3" name="Content Placeholder 2"/>
          <p:cNvSpPr>
            <a:spLocks noGrp="1"/>
          </p:cNvSpPr>
          <p:nvPr>
            <p:ph idx="1"/>
          </p:nvPr>
        </p:nvSpPr>
        <p:spPr/>
        <p:txBody>
          <a:bodyPr>
            <a:noAutofit/>
          </a:bodyPr>
          <a:lstStyle/>
          <a:p>
            <a:r>
              <a:rPr lang="en-US" sz="3200" b="1" dirty="0">
                <a:solidFill>
                  <a:srgbClr val="C00000"/>
                </a:solidFill>
              </a:rPr>
              <a:t>C. The LORD--he is God! The LORD--he is God! </a:t>
            </a:r>
            <a:r>
              <a:rPr lang="zh-TW" altLang="en-US" sz="3200" b="1" dirty="0">
                <a:solidFill>
                  <a:srgbClr val="C00000"/>
                </a:solidFill>
              </a:rPr>
              <a:t>耶和華是神</a:t>
            </a:r>
            <a:r>
              <a:rPr lang="en-US" sz="3200" b="1" dirty="0">
                <a:solidFill>
                  <a:srgbClr val="C00000"/>
                </a:solidFill>
              </a:rPr>
              <a:t>! </a:t>
            </a:r>
            <a:r>
              <a:rPr lang="zh-TW" altLang="en-US" sz="3200" b="1" dirty="0">
                <a:solidFill>
                  <a:srgbClr val="C00000"/>
                </a:solidFill>
              </a:rPr>
              <a:t>耶和華是神</a:t>
            </a:r>
            <a:r>
              <a:rPr lang="en-US" sz="3200" b="1" dirty="0" smtClean="0">
                <a:solidFill>
                  <a:srgbClr val="C00000"/>
                </a:solidFill>
              </a:rPr>
              <a:t>!</a:t>
            </a:r>
          </a:p>
          <a:p>
            <a:endParaRPr lang="en-US" sz="3200" b="1" dirty="0">
              <a:solidFill>
                <a:srgbClr val="C00000"/>
              </a:solidFill>
            </a:endParaRPr>
          </a:p>
          <a:p>
            <a:r>
              <a:rPr lang="en-US" sz="3200" baseline="30000" dirty="0"/>
              <a:t>39</a:t>
            </a:r>
            <a:r>
              <a:rPr lang="zh-TW" altLang="en-US" sz="3200" dirty="0"/>
              <a:t>眾民看見了，就俯伏在地，說：耶和華是　神！耶和華是　神！</a:t>
            </a:r>
            <a:r>
              <a:rPr lang="en-US" altLang="zh-TW" sz="3200" dirty="0"/>
              <a:t>【</a:t>
            </a:r>
            <a:r>
              <a:rPr lang="zh-TW" altLang="en-US" sz="3200" dirty="0"/>
              <a:t>王上</a:t>
            </a:r>
            <a:r>
              <a:rPr lang="en-US" sz="3200" dirty="0"/>
              <a:t> 18:39</a:t>
            </a:r>
            <a:r>
              <a:rPr lang="en-US" altLang="zh-TW" sz="3200" dirty="0"/>
              <a:t>】</a:t>
            </a:r>
            <a:r>
              <a:rPr lang="en-US" sz="3200" dirty="0"/>
              <a:t/>
            </a:r>
            <a:br>
              <a:rPr lang="en-US" sz="3200" dirty="0"/>
            </a:br>
            <a:r>
              <a:rPr lang="en-US" sz="3200" baseline="30000" dirty="0"/>
              <a:t>39</a:t>
            </a:r>
            <a:r>
              <a:rPr lang="en-US" sz="3200" dirty="0"/>
              <a:t>When all the people saw this, they fell prostrate and cried, "The LORD--he is God! The LORD--he is God!" </a:t>
            </a:r>
            <a:r>
              <a:rPr lang="en-US" altLang="zh-TW" sz="3200" dirty="0"/>
              <a:t>【</a:t>
            </a:r>
            <a:r>
              <a:rPr lang="en-US" sz="3200" dirty="0"/>
              <a:t>1King 18:39</a:t>
            </a:r>
            <a:r>
              <a:rPr lang="en-US" altLang="zh-TW" sz="3200" dirty="0"/>
              <a:t>】</a:t>
            </a:r>
            <a:endParaRPr lang="en-US" sz="3200" dirty="0"/>
          </a:p>
        </p:txBody>
      </p:sp>
    </p:spTree>
    <p:extLst>
      <p:ext uri="{BB962C8B-B14F-4D97-AF65-F5344CB8AC3E}">
        <p14:creationId xmlns:p14="http://schemas.microsoft.com/office/powerpoint/2010/main" val="2783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Remove the 2</a:t>
            </a:r>
            <a:r>
              <a:rPr lang="en-US" altLang="zh-TW" baseline="30000" dirty="0" smtClean="0"/>
              <a:t>nd</a:t>
            </a:r>
            <a:r>
              <a:rPr lang="en-US" altLang="zh-TW" dirty="0" smtClean="0"/>
              <a:t> Master </a:t>
            </a:r>
            <a:r>
              <a:rPr lang="zh-TW" altLang="en-US" dirty="0" smtClean="0"/>
              <a:t>除掉第二個主</a:t>
            </a:r>
            <a:endParaRPr lang="en-US" dirty="0"/>
          </a:p>
        </p:txBody>
      </p:sp>
      <p:sp>
        <p:nvSpPr>
          <p:cNvPr id="3" name="Content Placeholder 2"/>
          <p:cNvSpPr>
            <a:spLocks noGrp="1"/>
          </p:cNvSpPr>
          <p:nvPr>
            <p:ph idx="1"/>
          </p:nvPr>
        </p:nvSpPr>
        <p:spPr/>
        <p:txBody>
          <a:bodyPr/>
          <a:lstStyle/>
          <a:p>
            <a:r>
              <a:rPr lang="en-US" sz="3200" b="1" baseline="30000" dirty="0"/>
              <a:t>40</a:t>
            </a:r>
            <a:r>
              <a:rPr lang="zh-TW" altLang="en-US" sz="3200" b="1" dirty="0"/>
              <a:t>以利亞對他們說：拿住巴力的先知，不容一人逃脫！眾人就拿住他們。以利亞帶他們到基順河邊，在那裡殺了他們。</a:t>
            </a:r>
            <a:r>
              <a:rPr lang="en-US" altLang="zh-TW" sz="3200" b="1" dirty="0"/>
              <a:t>【</a:t>
            </a:r>
            <a:r>
              <a:rPr lang="zh-TW" altLang="en-US" sz="3200" b="1" dirty="0"/>
              <a:t>王上</a:t>
            </a:r>
            <a:r>
              <a:rPr lang="en-US" sz="3200" b="1" dirty="0"/>
              <a:t> 18:40</a:t>
            </a:r>
            <a:r>
              <a:rPr lang="en-US" altLang="zh-TW" sz="3200" b="1" dirty="0"/>
              <a:t>】</a:t>
            </a:r>
            <a:r>
              <a:rPr lang="en-US" sz="3200" b="1" dirty="0"/>
              <a:t/>
            </a:r>
            <a:br>
              <a:rPr lang="en-US" sz="3200" b="1" dirty="0"/>
            </a:br>
            <a:r>
              <a:rPr lang="en-US" sz="3200" b="1" baseline="30000" dirty="0"/>
              <a:t>40</a:t>
            </a:r>
            <a:r>
              <a:rPr lang="en-US" sz="3200" b="1" dirty="0"/>
              <a:t>Then Elijah commanded them, "Seize the prophets of Baal. Don't let anyone get away!" They seized them, and Elijah had them brought down to the </a:t>
            </a:r>
            <a:r>
              <a:rPr lang="en-US" sz="3200" b="1" dirty="0" err="1"/>
              <a:t>Kishon</a:t>
            </a:r>
            <a:r>
              <a:rPr lang="en-US" sz="3200" b="1" dirty="0"/>
              <a:t> Valley and slaughtered there. </a:t>
            </a:r>
            <a:r>
              <a:rPr lang="en-US" altLang="zh-TW" sz="3200" b="1" dirty="0"/>
              <a:t>【</a:t>
            </a:r>
            <a:r>
              <a:rPr lang="en-US" sz="3200" b="1" dirty="0"/>
              <a:t>1King 18:40</a:t>
            </a:r>
            <a:r>
              <a:rPr lang="en-US" altLang="zh-TW" sz="3200" b="1" dirty="0"/>
              <a:t>】</a:t>
            </a:r>
            <a:endParaRPr lang="en-US" sz="3200" b="1" dirty="0"/>
          </a:p>
          <a:p>
            <a:endParaRPr lang="en-US" dirty="0"/>
          </a:p>
        </p:txBody>
      </p:sp>
    </p:spTree>
    <p:extLst>
      <p:ext uri="{BB962C8B-B14F-4D97-AF65-F5344CB8AC3E}">
        <p14:creationId xmlns:p14="http://schemas.microsoft.com/office/powerpoint/2010/main" val="233424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5"/>
            <a:ext cx="10515600" cy="5890992"/>
          </a:xfrm>
        </p:spPr>
        <p:txBody>
          <a:bodyPr>
            <a:normAutofit/>
          </a:bodyPr>
          <a:lstStyle/>
          <a:p>
            <a:r>
              <a:rPr lang="en-US" sz="3200" b="1" baseline="30000" dirty="0" smtClean="0"/>
              <a:t>19</a:t>
            </a:r>
            <a:r>
              <a:rPr lang="zh-TW" altLang="en-US" sz="3200" b="1" dirty="0"/>
              <a:t>現在你當差遣人，招聚以色列眾人和事奉巴力的那四百五十個先知，並耶洗別所供養事奉亞舍拉的那四百個先知，使他們都上迦密山去見我。</a:t>
            </a:r>
            <a:r>
              <a:rPr lang="en-US" sz="3200" b="1" baseline="30000" dirty="0"/>
              <a:t>20</a:t>
            </a:r>
            <a:r>
              <a:rPr lang="zh-TW" altLang="en-US" sz="3200" b="1" dirty="0"/>
              <a:t>亞哈就差遣人招聚以色列眾人和先知都上迦密山</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18:19-20</a:t>
            </a:r>
            <a:r>
              <a:rPr lang="en-US" altLang="zh-TW" sz="3200" b="1" dirty="0" smtClean="0"/>
              <a:t>】</a:t>
            </a:r>
            <a:r>
              <a:rPr lang="en-US" sz="3200" b="1" dirty="0"/>
              <a:t/>
            </a:r>
            <a:br>
              <a:rPr lang="en-US" sz="3200" b="1" dirty="0"/>
            </a:br>
            <a:r>
              <a:rPr lang="en-US" sz="3200" b="1" baseline="30000" dirty="0" smtClean="0"/>
              <a:t>19</a:t>
            </a:r>
            <a:r>
              <a:rPr lang="en-US" sz="3200" b="1" dirty="0" smtClean="0"/>
              <a:t>Now </a:t>
            </a:r>
            <a:r>
              <a:rPr lang="en-US" sz="3200" b="1" dirty="0"/>
              <a:t>summon the people from all over Israel to meet me on Mount Carmel. And bring the four hundred and fifty prophets of Baal and the four hundred prophets of </a:t>
            </a:r>
            <a:r>
              <a:rPr lang="en-US" sz="3200" b="1" dirty="0" err="1"/>
              <a:t>Asherah</a:t>
            </a:r>
            <a:r>
              <a:rPr lang="en-US" sz="3200" b="1" dirty="0"/>
              <a:t>, who eat at Jezebel's table." </a:t>
            </a:r>
            <a:r>
              <a:rPr lang="en-US" sz="3200" b="1" baseline="30000" dirty="0"/>
              <a:t>20</a:t>
            </a:r>
            <a:r>
              <a:rPr lang="en-US" sz="3200" b="1" dirty="0"/>
              <a:t>So Ahab sent word throughout all Israel and assembled the prophets on Mount Carmel. </a:t>
            </a:r>
            <a:r>
              <a:rPr lang="en-US" altLang="zh-TW" sz="3200" b="1" dirty="0" smtClean="0"/>
              <a:t>【</a:t>
            </a:r>
            <a:r>
              <a:rPr lang="en-US" sz="3200" b="1" dirty="0"/>
              <a:t>1King </a:t>
            </a:r>
            <a:r>
              <a:rPr lang="en-US" sz="3200" b="1" dirty="0" smtClean="0"/>
              <a:t>18:19-20</a:t>
            </a:r>
            <a:r>
              <a:rPr lang="en-US" altLang="zh-TW" sz="3200" b="1" dirty="0" smtClean="0"/>
              <a:t>】</a:t>
            </a:r>
            <a:endParaRPr lang="en-US" sz="3200" b="1" dirty="0"/>
          </a:p>
          <a:p>
            <a:endParaRPr lang="en-US" sz="3200" dirty="0"/>
          </a:p>
        </p:txBody>
      </p:sp>
    </p:spTree>
    <p:extLst>
      <p:ext uri="{BB962C8B-B14F-4D97-AF65-F5344CB8AC3E}">
        <p14:creationId xmlns:p14="http://schemas.microsoft.com/office/powerpoint/2010/main" val="2941698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52683" y="254643"/>
            <a:ext cx="3780821" cy="6314496"/>
          </a:xfrm>
          <a:prstGeom prst="rect">
            <a:avLst/>
          </a:prstGeom>
        </p:spPr>
      </p:pic>
    </p:spTree>
    <p:extLst>
      <p:ext uri="{BB962C8B-B14F-4D97-AF65-F5344CB8AC3E}">
        <p14:creationId xmlns:p14="http://schemas.microsoft.com/office/powerpoint/2010/main" val="2723952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baseline="30000" dirty="0"/>
              <a:t>22</a:t>
            </a:r>
            <a:r>
              <a:rPr lang="zh-TW" altLang="en-US" sz="3200" b="1" dirty="0"/>
              <a:t>當那日必有許多人對我說：主阿，主阿，我們不是奉你的名傳道，奉你的名趕鬼，奉你的名行許多異能麼？</a:t>
            </a:r>
            <a:r>
              <a:rPr lang="en-US" sz="3200" b="1" baseline="30000" dirty="0"/>
              <a:t>23</a:t>
            </a:r>
            <a:r>
              <a:rPr lang="zh-TW" altLang="en-US" sz="3200" b="1" dirty="0"/>
              <a:t>我就明明的告訴他們說：我從來不認識你們，你們這些作惡的人，離開我去罷！</a:t>
            </a:r>
            <a:r>
              <a:rPr lang="en-US" altLang="zh-TW" sz="3200" b="1" dirty="0"/>
              <a:t>【</a:t>
            </a:r>
            <a:r>
              <a:rPr lang="zh-TW" altLang="en-US" sz="3200" b="1" dirty="0"/>
              <a:t>太</a:t>
            </a:r>
            <a:r>
              <a:rPr lang="en-US" sz="3200" b="1" dirty="0"/>
              <a:t> 7:22~23</a:t>
            </a:r>
            <a:r>
              <a:rPr lang="en-US" altLang="zh-TW" sz="3200" b="1" dirty="0"/>
              <a:t>】</a:t>
            </a:r>
            <a:r>
              <a:rPr lang="en-US" sz="3200" b="1" dirty="0"/>
              <a:t/>
            </a:r>
            <a:br>
              <a:rPr lang="en-US" sz="3200" b="1" dirty="0"/>
            </a:br>
            <a:r>
              <a:rPr lang="en-US" sz="3200" b="1" baseline="30000" dirty="0"/>
              <a:t>22</a:t>
            </a:r>
            <a:r>
              <a:rPr lang="en-US" sz="3200" b="1" dirty="0"/>
              <a:t>Many will say to me on that day, 'Lord, Lord, did we not prophesy in your name, and in your name drive out demons and perform many miracles?' </a:t>
            </a:r>
            <a:r>
              <a:rPr lang="en-US" sz="3200" b="1" baseline="30000" dirty="0"/>
              <a:t>23</a:t>
            </a:r>
            <a:r>
              <a:rPr lang="en-US" sz="3200" b="1" dirty="0"/>
              <a:t>Then I will tell them plainly, 'I never knew you. Away from me, you evildoers!' </a:t>
            </a:r>
            <a:r>
              <a:rPr lang="en-US" altLang="zh-TW" sz="3200" b="1" dirty="0"/>
              <a:t>【</a:t>
            </a:r>
            <a:r>
              <a:rPr lang="en-US" sz="3200" b="1" dirty="0"/>
              <a:t>Matt 7:22~23</a:t>
            </a:r>
            <a:r>
              <a:rPr lang="en-US" altLang="zh-TW" sz="3200" b="1" dirty="0" smtClean="0"/>
              <a:t>】</a:t>
            </a:r>
            <a:endParaRPr lang="en-US" sz="3200" b="1" dirty="0"/>
          </a:p>
        </p:txBody>
      </p:sp>
    </p:spTree>
    <p:extLst>
      <p:ext uri="{BB962C8B-B14F-4D97-AF65-F5344CB8AC3E}">
        <p14:creationId xmlns:p14="http://schemas.microsoft.com/office/powerpoint/2010/main" val="4094793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Conclusion </a:t>
            </a:r>
            <a:r>
              <a:rPr lang="zh-TW" altLang="en-US" dirty="0" smtClean="0"/>
              <a:t>結論</a:t>
            </a:r>
            <a:endParaRPr lang="en-US" dirty="0"/>
          </a:p>
        </p:txBody>
      </p:sp>
      <p:sp>
        <p:nvSpPr>
          <p:cNvPr id="3" name="Content Placeholder 2"/>
          <p:cNvSpPr>
            <a:spLocks noGrp="1"/>
          </p:cNvSpPr>
          <p:nvPr>
            <p:ph idx="1"/>
          </p:nvPr>
        </p:nvSpPr>
        <p:spPr/>
        <p:txBody>
          <a:bodyPr>
            <a:normAutofit/>
          </a:bodyPr>
          <a:lstStyle/>
          <a:p>
            <a:r>
              <a:rPr lang="en-US" sz="3200" dirty="0"/>
              <a:t>(1). </a:t>
            </a:r>
            <a:r>
              <a:rPr lang="en-US" altLang="zh-TW" sz="3200" dirty="0" smtClean="0"/>
              <a:t>Do not serve 2 masters; </a:t>
            </a:r>
            <a:r>
              <a:rPr lang="zh-TW" altLang="en-US" sz="3200" dirty="0" smtClean="0"/>
              <a:t>不</a:t>
            </a:r>
            <a:r>
              <a:rPr lang="zh-TW" altLang="en-US" sz="3200" dirty="0"/>
              <a:t>事奉兩個主</a:t>
            </a:r>
            <a:r>
              <a:rPr lang="en-US" sz="3200" dirty="0"/>
              <a:t>; </a:t>
            </a:r>
            <a:endParaRPr lang="en-US" sz="3200" dirty="0" smtClean="0"/>
          </a:p>
          <a:p>
            <a:r>
              <a:rPr lang="en-US" sz="3200" dirty="0" smtClean="0"/>
              <a:t>(</a:t>
            </a:r>
            <a:r>
              <a:rPr lang="en-US" sz="3200" dirty="0"/>
              <a:t>2). </a:t>
            </a:r>
            <a:r>
              <a:rPr lang="en-US" sz="3200" dirty="0" smtClean="0"/>
              <a:t>Knowing God’s Attributes; </a:t>
            </a:r>
            <a:r>
              <a:rPr lang="zh-TW" altLang="en-US" sz="3200" dirty="0" smtClean="0"/>
              <a:t>認</a:t>
            </a:r>
            <a:r>
              <a:rPr lang="zh-TW" altLang="en-US" sz="3200" dirty="0"/>
              <a:t>知神的屬性</a:t>
            </a:r>
            <a:r>
              <a:rPr lang="en-US" sz="3200" dirty="0"/>
              <a:t>; </a:t>
            </a:r>
            <a:endParaRPr lang="en-US" sz="3200" dirty="0" smtClean="0"/>
          </a:p>
          <a:p>
            <a:r>
              <a:rPr lang="en-US" sz="3200" dirty="0" smtClean="0"/>
              <a:t>(</a:t>
            </a:r>
            <a:r>
              <a:rPr lang="en-US" sz="3200" dirty="0"/>
              <a:t>3). </a:t>
            </a:r>
            <a:r>
              <a:rPr lang="en-US" sz="3200" dirty="0" smtClean="0"/>
              <a:t>Heart for the forwarding of God’s Kingdom. </a:t>
            </a:r>
            <a:r>
              <a:rPr lang="zh-TW" altLang="en-US" sz="3200" dirty="0" smtClean="0"/>
              <a:t>心</a:t>
            </a:r>
            <a:r>
              <a:rPr lang="zh-TW" altLang="en-US" sz="3200" dirty="0"/>
              <a:t>在推進神的國度</a:t>
            </a:r>
            <a:r>
              <a:rPr lang="en-US" sz="3200" dirty="0"/>
              <a:t>. </a:t>
            </a:r>
          </a:p>
        </p:txBody>
      </p:sp>
    </p:spTree>
    <p:extLst>
      <p:ext uri="{BB962C8B-B14F-4D97-AF65-F5344CB8AC3E}">
        <p14:creationId xmlns:p14="http://schemas.microsoft.com/office/powerpoint/2010/main" val="274915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4685" y="237281"/>
            <a:ext cx="11875624" cy="6186668"/>
          </a:xfrm>
        </p:spPr>
        <p:txBody>
          <a:bodyPr>
            <a:noAutofit/>
          </a:bodyPr>
          <a:lstStyle/>
          <a:p>
            <a:pPr>
              <a:spcAft>
                <a:spcPts val="1200"/>
              </a:spcAft>
            </a:pPr>
            <a:r>
              <a:rPr lang="en-US" sz="3200" b="1" baseline="30000" dirty="0"/>
              <a:t>43</a:t>
            </a:r>
            <a:r>
              <a:rPr lang="zh-TW" altLang="en-US" sz="3200" b="1" dirty="0"/>
              <a:t>對僕人說：你上去，向海觀看。僕人就上去觀看，說：沒有甚麼。他說：你再去觀看。如此七次。</a:t>
            </a:r>
            <a:r>
              <a:rPr lang="en-US" sz="3200" b="1" baseline="30000" dirty="0"/>
              <a:t>44</a:t>
            </a:r>
            <a:r>
              <a:rPr lang="zh-TW" altLang="en-US" sz="3200" b="1" dirty="0"/>
              <a:t>第七次僕人說：我看見有一小片雲從海裡上來，不過如人手那樣大。以利亞說：你上去告訴亞哈，當套車下去，免得被雨阻擋。</a:t>
            </a:r>
            <a:r>
              <a:rPr lang="en-US" sz="3200" b="1" baseline="30000" dirty="0"/>
              <a:t>45</a:t>
            </a:r>
            <a:r>
              <a:rPr lang="zh-TW" altLang="en-US" sz="3200" b="1" dirty="0"/>
              <a:t>霎時間，天因風雲黑暗，降下大雨。亞哈就坐車往耶斯列去了。</a:t>
            </a:r>
            <a:r>
              <a:rPr lang="en-US" altLang="zh-TW" sz="3200" b="1" dirty="0"/>
              <a:t>【</a:t>
            </a:r>
            <a:r>
              <a:rPr lang="zh-TW" altLang="en-US" sz="3200" b="1" dirty="0"/>
              <a:t>王上</a:t>
            </a:r>
            <a:r>
              <a:rPr lang="en-US" sz="3200" b="1" dirty="0"/>
              <a:t> 18:43~45</a:t>
            </a:r>
            <a:r>
              <a:rPr lang="en-US" altLang="zh-TW" sz="3200" b="1" dirty="0" smtClean="0"/>
              <a:t>】</a:t>
            </a:r>
          </a:p>
          <a:p>
            <a:pPr>
              <a:spcAft>
                <a:spcPts val="1200"/>
              </a:spcAft>
            </a:pPr>
            <a:r>
              <a:rPr lang="en-US" sz="3200" b="1" baseline="30000" dirty="0" smtClean="0"/>
              <a:t>43</a:t>
            </a:r>
            <a:r>
              <a:rPr lang="en-US" sz="3200" b="1" dirty="0" smtClean="0"/>
              <a:t>"Go </a:t>
            </a:r>
            <a:r>
              <a:rPr lang="en-US" sz="3200" b="1" dirty="0"/>
              <a:t>and look toward the sea," he told his servant. And he went up and looked. "There is nothing there," he said. Seven times Elijah said, "Go back." </a:t>
            </a:r>
            <a:r>
              <a:rPr lang="en-US" sz="3200" b="1" baseline="30000" dirty="0"/>
              <a:t>44</a:t>
            </a:r>
            <a:r>
              <a:rPr lang="en-US" sz="3200" b="1" dirty="0"/>
              <a:t>The seventh time the servant reported, "A cloud as small as a man's hand is rising from the sea." So Elijah said, "Go and tell Ahab, 'Hitch up your chariot and go down before the rain stops you.'" </a:t>
            </a:r>
            <a:r>
              <a:rPr lang="en-US" sz="3200" b="1" baseline="30000" dirty="0"/>
              <a:t>45</a:t>
            </a:r>
            <a:r>
              <a:rPr lang="en-US" sz="3200" b="1" dirty="0"/>
              <a:t>Meanwhile, the sky grew black with clouds, the wind rose, a heavy rain came on and Ahab rode off to </a:t>
            </a:r>
            <a:r>
              <a:rPr lang="en-US" sz="3200" b="1" dirty="0" err="1"/>
              <a:t>Jezreel</a:t>
            </a:r>
            <a:r>
              <a:rPr lang="en-US" sz="3200" b="1" dirty="0"/>
              <a:t>. </a:t>
            </a:r>
            <a:r>
              <a:rPr lang="en-US" altLang="zh-TW" sz="3200" b="1" dirty="0"/>
              <a:t>【</a:t>
            </a:r>
            <a:r>
              <a:rPr lang="en-US" sz="3200" b="1" dirty="0"/>
              <a:t>1King 18:43~45</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4066320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665" y="569849"/>
            <a:ext cx="5973305" cy="4066930"/>
          </a:xfrm>
          <a:prstGeom prst="rect">
            <a:avLst/>
          </a:prstGeom>
        </p:spPr>
      </p:pic>
      <p:pic>
        <p:nvPicPr>
          <p:cNvPr id="3" name="Picture 2"/>
          <p:cNvPicPr>
            <a:picLocks noChangeAspect="1"/>
          </p:cNvPicPr>
          <p:nvPr/>
        </p:nvPicPr>
        <p:blipFill>
          <a:blip r:embed="rId3"/>
          <a:stretch>
            <a:fillRect/>
          </a:stretch>
        </p:blipFill>
        <p:spPr>
          <a:xfrm>
            <a:off x="5328151" y="1784741"/>
            <a:ext cx="6101310" cy="4563974"/>
          </a:xfrm>
          <a:prstGeom prst="rect">
            <a:avLst/>
          </a:prstGeom>
        </p:spPr>
      </p:pic>
    </p:spTree>
    <p:extLst>
      <p:ext uri="{BB962C8B-B14F-4D97-AF65-F5344CB8AC3E}">
        <p14:creationId xmlns:p14="http://schemas.microsoft.com/office/powerpoint/2010/main" val="36439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8943" y="376177"/>
            <a:ext cx="7948945" cy="5092715"/>
          </a:xfrm>
          <a:prstGeom prst="rect">
            <a:avLst/>
          </a:prstGeom>
        </p:spPr>
      </p:pic>
      <p:sp>
        <p:nvSpPr>
          <p:cNvPr id="3" name="TextBox 2"/>
          <p:cNvSpPr txBox="1"/>
          <p:nvPr/>
        </p:nvSpPr>
        <p:spPr>
          <a:xfrm>
            <a:off x="891251" y="5839427"/>
            <a:ext cx="10677645" cy="584775"/>
          </a:xfrm>
          <a:prstGeom prst="rect">
            <a:avLst/>
          </a:prstGeom>
          <a:noFill/>
        </p:spPr>
        <p:txBody>
          <a:bodyPr wrap="square" rtlCol="0">
            <a:spAutoFit/>
          </a:bodyPr>
          <a:lstStyle/>
          <a:p>
            <a:r>
              <a:rPr lang="en-US" sz="3200" dirty="0" smtClean="0"/>
              <a:t>Are you the one to walk with God? </a:t>
            </a:r>
            <a:r>
              <a:rPr lang="zh-TW" altLang="en-US" sz="3200" dirty="0" smtClean="0"/>
              <a:t>你是這位與神同行的人嗎</a:t>
            </a:r>
            <a:r>
              <a:rPr lang="en-US" altLang="zh-TW" sz="3200" dirty="0" smtClean="0"/>
              <a:t>?</a:t>
            </a:r>
            <a:endParaRPr lang="en-US" sz="3200" dirty="0"/>
          </a:p>
        </p:txBody>
      </p:sp>
    </p:spTree>
    <p:extLst>
      <p:ext uri="{BB962C8B-B14F-4D97-AF65-F5344CB8AC3E}">
        <p14:creationId xmlns:p14="http://schemas.microsoft.com/office/powerpoint/2010/main" val="378901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6258" y="365125"/>
            <a:ext cx="11811965" cy="6394491"/>
          </a:xfrm>
        </p:spPr>
        <p:txBody>
          <a:bodyPr>
            <a:noAutofit/>
          </a:bodyPr>
          <a:lstStyle/>
          <a:p>
            <a:r>
              <a:rPr lang="en-US" sz="3200" b="1" baseline="30000" dirty="0" smtClean="0"/>
              <a:t>21</a:t>
            </a:r>
            <a:r>
              <a:rPr lang="zh-TW" altLang="en-US" sz="3200" b="1" dirty="0"/>
              <a:t>以利亞前來對眾民說：你們心持兩意要到幾時呢？若耶和華是　 神，就當順從耶和華；若巴力是神，就當順從巴力。眾民一言不答。</a:t>
            </a:r>
            <a:r>
              <a:rPr lang="en-US" sz="3200" b="1" baseline="30000" dirty="0"/>
              <a:t>22</a:t>
            </a:r>
            <a:r>
              <a:rPr lang="zh-TW" altLang="en-US" sz="3200" b="1" dirty="0"/>
              <a:t>以利亞對眾民說：作耶和華先知的只剩下我一個人；巴力的先知卻有四百五十個人。</a:t>
            </a:r>
            <a:r>
              <a:rPr lang="en-US" sz="3200" b="1" baseline="30000" dirty="0"/>
              <a:t>23</a:t>
            </a:r>
            <a:r>
              <a:rPr lang="zh-TW" altLang="en-US" sz="3200" b="1" dirty="0"/>
              <a:t>當給我們兩隻牛犢，巴力的先知可以挑選一隻，切成塊子，放在柴上，不要點火；我也預備一隻牛犢放在柴上，也不點火</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18:21-23</a:t>
            </a:r>
            <a:r>
              <a:rPr lang="en-US" altLang="zh-TW" sz="3200" b="1" dirty="0" smtClean="0"/>
              <a:t>】</a:t>
            </a:r>
            <a:r>
              <a:rPr lang="en-US" sz="3200" b="1" dirty="0"/>
              <a:t/>
            </a:r>
            <a:br>
              <a:rPr lang="en-US" sz="3200" b="1" dirty="0"/>
            </a:br>
            <a:r>
              <a:rPr lang="en-US" sz="3200" b="1" baseline="30000" dirty="0" smtClean="0"/>
              <a:t>21</a:t>
            </a:r>
            <a:r>
              <a:rPr lang="en-US" sz="3200" b="1" dirty="0" smtClean="0"/>
              <a:t>Elijah </a:t>
            </a:r>
            <a:r>
              <a:rPr lang="en-US" sz="3200" b="1" dirty="0"/>
              <a:t>went before the people and said, "How long will you waver between two opinions? If the LORD is God, follow him; but if Baal is God, follow him." But the people said nothing. </a:t>
            </a:r>
            <a:r>
              <a:rPr lang="en-US" sz="3200" b="1" baseline="30000" dirty="0"/>
              <a:t>22</a:t>
            </a:r>
            <a:r>
              <a:rPr lang="en-US" sz="3200" b="1" dirty="0"/>
              <a:t>Then Elijah said to them, "I am the only one of the Lord's prophets left, but Baal has four hundred and fifty prophets. </a:t>
            </a:r>
            <a:r>
              <a:rPr lang="en-US" sz="3200" b="1" baseline="30000" dirty="0"/>
              <a:t>23</a:t>
            </a:r>
            <a:r>
              <a:rPr lang="en-US" sz="3200" b="1" dirty="0"/>
              <a:t>Get two bulls for us. Let them choose one for themselves, and let them cut it into pieces and put it on the wood but not set fire to it. I will prepare the other bull and put it on the wood but not set fire to it. </a:t>
            </a:r>
            <a:r>
              <a:rPr lang="en-US" altLang="zh-TW" sz="3200" b="1" dirty="0" smtClean="0"/>
              <a:t>【</a:t>
            </a:r>
            <a:r>
              <a:rPr lang="en-US" sz="3200" b="1" dirty="0"/>
              <a:t>1King </a:t>
            </a:r>
            <a:r>
              <a:rPr lang="en-US" sz="3200" b="1" dirty="0" smtClean="0"/>
              <a:t>18:21-23</a:t>
            </a:r>
            <a:r>
              <a:rPr lang="en-US" altLang="zh-TW" sz="3200" b="1" dirty="0" smtClean="0"/>
              <a:t>】</a:t>
            </a:r>
            <a:endParaRPr lang="en-US" sz="3200" b="1" dirty="0"/>
          </a:p>
        </p:txBody>
      </p:sp>
    </p:spTree>
    <p:extLst>
      <p:ext uri="{BB962C8B-B14F-4D97-AF65-F5344CB8AC3E}">
        <p14:creationId xmlns:p14="http://schemas.microsoft.com/office/powerpoint/2010/main" val="2036867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101" y="109961"/>
            <a:ext cx="11979797" cy="6661230"/>
          </a:xfrm>
        </p:spPr>
        <p:txBody>
          <a:bodyPr>
            <a:noAutofit/>
          </a:bodyPr>
          <a:lstStyle/>
          <a:p>
            <a:r>
              <a:rPr lang="en-US" sz="3200" b="1" baseline="30000" dirty="0" smtClean="0"/>
              <a:t>24</a:t>
            </a:r>
            <a:r>
              <a:rPr lang="zh-TW" altLang="en-US" sz="3200" b="1" dirty="0"/>
              <a:t>你們求告你們　 神的名，我也求告耶和華的名。那降火顯應的　神，就是　神。眾民回答說：這話甚好。</a:t>
            </a:r>
            <a:r>
              <a:rPr lang="en-US" sz="3200" b="1" baseline="30000" dirty="0"/>
              <a:t>25</a:t>
            </a:r>
            <a:r>
              <a:rPr lang="zh-TW" altLang="en-US" sz="3200" b="1" dirty="0"/>
              <a:t>以利亞對巴力的先知說：你們既是人多，當先挑選一隻牛犢，預備好了，就求告你們　 神的名，卻不要點火。</a:t>
            </a:r>
            <a:r>
              <a:rPr lang="en-US" sz="3200" b="1" baseline="30000" dirty="0"/>
              <a:t>26</a:t>
            </a:r>
            <a:r>
              <a:rPr lang="zh-TW" altLang="en-US" sz="3200" b="1" dirty="0"/>
              <a:t>他們將所得的牛犢預備好了，從早晨到午間，求告巴力的名說：巴力啊，求你應允我們！卻沒有聲音，沒有應允的。他們在所築的壇四圍踊跳</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18:24-26</a:t>
            </a:r>
            <a:r>
              <a:rPr lang="en-US" altLang="zh-TW" sz="3200" b="1" dirty="0"/>
              <a:t>】</a:t>
            </a:r>
            <a:r>
              <a:rPr lang="en-US" sz="3200" b="1" dirty="0"/>
              <a:t/>
            </a:r>
            <a:br>
              <a:rPr lang="en-US" sz="3200" b="1" dirty="0"/>
            </a:br>
            <a:r>
              <a:rPr lang="en-US" sz="3200" b="1" baseline="30000" dirty="0" smtClean="0"/>
              <a:t>24</a:t>
            </a:r>
            <a:r>
              <a:rPr lang="en-US" sz="3200" b="1" dirty="0" smtClean="0"/>
              <a:t>Then </a:t>
            </a:r>
            <a:r>
              <a:rPr lang="en-US" sz="3200" b="1" dirty="0"/>
              <a:t>you call on the name of your god, and I will call on the name of the LORD. The god who answers by fire--he is God." Then all the people said, "What you say is good." </a:t>
            </a:r>
            <a:r>
              <a:rPr lang="en-US" sz="3200" b="1" baseline="30000" dirty="0"/>
              <a:t>25</a:t>
            </a:r>
            <a:r>
              <a:rPr lang="en-US" sz="3200" b="1" dirty="0"/>
              <a:t>Elijah said to the prophets of Baal, "Choose one of the bulls and prepare it first, since there are so many of you. Call on the name of your god, but do not light the fire." </a:t>
            </a:r>
            <a:r>
              <a:rPr lang="en-US" sz="3200" b="1" baseline="30000" dirty="0"/>
              <a:t>26</a:t>
            </a:r>
            <a:r>
              <a:rPr lang="en-US" sz="3200" b="1" dirty="0"/>
              <a:t>So they took the bull given them and prepared it. Then they called on the name of Baal from morning till noon. "O Baal, answer us!" they shouted. But there was no response; no one answered. And they danced around the altar they had made. </a:t>
            </a:r>
            <a:r>
              <a:rPr lang="en-US" altLang="zh-TW" sz="3200" b="1" dirty="0" smtClean="0"/>
              <a:t>【</a:t>
            </a:r>
            <a:r>
              <a:rPr lang="en-US" sz="3200" b="1" dirty="0"/>
              <a:t>1King </a:t>
            </a:r>
            <a:r>
              <a:rPr lang="en-US" sz="3200" b="1" dirty="0" smtClean="0"/>
              <a:t>18:24-26</a:t>
            </a:r>
            <a:r>
              <a:rPr lang="en-US" altLang="zh-TW" sz="3200" b="1" dirty="0" smtClean="0"/>
              <a:t>】</a:t>
            </a:r>
            <a:endParaRPr lang="en-US" sz="3200" b="1" dirty="0"/>
          </a:p>
        </p:txBody>
      </p:sp>
    </p:spTree>
    <p:extLst>
      <p:ext uri="{BB962C8B-B14F-4D97-AF65-F5344CB8AC3E}">
        <p14:creationId xmlns:p14="http://schemas.microsoft.com/office/powerpoint/2010/main" val="3150580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8320" y="411423"/>
            <a:ext cx="11083725" cy="6394491"/>
          </a:xfrm>
        </p:spPr>
        <p:txBody>
          <a:bodyPr>
            <a:noAutofit/>
          </a:bodyPr>
          <a:lstStyle/>
          <a:p>
            <a:r>
              <a:rPr lang="en-US" sz="3200" b="1" baseline="30000" dirty="0" smtClean="0"/>
              <a:t>27</a:t>
            </a:r>
            <a:r>
              <a:rPr lang="zh-TW" altLang="en-US" sz="3200" b="1" dirty="0"/>
              <a:t>到了正午，以利亞嬉笑他們，說：大聲求告罷！因為他是　 神，他或默想，或走到一邊，或行路，或睡覺，你們當叫醒他。</a:t>
            </a:r>
            <a:r>
              <a:rPr lang="en-US" sz="3200" b="1" baseline="30000" dirty="0"/>
              <a:t>28</a:t>
            </a:r>
            <a:r>
              <a:rPr lang="zh-TW" altLang="en-US" sz="3200" b="1" dirty="0"/>
              <a:t>他們大聲求告，按著他們的規矩，用刀槍自割、自刺，直到身體流血。</a:t>
            </a:r>
            <a:r>
              <a:rPr lang="en-US" sz="3200" b="1" baseline="30000" dirty="0"/>
              <a:t>29</a:t>
            </a:r>
            <a:r>
              <a:rPr lang="zh-TW" altLang="en-US" sz="3200" b="1" dirty="0"/>
              <a:t>從午後直到獻晚祭的時候，他們狂呼亂叫，卻沒有聲音，沒有應允的，也沒有理會的</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18:27-29</a:t>
            </a:r>
            <a:r>
              <a:rPr lang="en-US" altLang="zh-TW" sz="3200" b="1" dirty="0" smtClean="0"/>
              <a:t>】</a:t>
            </a:r>
            <a:r>
              <a:rPr lang="en-US" sz="3200" b="1" dirty="0"/>
              <a:t/>
            </a:r>
            <a:br>
              <a:rPr lang="en-US" sz="3200" b="1" dirty="0"/>
            </a:br>
            <a:endParaRPr lang="en-US" sz="3200" b="1" dirty="0" smtClean="0"/>
          </a:p>
          <a:p>
            <a:r>
              <a:rPr lang="en-US" sz="3200" b="1" baseline="30000" dirty="0" smtClean="0"/>
              <a:t>27</a:t>
            </a:r>
            <a:r>
              <a:rPr lang="en-US" sz="3200" b="1" dirty="0" smtClean="0"/>
              <a:t>At </a:t>
            </a:r>
            <a:r>
              <a:rPr lang="en-US" sz="3200" b="1" dirty="0"/>
              <a:t>noon Elijah began to taunt them. "Shout louder!" he said. "Surely he is a god! Perhaps he is deep in thought, or busy, or traveling. Maybe he is sleeping and must be awakened." </a:t>
            </a:r>
            <a:r>
              <a:rPr lang="en-US" sz="3200" b="1" baseline="30000" dirty="0"/>
              <a:t>28</a:t>
            </a:r>
            <a:r>
              <a:rPr lang="en-US" sz="3200" b="1" dirty="0"/>
              <a:t>So they shouted louder and slashed themselves with swords and spears, as was their custom, until their blood flowed. </a:t>
            </a:r>
            <a:r>
              <a:rPr lang="en-US" sz="3200" b="1" baseline="30000" dirty="0"/>
              <a:t>29</a:t>
            </a:r>
            <a:r>
              <a:rPr lang="en-US" sz="3200" b="1" dirty="0"/>
              <a:t>Midday passed, and they continued their frantic prophesying until the time for the evening sacrifice. But there was no response, no one answered, no one paid attention. </a:t>
            </a:r>
            <a:r>
              <a:rPr lang="en-US" altLang="zh-TW" sz="3200" b="1" dirty="0" smtClean="0"/>
              <a:t>【</a:t>
            </a:r>
            <a:r>
              <a:rPr lang="en-US" sz="3200" b="1" dirty="0"/>
              <a:t>1King </a:t>
            </a:r>
            <a:r>
              <a:rPr lang="en-US" sz="3200" b="1" dirty="0" smtClean="0"/>
              <a:t>18:27-29</a:t>
            </a:r>
            <a:r>
              <a:rPr lang="en-US" altLang="zh-TW" sz="3200" b="1" dirty="0" smtClean="0"/>
              <a:t>】</a:t>
            </a:r>
            <a:endParaRPr lang="en-US" sz="3200" b="1" dirty="0"/>
          </a:p>
        </p:txBody>
      </p:sp>
    </p:spTree>
    <p:extLst>
      <p:ext uri="{BB962C8B-B14F-4D97-AF65-F5344CB8AC3E}">
        <p14:creationId xmlns:p14="http://schemas.microsoft.com/office/powerpoint/2010/main" val="3641951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0488" y="463509"/>
            <a:ext cx="11511023" cy="6394491"/>
          </a:xfrm>
        </p:spPr>
        <p:txBody>
          <a:bodyPr>
            <a:normAutofit/>
          </a:bodyPr>
          <a:lstStyle/>
          <a:p>
            <a:r>
              <a:rPr lang="en-US" sz="3200" b="1" baseline="30000" dirty="0" smtClean="0"/>
              <a:t>30</a:t>
            </a:r>
            <a:r>
              <a:rPr lang="zh-TW" altLang="en-US" sz="3200" b="1" dirty="0"/>
              <a:t>以利亞對眾民說：你們到我這裡來。眾民就到他那裡。他便重修已經毀壞耶和華的壇。</a:t>
            </a:r>
            <a:r>
              <a:rPr lang="en-US" sz="3200" b="1" baseline="30000" dirty="0"/>
              <a:t>31</a:t>
            </a:r>
            <a:r>
              <a:rPr lang="zh-TW" altLang="en-US" sz="3200" b="1" dirty="0"/>
              <a:t>以利亞照雅各子孫支派的數目，取了十二塊石頭（耶和華的話曾臨到雅各說：你的名要叫以色列），</a:t>
            </a:r>
            <a:r>
              <a:rPr lang="en-US" sz="3200" b="1" baseline="30000" dirty="0"/>
              <a:t>32</a:t>
            </a:r>
            <a:r>
              <a:rPr lang="zh-TW" altLang="en-US" sz="3200" b="1" dirty="0"/>
              <a:t>用這些石頭為耶和華的名築一座壇，在壇的四圍挖溝，可容穀種二細亞</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18:30-32</a:t>
            </a:r>
            <a:r>
              <a:rPr lang="en-US" altLang="zh-TW" sz="3200" b="1" dirty="0" smtClean="0"/>
              <a:t>】</a:t>
            </a:r>
            <a:r>
              <a:rPr lang="en-US" sz="3200" b="1" dirty="0"/>
              <a:t/>
            </a:r>
            <a:br>
              <a:rPr lang="en-US" sz="3200" b="1" dirty="0"/>
            </a:br>
            <a:endParaRPr lang="en-US" sz="3200" b="1" dirty="0" smtClean="0"/>
          </a:p>
          <a:p>
            <a:r>
              <a:rPr lang="en-US" sz="3200" b="1" baseline="30000" dirty="0" smtClean="0"/>
              <a:t>30</a:t>
            </a:r>
            <a:r>
              <a:rPr lang="en-US" sz="3200" b="1" dirty="0" smtClean="0"/>
              <a:t>Then </a:t>
            </a:r>
            <a:r>
              <a:rPr lang="en-US" sz="3200" b="1" dirty="0"/>
              <a:t>Elijah said to all the people, "Come here to me." They came to him, and he repaired the altar of the LORD, which was in ruins. </a:t>
            </a:r>
            <a:r>
              <a:rPr lang="en-US" sz="3200" b="1" baseline="30000" dirty="0"/>
              <a:t>31</a:t>
            </a:r>
            <a:r>
              <a:rPr lang="en-US" sz="3200" b="1" dirty="0"/>
              <a:t>Elijah took twelve stones, one for each of the tribes descended from Jacob, to whom the word of the LORD had come, saying, "Your name shall be Israel." </a:t>
            </a:r>
            <a:r>
              <a:rPr lang="en-US" sz="3200" b="1" baseline="30000" dirty="0"/>
              <a:t>32</a:t>
            </a:r>
            <a:r>
              <a:rPr lang="en-US" sz="3200" b="1" dirty="0"/>
              <a:t>With the stones he built an altar in the name of the LORD, and he dug a trench around it large enough to hold two </a:t>
            </a:r>
            <a:r>
              <a:rPr lang="en-US" sz="3200" b="1" dirty="0" err="1"/>
              <a:t>seahs</a:t>
            </a:r>
            <a:r>
              <a:rPr lang="en-US" sz="3200" b="1" dirty="0"/>
              <a:t> of seed. </a:t>
            </a:r>
            <a:r>
              <a:rPr lang="en-US" altLang="zh-TW" sz="3200" b="1" dirty="0" smtClean="0"/>
              <a:t>【</a:t>
            </a:r>
            <a:r>
              <a:rPr lang="en-US" sz="3200" b="1" dirty="0"/>
              <a:t>1King </a:t>
            </a:r>
            <a:r>
              <a:rPr lang="en-US" sz="3200" b="1" dirty="0" smtClean="0"/>
              <a:t>18:30-32</a:t>
            </a:r>
            <a:r>
              <a:rPr lang="en-US" altLang="zh-TW" sz="3200" b="1" dirty="0" smtClean="0"/>
              <a:t>】</a:t>
            </a:r>
            <a:endParaRPr lang="en-US" sz="3200" b="1" dirty="0"/>
          </a:p>
        </p:txBody>
      </p:sp>
    </p:spTree>
    <p:extLst>
      <p:ext uri="{BB962C8B-B14F-4D97-AF65-F5344CB8AC3E}">
        <p14:creationId xmlns:p14="http://schemas.microsoft.com/office/powerpoint/2010/main" val="168603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78734"/>
            <a:ext cx="10667036" cy="6180881"/>
          </a:xfrm>
        </p:spPr>
        <p:txBody>
          <a:bodyPr>
            <a:normAutofit/>
          </a:bodyPr>
          <a:lstStyle/>
          <a:p>
            <a:r>
              <a:rPr lang="en-US" sz="3200" b="1" baseline="30000" dirty="0" smtClean="0"/>
              <a:t>33</a:t>
            </a:r>
            <a:r>
              <a:rPr lang="zh-TW" altLang="en-US" sz="3200" b="1" dirty="0"/>
              <a:t>又在壇上擺好了柴，把牛犢切成塊子放在柴上，對眾人說：你們用四個桶盛滿水，倒在燔祭和柴上；</a:t>
            </a:r>
            <a:r>
              <a:rPr lang="en-US" sz="3200" b="1" baseline="30000" dirty="0"/>
              <a:t>34</a:t>
            </a:r>
            <a:r>
              <a:rPr lang="zh-TW" altLang="en-US" sz="3200" b="1" dirty="0"/>
              <a:t>又說：倒第二次。他們就倒第二次；又說：倒第三次。他們就倒第三次。</a:t>
            </a:r>
            <a:r>
              <a:rPr lang="en-US" sz="3200" b="1" baseline="30000" dirty="0"/>
              <a:t>35</a:t>
            </a:r>
            <a:r>
              <a:rPr lang="zh-TW" altLang="en-US" sz="3200" b="1" dirty="0"/>
              <a:t>水流在壇的四圍，溝裡也滿了水</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18:33-35</a:t>
            </a:r>
            <a:r>
              <a:rPr lang="en-US" altLang="zh-TW" sz="3200" b="1" dirty="0" smtClean="0"/>
              <a:t>】</a:t>
            </a:r>
          </a:p>
          <a:p>
            <a:pPr marL="0" indent="0">
              <a:buNone/>
            </a:pPr>
            <a:endParaRPr lang="en-US" sz="3200" b="1" dirty="0"/>
          </a:p>
          <a:p>
            <a:pPr marL="0" indent="0">
              <a:buNone/>
            </a:pPr>
            <a:r>
              <a:rPr lang="en-US" sz="3200" b="1" baseline="30000" dirty="0" smtClean="0"/>
              <a:t>33</a:t>
            </a:r>
            <a:r>
              <a:rPr lang="en-US" sz="3200" b="1" dirty="0" smtClean="0"/>
              <a:t>He </a:t>
            </a:r>
            <a:r>
              <a:rPr lang="en-US" sz="3200" b="1" dirty="0"/>
              <a:t>arranged the wood, cut the bull into pieces and laid it on the wood. Then he said to them, "Fill four large jars with water and pour it on the offering and on the wood." </a:t>
            </a:r>
            <a:r>
              <a:rPr lang="en-US" sz="3200" b="1" baseline="30000" dirty="0"/>
              <a:t>34</a:t>
            </a:r>
            <a:r>
              <a:rPr lang="en-US" sz="3200" b="1" dirty="0"/>
              <a:t>"Do it again," he said, and they did it again. "Do it a third time," he ordered, and they did it the third time. </a:t>
            </a:r>
            <a:r>
              <a:rPr lang="en-US" sz="3200" b="1" baseline="30000" dirty="0"/>
              <a:t>35</a:t>
            </a:r>
            <a:r>
              <a:rPr lang="en-US" sz="3200" b="1" dirty="0"/>
              <a:t>The water ran down around the altar and even filled the trench. </a:t>
            </a:r>
            <a:r>
              <a:rPr lang="en-US" altLang="zh-TW" sz="3200" b="1" dirty="0" smtClean="0"/>
              <a:t>【</a:t>
            </a:r>
            <a:r>
              <a:rPr lang="en-US" sz="3200" b="1" dirty="0"/>
              <a:t>1King </a:t>
            </a:r>
            <a:r>
              <a:rPr lang="en-US" sz="3200" b="1" dirty="0" smtClean="0"/>
              <a:t>18:33-35</a:t>
            </a:r>
            <a:r>
              <a:rPr lang="en-US" altLang="zh-TW" sz="3200" b="1" dirty="0" smtClean="0"/>
              <a:t>】</a:t>
            </a:r>
            <a:endParaRPr lang="en-US" sz="3200" b="1" dirty="0"/>
          </a:p>
        </p:txBody>
      </p:sp>
    </p:spTree>
    <p:extLst>
      <p:ext uri="{BB962C8B-B14F-4D97-AF65-F5344CB8AC3E}">
        <p14:creationId xmlns:p14="http://schemas.microsoft.com/office/powerpoint/2010/main" val="4123103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3730</Words>
  <Application>Microsoft Office PowerPoint</Application>
  <PresentationFormat>Widescreen</PresentationFormat>
  <Paragraphs>193</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新細明體</vt:lpstr>
      <vt:lpstr>Arial</vt:lpstr>
      <vt:lpstr>Calibri</vt:lpstr>
      <vt:lpstr>Calibri Light</vt:lpstr>
      <vt:lpstr>Office Theme</vt:lpstr>
      <vt:lpstr>Coercing Your God to Act  激動你的神起來工作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Iron Sky &amp; Bronze Earth—A Curse  銅天鐵地—一個咒詛</vt:lpstr>
      <vt:lpstr>Rain – A blessing 降雨—一個祝福</vt:lpstr>
      <vt:lpstr>I. One Cannot Serve Two Masters.  一個人不能夠事奉兩個主.</vt:lpstr>
      <vt:lpstr>God is gentleman like. 神是一位紳士</vt:lpstr>
      <vt:lpstr>II. You need to know the attributes of God. 你要認知神的屬性.</vt:lpstr>
      <vt:lpstr>PowerPoint Presentation</vt:lpstr>
      <vt:lpstr>PowerPoint Presentation</vt:lpstr>
      <vt:lpstr>PowerPoint Presentation</vt:lpstr>
      <vt:lpstr>II. You need to know the attributes of God. 你要認知神的屬性.</vt:lpstr>
      <vt:lpstr>Ugaritic Literature Description烏加列的描述</vt:lpstr>
      <vt:lpstr>El &amp; Anat 大神伊勒和相好安娜特</vt:lpstr>
      <vt:lpstr>El &amp; Anat 大神伊勒和相好安娜特</vt:lpstr>
      <vt:lpstr>El &amp; Anat 大神伊勒和相好安娜特</vt:lpstr>
      <vt:lpstr>El &amp; Anat 大神伊勒和相好安娜特</vt:lpstr>
      <vt:lpstr>El &amp; Anat 大神伊勒和相好安娜特</vt:lpstr>
      <vt:lpstr>El &amp; Anat 大神伊勒和相好安娜特</vt:lpstr>
      <vt:lpstr>El &amp; Anat 大神伊勒和相好安娜特</vt:lpstr>
      <vt:lpstr>Baal 巴力</vt:lpstr>
      <vt:lpstr>Jesus –Encourage 耶穌-鼓勵</vt:lpstr>
      <vt:lpstr>Jesus-Encourage 耶穌-鼓勵</vt:lpstr>
      <vt:lpstr>But No Formula-但是沒有公式</vt:lpstr>
      <vt:lpstr>III. Your Heart Is to Forward His Kingdom 你的心是要推動神的國度.</vt:lpstr>
      <vt:lpstr>III. Your Heart Is to Forward His Kingdom 你的心是要推動神的國度.</vt:lpstr>
      <vt:lpstr>PowerPoint Presentation</vt:lpstr>
      <vt:lpstr>PowerPoint Presentation</vt:lpstr>
      <vt:lpstr>III. Your Heart Is to Forward His Kingdom 你的心是要推動神的國度.</vt:lpstr>
      <vt:lpstr>Remove the 2nd Master 除掉第二個主</vt:lpstr>
      <vt:lpstr>PowerPoint Presentation</vt:lpstr>
      <vt:lpstr>PowerPoint Presentation</vt:lpstr>
      <vt:lpstr>Conclusion 結論</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Coercing Your God to Act  激動你的神起來工作</dc:title>
  <dc:creator>ADVENT Taiwan</dc:creator>
  <cp:lastModifiedBy>ADVENT Taiwan</cp:lastModifiedBy>
  <cp:revision>22</cp:revision>
  <dcterms:created xsi:type="dcterms:W3CDTF">2018-02-18T02:36:33Z</dcterms:created>
  <dcterms:modified xsi:type="dcterms:W3CDTF">2018-02-18T04:51:53Z</dcterms:modified>
</cp:coreProperties>
</file>