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2" r:id="rId3"/>
    <p:sldId id="306" r:id="rId4"/>
    <p:sldId id="257" r:id="rId5"/>
    <p:sldId id="264" r:id="rId6"/>
    <p:sldId id="259" r:id="rId7"/>
    <p:sldId id="260" r:id="rId8"/>
    <p:sldId id="261" r:id="rId9"/>
    <p:sldId id="265" r:id="rId10"/>
    <p:sldId id="266" r:id="rId11"/>
    <p:sldId id="267" r:id="rId12"/>
    <p:sldId id="268" r:id="rId13"/>
    <p:sldId id="269" r:id="rId14"/>
    <p:sldId id="270" r:id="rId15"/>
    <p:sldId id="271" r:id="rId16"/>
    <p:sldId id="277" r:id="rId17"/>
    <p:sldId id="272" r:id="rId18"/>
    <p:sldId id="287" r:id="rId19"/>
    <p:sldId id="288" r:id="rId20"/>
    <p:sldId id="278" r:id="rId21"/>
    <p:sldId id="285" r:id="rId22"/>
    <p:sldId id="286" r:id="rId23"/>
    <p:sldId id="279" r:id="rId24"/>
    <p:sldId id="283" r:id="rId25"/>
    <p:sldId id="284" r:id="rId26"/>
    <p:sldId id="280" r:id="rId27"/>
    <p:sldId id="281" r:id="rId28"/>
    <p:sldId id="282" r:id="rId29"/>
    <p:sldId id="289" r:id="rId30"/>
    <p:sldId id="290" r:id="rId31"/>
    <p:sldId id="292" r:id="rId32"/>
    <p:sldId id="291" r:id="rId33"/>
    <p:sldId id="293" r:id="rId34"/>
    <p:sldId id="294" r:id="rId35"/>
    <p:sldId id="295" r:id="rId36"/>
    <p:sldId id="297" r:id="rId37"/>
    <p:sldId id="298" r:id="rId38"/>
    <p:sldId id="296" r:id="rId39"/>
    <p:sldId id="300" r:id="rId40"/>
    <p:sldId id="299" r:id="rId41"/>
    <p:sldId id="302" r:id="rId42"/>
    <p:sldId id="303" r:id="rId43"/>
    <p:sldId id="301" r:id="rId44"/>
    <p:sldId id="304" r:id="rId45"/>
    <p:sldId id="305"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037"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3C03D-BBD7-4F40-B349-2AFDE50E1D64}" type="datetimeFigureOut">
              <a:rPr lang="en-US" smtClean="0"/>
              <a:t>3/10/2018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EE7F0A-5B47-40A1-B74F-E9FCA8063DAB}" type="slidenum">
              <a:rPr lang="en-US" smtClean="0"/>
              <a:t>‹#›</a:t>
            </a:fld>
            <a:endParaRPr lang="en-US"/>
          </a:p>
        </p:txBody>
      </p:sp>
    </p:spTree>
    <p:extLst>
      <p:ext uri="{BB962C8B-B14F-4D97-AF65-F5344CB8AC3E}">
        <p14:creationId xmlns:p14="http://schemas.microsoft.com/office/powerpoint/2010/main" val="1964608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EE7F0A-5B47-40A1-B74F-E9FCA8063DAB}" type="slidenum">
              <a:rPr lang="en-US" smtClean="0"/>
              <a:t>7</a:t>
            </a:fld>
            <a:endParaRPr lang="en-US"/>
          </a:p>
        </p:txBody>
      </p:sp>
    </p:spTree>
    <p:extLst>
      <p:ext uri="{BB962C8B-B14F-4D97-AF65-F5344CB8AC3E}">
        <p14:creationId xmlns:p14="http://schemas.microsoft.com/office/powerpoint/2010/main" val="2143532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EE7F0A-5B47-40A1-B74F-E9FCA8063DAB}" type="slidenum">
              <a:rPr lang="en-US" smtClean="0"/>
              <a:t>8</a:t>
            </a:fld>
            <a:endParaRPr lang="en-US"/>
          </a:p>
        </p:txBody>
      </p:sp>
    </p:spTree>
    <p:extLst>
      <p:ext uri="{BB962C8B-B14F-4D97-AF65-F5344CB8AC3E}">
        <p14:creationId xmlns:p14="http://schemas.microsoft.com/office/powerpoint/2010/main" val="188194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FDEB2D-7EAF-41DA-A816-D927D8BE3559}"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1946422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DEB2D-7EAF-41DA-A816-D927D8BE3559}"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158727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DEB2D-7EAF-41DA-A816-D927D8BE3559}"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355910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DEB2D-7EAF-41DA-A816-D927D8BE3559}"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255876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CFDEB2D-7EAF-41DA-A816-D927D8BE3559}"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898131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FDEB2D-7EAF-41DA-A816-D927D8BE3559}"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247104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FDEB2D-7EAF-41DA-A816-D927D8BE3559}" type="datetimeFigureOut">
              <a:rPr lang="en-US" smtClean="0"/>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387310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FDEB2D-7EAF-41DA-A816-D927D8BE3559}" type="datetimeFigureOut">
              <a:rPr lang="en-US" smtClean="0"/>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400558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DEB2D-7EAF-41DA-A816-D927D8BE3559}" type="datetimeFigureOut">
              <a:rPr lang="en-US" smtClean="0"/>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418518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FDEB2D-7EAF-41DA-A816-D927D8BE3559}"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1029278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CFDEB2D-7EAF-41DA-A816-D927D8BE3559}"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36CA-B18B-4506-B746-DB2838AD8D1C}" type="slidenum">
              <a:rPr lang="en-US" smtClean="0"/>
              <a:t>‹#›</a:t>
            </a:fld>
            <a:endParaRPr lang="en-US"/>
          </a:p>
        </p:txBody>
      </p:sp>
    </p:spTree>
    <p:extLst>
      <p:ext uri="{BB962C8B-B14F-4D97-AF65-F5344CB8AC3E}">
        <p14:creationId xmlns:p14="http://schemas.microsoft.com/office/powerpoint/2010/main" val="3073444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DEB2D-7EAF-41DA-A816-D927D8BE3559}" type="datetimeFigureOut">
              <a:rPr lang="en-US" smtClean="0"/>
              <a:t>3/10/2018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F36CA-B18B-4506-B746-DB2838AD8D1C}" type="slidenum">
              <a:rPr lang="en-US" smtClean="0"/>
              <a:t>‹#›</a:t>
            </a:fld>
            <a:endParaRPr lang="en-US"/>
          </a:p>
        </p:txBody>
      </p:sp>
    </p:spTree>
    <p:extLst>
      <p:ext uri="{BB962C8B-B14F-4D97-AF65-F5344CB8AC3E}">
        <p14:creationId xmlns:p14="http://schemas.microsoft.com/office/powerpoint/2010/main" val="3857989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3" Type="http://schemas.openxmlformats.org/officeDocument/2006/relationships/image" Target="../media/image6.png"/><Relationship Id="rId7" Type="http://schemas.openxmlformats.org/officeDocument/2006/relationships/image" Target="../media/image9.png"/><Relationship Id="rId12"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2.png"/><Relationship Id="rId5" Type="http://schemas.openxmlformats.org/officeDocument/2006/relationships/image" Target="../media/image5.png"/><Relationship Id="rId10" Type="http://schemas.openxmlformats.org/officeDocument/2006/relationships/image" Target="../media/image12.png"/><Relationship Id="rId4" Type="http://schemas.openxmlformats.org/officeDocument/2006/relationships/image" Target="../media/image7.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11906"/>
          </a:xfrm>
        </p:spPr>
        <p:txBody>
          <a:bodyPr/>
          <a:lstStyle/>
          <a:p>
            <a:r>
              <a:rPr lang="en-US" dirty="0" smtClean="0"/>
              <a:t>God’s Kingdom Moves On</a:t>
            </a:r>
            <a:br>
              <a:rPr lang="en-US" dirty="0" smtClean="0"/>
            </a:br>
            <a:r>
              <a:rPr lang="en-US" dirty="0" smtClean="0"/>
              <a:t>“</a:t>
            </a:r>
            <a:r>
              <a:rPr lang="zh-TW" altLang="en-US" dirty="0" smtClean="0"/>
              <a:t>你在其中嗎</a:t>
            </a:r>
            <a:r>
              <a:rPr lang="en-US" altLang="zh-TW" dirty="0" smtClean="0"/>
              <a:t>?”</a:t>
            </a:r>
            <a:endParaRPr lang="en-US" dirty="0"/>
          </a:p>
        </p:txBody>
      </p:sp>
      <p:sp>
        <p:nvSpPr>
          <p:cNvPr id="3" name="Subtitle 2"/>
          <p:cNvSpPr>
            <a:spLocks noGrp="1"/>
          </p:cNvSpPr>
          <p:nvPr>
            <p:ph type="subTitle" idx="1"/>
          </p:nvPr>
        </p:nvSpPr>
        <p:spPr/>
        <p:txBody>
          <a:bodyPr>
            <a:noAutofit/>
          </a:bodyPr>
          <a:lstStyle/>
          <a:p>
            <a:r>
              <a:rPr lang="en-US" altLang="zh-TW" sz="3200" dirty="0" smtClean="0"/>
              <a:t>3/11/2018</a:t>
            </a:r>
          </a:p>
          <a:p>
            <a:r>
              <a:rPr lang="en-US" altLang="zh-TW" sz="3200" dirty="0" smtClean="0"/>
              <a:t>BOLGPC</a:t>
            </a:r>
            <a:r>
              <a:rPr lang="zh-TW" altLang="en-US" sz="3200" dirty="0" smtClean="0"/>
              <a:t> 爾</a:t>
            </a:r>
            <a:r>
              <a:rPr lang="zh-TW" altLang="en-US" sz="3200" dirty="0"/>
              <a:t>灣大公園靈</a:t>
            </a:r>
            <a:r>
              <a:rPr lang="zh-TW" altLang="en-US" sz="3200" dirty="0" smtClean="0"/>
              <a:t>糧堂</a:t>
            </a:r>
            <a:endParaRPr lang="en-US" altLang="zh-TW" sz="3200" dirty="0" smtClean="0"/>
          </a:p>
          <a:p>
            <a:r>
              <a:rPr lang="en-US" altLang="zh-TW" sz="3200" dirty="0" smtClean="0"/>
              <a:t>Rev. Joseph Chang</a:t>
            </a:r>
            <a:r>
              <a:rPr lang="zh-TW" altLang="en-US" sz="3200" dirty="0" smtClean="0"/>
              <a:t> 張玉明牧師</a:t>
            </a:r>
            <a:endParaRPr lang="en-US" sz="3200" dirty="0"/>
          </a:p>
        </p:txBody>
      </p:sp>
    </p:spTree>
    <p:extLst>
      <p:ext uri="{BB962C8B-B14F-4D97-AF65-F5344CB8AC3E}">
        <p14:creationId xmlns:p14="http://schemas.microsoft.com/office/powerpoint/2010/main" val="3011887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Hazael</a:t>
            </a:r>
            <a:r>
              <a:rPr lang="en-US" dirty="0" err="1" smtClean="0">
                <a:sym typeface="Wingdings" panose="05000000000000000000" pitchFamily="2" charset="2"/>
              </a:rPr>
              <a:t>King</a:t>
            </a:r>
            <a:r>
              <a:rPr lang="en-US" dirty="0" smtClean="0">
                <a:sym typeface="Wingdings" panose="05000000000000000000" pitchFamily="2" charset="2"/>
              </a:rPr>
              <a:t> of Aram/</a:t>
            </a:r>
            <a:r>
              <a:rPr lang="zh-TW" altLang="en-US" dirty="0" smtClean="0">
                <a:sym typeface="Wingdings" panose="05000000000000000000" pitchFamily="2" charset="2"/>
              </a:rPr>
              <a:t>哈薛</a:t>
            </a:r>
            <a:r>
              <a:rPr lang="en-US" altLang="zh-TW" dirty="0" smtClean="0">
                <a:sym typeface="Wingdings" panose="05000000000000000000" pitchFamily="2" charset="2"/>
              </a:rPr>
              <a:t></a:t>
            </a:r>
            <a:r>
              <a:rPr lang="zh-TW" altLang="en-US" dirty="0" smtClean="0">
                <a:sym typeface="Wingdings" panose="05000000000000000000" pitchFamily="2" charset="2"/>
              </a:rPr>
              <a:t>亞蘭王</a:t>
            </a:r>
            <a:endParaRPr lang="en-US" dirty="0"/>
          </a:p>
        </p:txBody>
      </p:sp>
      <p:sp>
        <p:nvSpPr>
          <p:cNvPr id="3" name="Content Placeholder 2"/>
          <p:cNvSpPr>
            <a:spLocks noGrp="1"/>
          </p:cNvSpPr>
          <p:nvPr>
            <p:ph idx="1"/>
          </p:nvPr>
        </p:nvSpPr>
        <p:spPr/>
        <p:txBody>
          <a:bodyPr>
            <a:normAutofit/>
          </a:bodyPr>
          <a:lstStyle/>
          <a:p>
            <a:r>
              <a:rPr lang="en-US" altLang="zh-TW" sz="3200" dirty="0" smtClean="0"/>
              <a:t>Hazel was a general under Ben </a:t>
            </a:r>
            <a:r>
              <a:rPr lang="en-US" altLang="zh-TW" sz="3200" dirty="0" err="1" smtClean="0"/>
              <a:t>Hadad</a:t>
            </a:r>
            <a:r>
              <a:rPr lang="en-US" altLang="zh-TW" sz="3200" dirty="0" smtClean="0"/>
              <a:t> of Aram, a foolish king. </a:t>
            </a:r>
            <a:r>
              <a:rPr lang="zh-TW" altLang="en-US" sz="3200" dirty="0" smtClean="0"/>
              <a:t>哈薛是亞蘭王便哈達手下的大將</a:t>
            </a:r>
            <a:r>
              <a:rPr lang="en-US" altLang="zh-TW" sz="3200" dirty="0" smtClean="0"/>
              <a:t>.</a:t>
            </a:r>
            <a:r>
              <a:rPr lang="zh-TW" altLang="en-US" sz="3200" dirty="0" smtClean="0"/>
              <a:t> 便哈達是一個昏君</a:t>
            </a:r>
            <a:r>
              <a:rPr lang="en-US" altLang="zh-TW" sz="3200" dirty="0" smtClean="0"/>
              <a:t>.</a:t>
            </a:r>
            <a:endParaRPr lang="en-US" sz="3200" dirty="0"/>
          </a:p>
        </p:txBody>
      </p:sp>
    </p:spTree>
    <p:extLst>
      <p:ext uri="{BB962C8B-B14F-4D97-AF65-F5344CB8AC3E}">
        <p14:creationId xmlns:p14="http://schemas.microsoft.com/office/powerpoint/2010/main" val="2900581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err="1" smtClean="0"/>
              <a:t>Jehu</a:t>
            </a:r>
            <a:r>
              <a:rPr lang="en-US" altLang="zh-TW" dirty="0" err="1" smtClean="0">
                <a:sym typeface="Wingdings" panose="05000000000000000000" pitchFamily="2" charset="2"/>
              </a:rPr>
              <a:t>King</a:t>
            </a:r>
            <a:r>
              <a:rPr lang="en-US" altLang="zh-TW" dirty="0" smtClean="0">
                <a:sym typeface="Wingdings" panose="05000000000000000000" pitchFamily="2" charset="2"/>
              </a:rPr>
              <a:t> of Israel</a:t>
            </a:r>
            <a:r>
              <a:rPr lang="en-US" altLang="zh-TW" dirty="0" smtClean="0"/>
              <a:t>/</a:t>
            </a:r>
            <a:r>
              <a:rPr lang="zh-TW" altLang="en-US" dirty="0" smtClean="0"/>
              <a:t>耶戶</a:t>
            </a:r>
            <a:r>
              <a:rPr lang="en-US" altLang="zh-TW" dirty="0" smtClean="0">
                <a:sym typeface="Wingdings" panose="05000000000000000000" pitchFamily="2" charset="2"/>
              </a:rPr>
              <a:t></a:t>
            </a:r>
            <a:r>
              <a:rPr lang="zh-TW" altLang="en-US" dirty="0" smtClean="0">
                <a:sym typeface="Wingdings" panose="05000000000000000000" pitchFamily="2" charset="2"/>
              </a:rPr>
              <a:t>以色列王</a:t>
            </a:r>
            <a:endParaRPr lang="en-US" dirty="0"/>
          </a:p>
        </p:txBody>
      </p:sp>
      <p:sp>
        <p:nvSpPr>
          <p:cNvPr id="3" name="Content Placeholder 2"/>
          <p:cNvSpPr>
            <a:spLocks noGrp="1"/>
          </p:cNvSpPr>
          <p:nvPr>
            <p:ph idx="1"/>
          </p:nvPr>
        </p:nvSpPr>
        <p:spPr/>
        <p:txBody>
          <a:bodyPr>
            <a:normAutofit/>
          </a:bodyPr>
          <a:lstStyle/>
          <a:p>
            <a:r>
              <a:rPr lang="en-US" sz="3200" dirty="0" smtClean="0"/>
              <a:t>Jehu is a trusted general of king Ahab/</a:t>
            </a:r>
            <a:r>
              <a:rPr lang="zh-TW" altLang="en-US" sz="3200" dirty="0" smtClean="0"/>
              <a:t>耶戶是亞哈王手下的大將 </a:t>
            </a:r>
            <a:r>
              <a:rPr lang="en-US" altLang="zh-TW" sz="3200" dirty="0" smtClean="0"/>
              <a:t>(2</a:t>
            </a:r>
            <a:r>
              <a:rPr lang="zh-TW" altLang="en-US" sz="3200" dirty="0" smtClean="0"/>
              <a:t> </a:t>
            </a:r>
            <a:r>
              <a:rPr lang="en-US" altLang="zh-TW" sz="3200" dirty="0" smtClean="0"/>
              <a:t>Kings 9:25)</a:t>
            </a:r>
            <a:endParaRPr lang="en-US" sz="3200" dirty="0"/>
          </a:p>
        </p:txBody>
      </p:sp>
    </p:spTree>
    <p:extLst>
      <p:ext uri="{BB962C8B-B14F-4D97-AF65-F5344CB8AC3E}">
        <p14:creationId xmlns:p14="http://schemas.microsoft.com/office/powerpoint/2010/main" val="188447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Elisha </a:t>
            </a:r>
            <a:r>
              <a:rPr lang="zh-TW" altLang="en-US" dirty="0" smtClean="0"/>
              <a:t>以利沙</a:t>
            </a:r>
            <a:endParaRPr lang="en-US" dirty="0"/>
          </a:p>
        </p:txBody>
      </p:sp>
      <p:sp>
        <p:nvSpPr>
          <p:cNvPr id="3" name="Content Placeholder 2"/>
          <p:cNvSpPr>
            <a:spLocks noGrp="1"/>
          </p:cNvSpPr>
          <p:nvPr>
            <p:ph idx="1"/>
          </p:nvPr>
        </p:nvSpPr>
        <p:spPr/>
        <p:txBody>
          <a:bodyPr>
            <a:normAutofit/>
          </a:bodyPr>
          <a:lstStyle/>
          <a:p>
            <a:r>
              <a:rPr lang="en-US" altLang="zh-TW" sz="3200" dirty="0" smtClean="0"/>
              <a:t>Love his parents/</a:t>
            </a:r>
            <a:r>
              <a:rPr lang="zh-TW" altLang="en-US" sz="3200" dirty="0" smtClean="0"/>
              <a:t>愛父母</a:t>
            </a:r>
            <a:endParaRPr lang="en-US" altLang="zh-TW" sz="3200" dirty="0" smtClean="0"/>
          </a:p>
          <a:p>
            <a:r>
              <a:rPr lang="en-US" altLang="zh-TW" sz="3200" dirty="0" smtClean="0"/>
              <a:t>Love his servants/</a:t>
            </a:r>
            <a:r>
              <a:rPr lang="zh-TW" altLang="en-US" sz="3200" dirty="0" smtClean="0"/>
              <a:t>愛僕人</a:t>
            </a:r>
            <a:endParaRPr lang="en-US" altLang="zh-TW" sz="3200" dirty="0" smtClean="0"/>
          </a:p>
          <a:p>
            <a:r>
              <a:rPr lang="en-US" altLang="zh-TW" sz="3200" dirty="0" smtClean="0"/>
              <a:t>Diligent worker and boss/</a:t>
            </a:r>
            <a:r>
              <a:rPr lang="zh-TW" altLang="en-US" sz="3200" dirty="0" smtClean="0"/>
              <a:t>勤奮的農場主人</a:t>
            </a:r>
            <a:endParaRPr lang="en-US" altLang="zh-TW" sz="3200" dirty="0" smtClean="0"/>
          </a:p>
          <a:p>
            <a:r>
              <a:rPr lang="en-US" altLang="zh-TW" sz="3200" dirty="0" smtClean="0"/>
              <a:t>Do not look back/</a:t>
            </a:r>
            <a:r>
              <a:rPr lang="zh-TW" altLang="en-US" sz="3200" dirty="0" smtClean="0"/>
              <a:t>犁也燒了</a:t>
            </a:r>
            <a:r>
              <a:rPr lang="en-US" altLang="zh-TW" sz="3200" dirty="0" smtClean="0"/>
              <a:t>,</a:t>
            </a:r>
            <a:r>
              <a:rPr lang="zh-TW" altLang="en-US" sz="3200" dirty="0" smtClean="0"/>
              <a:t> 所以不會向後看</a:t>
            </a:r>
            <a:endParaRPr lang="en-US" altLang="zh-TW" sz="3200" dirty="0" smtClean="0"/>
          </a:p>
          <a:p>
            <a:r>
              <a:rPr lang="en-US" altLang="zh-TW" sz="3200" dirty="0" smtClean="0"/>
              <a:t>Good EQ/</a:t>
            </a:r>
            <a:r>
              <a:rPr lang="zh-TW" altLang="en-US" sz="3200" dirty="0" smtClean="0"/>
              <a:t>很好的</a:t>
            </a:r>
            <a:r>
              <a:rPr lang="en-US" altLang="zh-TW" sz="3200" dirty="0" smtClean="0"/>
              <a:t>EQ,</a:t>
            </a:r>
            <a:r>
              <a:rPr lang="zh-TW" altLang="en-US" sz="3200" dirty="0" smtClean="0"/>
              <a:t> 以利亞升天前的代言人</a:t>
            </a:r>
            <a:r>
              <a:rPr lang="en-US" altLang="zh-TW" sz="3200" dirty="0" smtClean="0"/>
              <a:t>.</a:t>
            </a:r>
          </a:p>
          <a:p>
            <a:endParaRPr lang="en-US" sz="3200" dirty="0"/>
          </a:p>
        </p:txBody>
      </p:sp>
    </p:spTree>
    <p:extLst>
      <p:ext uri="{BB962C8B-B14F-4D97-AF65-F5344CB8AC3E}">
        <p14:creationId xmlns:p14="http://schemas.microsoft.com/office/powerpoint/2010/main" val="1729410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Elijah were to anoint 3 people</a:t>
            </a:r>
            <a:br>
              <a:rPr lang="en-US" altLang="zh-TW" dirty="0" smtClean="0"/>
            </a:br>
            <a:r>
              <a:rPr lang="zh-TW" altLang="en-US" dirty="0" smtClean="0"/>
              <a:t>以利亞必須膏</a:t>
            </a:r>
            <a:r>
              <a:rPr lang="en-US" altLang="zh-TW" dirty="0" smtClean="0"/>
              <a:t>3</a:t>
            </a:r>
            <a:r>
              <a:rPr lang="zh-TW" altLang="en-US" dirty="0" smtClean="0"/>
              <a:t>個人</a:t>
            </a:r>
            <a:endParaRPr lang="en-US" dirty="0"/>
          </a:p>
        </p:txBody>
      </p:sp>
      <p:sp>
        <p:nvSpPr>
          <p:cNvPr id="3" name="Content Placeholder 2"/>
          <p:cNvSpPr>
            <a:spLocks noGrp="1"/>
          </p:cNvSpPr>
          <p:nvPr>
            <p:ph idx="1"/>
          </p:nvPr>
        </p:nvSpPr>
        <p:spPr/>
        <p:txBody>
          <a:bodyPr>
            <a:normAutofit/>
          </a:bodyPr>
          <a:lstStyle/>
          <a:p>
            <a:r>
              <a:rPr lang="en-US" altLang="zh-TW" sz="3200" dirty="0" smtClean="0"/>
              <a:t>An Enemy/</a:t>
            </a:r>
            <a:r>
              <a:rPr lang="zh-TW" altLang="en-US" sz="3200" dirty="0" smtClean="0"/>
              <a:t>一個敵人</a:t>
            </a:r>
            <a:endParaRPr lang="en-US" altLang="zh-TW" sz="3200" dirty="0" smtClean="0"/>
          </a:p>
          <a:p>
            <a:r>
              <a:rPr lang="en-US" altLang="zh-TW" sz="3200" dirty="0" smtClean="0"/>
              <a:t>A</a:t>
            </a:r>
            <a:r>
              <a:rPr lang="zh-TW" altLang="en-US" sz="3200" dirty="0" smtClean="0"/>
              <a:t> </a:t>
            </a:r>
            <a:r>
              <a:rPr lang="en-US" altLang="zh-TW" sz="3200" dirty="0" smtClean="0"/>
              <a:t>Betrayer/</a:t>
            </a:r>
            <a:r>
              <a:rPr lang="zh-TW" altLang="en-US" sz="3200" dirty="0" smtClean="0"/>
              <a:t>一個叛賊</a:t>
            </a:r>
            <a:endParaRPr lang="en-US" altLang="zh-TW" sz="3200" dirty="0" smtClean="0"/>
          </a:p>
          <a:p>
            <a:r>
              <a:rPr lang="en-US" altLang="zh-TW" sz="3200" dirty="0" smtClean="0"/>
              <a:t>A</a:t>
            </a:r>
            <a:r>
              <a:rPr lang="zh-TW" altLang="en-US" sz="3200" dirty="0" smtClean="0"/>
              <a:t> </a:t>
            </a:r>
            <a:r>
              <a:rPr lang="en-US" altLang="zh-TW" sz="3200" dirty="0" smtClean="0"/>
              <a:t>faithful, capable, and warm follower/</a:t>
            </a:r>
            <a:r>
              <a:rPr lang="zh-TW" altLang="en-US" sz="3200" dirty="0" smtClean="0"/>
              <a:t>一個忠心</a:t>
            </a:r>
            <a:r>
              <a:rPr lang="en-US" altLang="zh-TW" sz="3200" dirty="0" smtClean="0"/>
              <a:t>,</a:t>
            </a:r>
            <a:r>
              <a:rPr lang="zh-TW" altLang="en-US" sz="3200" dirty="0" smtClean="0"/>
              <a:t> 能幹</a:t>
            </a:r>
            <a:r>
              <a:rPr lang="en-US" altLang="zh-TW" sz="3200" dirty="0" smtClean="0"/>
              <a:t>,</a:t>
            </a:r>
            <a:r>
              <a:rPr lang="zh-TW" altLang="en-US" sz="3200" dirty="0" smtClean="0"/>
              <a:t> 又聰明的跟隨者</a:t>
            </a:r>
            <a:r>
              <a:rPr lang="en-US" altLang="zh-TW" sz="3200" dirty="0" smtClean="0"/>
              <a:t>.</a:t>
            </a:r>
          </a:p>
          <a:p>
            <a:endParaRPr lang="en-US" sz="3200" dirty="0"/>
          </a:p>
          <a:p>
            <a:r>
              <a:rPr lang="en-US" altLang="zh-TW" sz="3200" dirty="0" smtClean="0"/>
              <a:t>Are you willing? </a:t>
            </a:r>
            <a:r>
              <a:rPr lang="zh-TW" altLang="en-US" sz="3200" dirty="0" smtClean="0"/>
              <a:t>你願意嗎</a:t>
            </a:r>
            <a:r>
              <a:rPr lang="en-US" altLang="zh-TW" sz="3200" dirty="0" smtClean="0"/>
              <a:t>?</a:t>
            </a:r>
            <a:endParaRPr lang="en-US" sz="3200" dirty="0"/>
          </a:p>
        </p:txBody>
      </p:sp>
    </p:spTree>
    <p:extLst>
      <p:ext uri="{BB962C8B-B14F-4D97-AF65-F5344CB8AC3E}">
        <p14:creationId xmlns:p14="http://schemas.microsoft.com/office/powerpoint/2010/main" val="238218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Why Elijah quit? </a:t>
            </a:r>
            <a:r>
              <a:rPr lang="zh-TW" altLang="en-US" b="1" dirty="0"/>
              <a:t>以利亞為什麼不玩了</a:t>
            </a:r>
            <a:r>
              <a:rPr lang="en-US" b="1" dirty="0" smtClean="0"/>
              <a:t>?</a:t>
            </a:r>
            <a:endParaRPr lang="en-US" dirty="0"/>
          </a:p>
        </p:txBody>
      </p:sp>
      <p:sp>
        <p:nvSpPr>
          <p:cNvPr id="3" name="Content Placeholder 2"/>
          <p:cNvSpPr>
            <a:spLocks noGrp="1"/>
          </p:cNvSpPr>
          <p:nvPr>
            <p:ph idx="1"/>
          </p:nvPr>
        </p:nvSpPr>
        <p:spPr/>
        <p:txBody>
          <a:bodyPr/>
          <a:lstStyle/>
          <a:p>
            <a:r>
              <a:rPr lang="en-US" altLang="zh-TW" sz="3200" dirty="0" smtClean="0"/>
              <a:t>2X</a:t>
            </a:r>
            <a:r>
              <a:rPr lang="zh-TW" altLang="en-US" sz="3200" dirty="0" smtClean="0"/>
              <a:t> </a:t>
            </a:r>
            <a:r>
              <a:rPr lang="en-US" altLang="zh-TW" sz="3200" dirty="0" smtClean="0"/>
              <a:t>God asked Elijah/ 2 </a:t>
            </a:r>
            <a:r>
              <a:rPr lang="zh-TW" altLang="en-US" sz="3200" dirty="0" smtClean="0"/>
              <a:t>次神問以利亞</a:t>
            </a:r>
            <a:r>
              <a:rPr lang="en-US" altLang="zh-TW" sz="3200" dirty="0" smtClean="0"/>
              <a:t>:</a:t>
            </a:r>
          </a:p>
          <a:p>
            <a:endParaRPr lang="en-US" altLang="zh-TW" sz="3200" dirty="0"/>
          </a:p>
          <a:p>
            <a:r>
              <a:rPr lang="en-US" altLang="zh-TW" sz="3200" dirty="0" smtClean="0"/>
              <a:t>What are you doing here, Elijah? (1 Kings 19:9, 13)</a:t>
            </a:r>
          </a:p>
          <a:p>
            <a:r>
              <a:rPr lang="zh-TW" altLang="en-US" sz="3200" dirty="0"/>
              <a:t>以</a:t>
            </a:r>
            <a:r>
              <a:rPr lang="zh-TW" altLang="en-US" sz="3200" dirty="0" smtClean="0"/>
              <a:t>利亞啊</a:t>
            </a:r>
            <a:r>
              <a:rPr lang="en-US" altLang="zh-TW" sz="3200" dirty="0" smtClean="0"/>
              <a:t>,</a:t>
            </a:r>
            <a:r>
              <a:rPr lang="zh-TW" altLang="en-US" sz="3200" dirty="0" smtClean="0"/>
              <a:t> 你在這裡作甚麼</a:t>
            </a:r>
            <a:r>
              <a:rPr lang="en-US" altLang="zh-TW" sz="3200" dirty="0" smtClean="0"/>
              <a:t>?</a:t>
            </a:r>
          </a:p>
          <a:p>
            <a:endParaRPr lang="en-US" dirty="0"/>
          </a:p>
        </p:txBody>
      </p:sp>
    </p:spTree>
    <p:extLst>
      <p:ext uri="{BB962C8B-B14F-4D97-AF65-F5344CB8AC3E}">
        <p14:creationId xmlns:p14="http://schemas.microsoft.com/office/powerpoint/2010/main" val="201164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009934"/>
            <a:ext cx="10515600" cy="5167029"/>
          </a:xfrm>
        </p:spPr>
        <p:txBody>
          <a:bodyPr>
            <a:normAutofit/>
          </a:bodyPr>
          <a:lstStyle/>
          <a:p>
            <a:r>
              <a:rPr lang="en-US" altLang="zh-TW" sz="3200" dirty="0" smtClean="0"/>
              <a:t>Elijah answered 2X/</a:t>
            </a:r>
            <a:r>
              <a:rPr lang="zh-TW" altLang="en-US" sz="3200" dirty="0" smtClean="0"/>
              <a:t>以利亞</a:t>
            </a:r>
            <a:r>
              <a:rPr lang="en-US" altLang="zh-TW" sz="3200" dirty="0" smtClean="0"/>
              <a:t>2</a:t>
            </a:r>
            <a:r>
              <a:rPr lang="zh-TW" altLang="en-US" sz="3200" dirty="0" smtClean="0"/>
              <a:t>次回答</a:t>
            </a:r>
            <a:r>
              <a:rPr lang="en-US" altLang="zh-TW" sz="3200" dirty="0" smtClean="0"/>
              <a:t>:</a:t>
            </a:r>
          </a:p>
          <a:p>
            <a:pPr marL="0" indent="0">
              <a:buNone/>
            </a:pPr>
            <a:endParaRPr lang="en-US" altLang="zh-TW" sz="3200" dirty="0" smtClean="0"/>
          </a:p>
          <a:p>
            <a:r>
              <a:rPr lang="en-US" altLang="zh-TW" sz="3200" dirty="0" smtClean="0"/>
              <a:t>I</a:t>
            </a:r>
            <a:r>
              <a:rPr lang="zh-TW" altLang="en-US" sz="3200" dirty="0" smtClean="0"/>
              <a:t> </a:t>
            </a:r>
            <a:r>
              <a:rPr lang="en-US" altLang="zh-TW" sz="3200" dirty="0" smtClean="0"/>
              <a:t>have been very zealous for the Lord God Almighty.  The Israelites have rejected your covenant, broken down your altars, and put your prophets to death with the sword.  I am the only one left, and now they are trying to kill me too.”</a:t>
            </a:r>
          </a:p>
          <a:p>
            <a:r>
              <a:rPr lang="zh-TW" altLang="en-US" sz="3200" dirty="0" smtClean="0"/>
              <a:t>我</a:t>
            </a:r>
            <a:r>
              <a:rPr lang="zh-TW" altLang="en-US" sz="3200" dirty="0"/>
              <a:t>為耶和華萬軍之神大發熱心</a:t>
            </a:r>
            <a:r>
              <a:rPr lang="en-US" sz="3200" dirty="0"/>
              <a:t>, </a:t>
            </a:r>
            <a:r>
              <a:rPr lang="zh-TW" altLang="en-US" sz="3200" dirty="0"/>
              <a:t>因為以色列人背棄了你的約</a:t>
            </a:r>
            <a:r>
              <a:rPr lang="en-US" sz="3200" dirty="0"/>
              <a:t>, </a:t>
            </a:r>
            <a:r>
              <a:rPr lang="zh-TW" altLang="en-US" sz="3200" dirty="0"/>
              <a:t>毀壞了你的壇</a:t>
            </a:r>
            <a:r>
              <a:rPr lang="en-US" sz="3200" dirty="0"/>
              <a:t>, </a:t>
            </a:r>
            <a:r>
              <a:rPr lang="zh-TW" altLang="en-US" sz="3200" dirty="0"/>
              <a:t>用刀殺了你的先知</a:t>
            </a:r>
            <a:r>
              <a:rPr lang="en-US" sz="3200" dirty="0"/>
              <a:t>, </a:t>
            </a:r>
            <a:r>
              <a:rPr lang="zh-TW" altLang="en-US" sz="3200" dirty="0"/>
              <a:t>只剩下我一個人</a:t>
            </a:r>
            <a:r>
              <a:rPr lang="en-US" sz="3200" dirty="0"/>
              <a:t>, </a:t>
            </a:r>
            <a:r>
              <a:rPr lang="zh-TW" altLang="en-US" sz="3200" dirty="0"/>
              <a:t>他們還要尋索我的命</a:t>
            </a:r>
            <a:r>
              <a:rPr lang="en-US" sz="3200" dirty="0"/>
              <a:t>.” (1 King 19:10, 14)</a:t>
            </a:r>
            <a:endParaRPr lang="en-US" altLang="zh-TW" sz="3200" dirty="0" smtClean="0"/>
          </a:p>
          <a:p>
            <a:endParaRPr lang="en-US" sz="3200" dirty="0"/>
          </a:p>
        </p:txBody>
      </p:sp>
    </p:spTree>
    <p:extLst>
      <p:ext uri="{BB962C8B-B14F-4D97-AF65-F5344CB8AC3E}">
        <p14:creationId xmlns:p14="http://schemas.microsoft.com/office/powerpoint/2010/main" val="43722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3200" dirty="0" smtClean="0"/>
              <a:t>The Lord of Hosts/</a:t>
            </a:r>
            <a:r>
              <a:rPr lang="zh-TW" altLang="en-US" sz="3200" dirty="0" smtClean="0"/>
              <a:t>萬軍之耶和華</a:t>
            </a:r>
            <a:endParaRPr lang="en-US" altLang="zh-TW" sz="3200" dirty="0" smtClean="0"/>
          </a:p>
          <a:p>
            <a:pPr marL="0" indent="0">
              <a:buNone/>
            </a:pPr>
            <a:endParaRPr lang="en-US" sz="3200" dirty="0"/>
          </a:p>
          <a:p>
            <a:pPr marL="0" indent="0">
              <a:buNone/>
            </a:pPr>
            <a:r>
              <a:rPr lang="en-US" altLang="zh-TW" sz="3200" dirty="0" smtClean="0"/>
              <a:t>General of Mighty Army/</a:t>
            </a:r>
            <a:r>
              <a:rPr lang="zh-TW" altLang="en-US" sz="3200" dirty="0" smtClean="0"/>
              <a:t>偉大全能的大將軍</a:t>
            </a:r>
            <a:endParaRPr lang="en-US" sz="3200" dirty="0"/>
          </a:p>
        </p:txBody>
      </p:sp>
    </p:spTree>
    <p:extLst>
      <p:ext uri="{BB962C8B-B14F-4D97-AF65-F5344CB8AC3E}">
        <p14:creationId xmlns:p14="http://schemas.microsoft.com/office/powerpoint/2010/main" val="159633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2535801"/>
              </p:ext>
            </p:extLst>
          </p:nvPr>
        </p:nvGraphicFramePr>
        <p:xfrm>
          <a:off x="702860" y="573206"/>
          <a:ext cx="11116101" cy="3403297"/>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940257">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Rejected your covenant</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背棄了你的約</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305050"/>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23292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26051973"/>
              </p:ext>
            </p:extLst>
          </p:nvPr>
        </p:nvGraphicFramePr>
        <p:xfrm>
          <a:off x="702860" y="573206"/>
          <a:ext cx="11116101" cy="487680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940257">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Rejected your covenant</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背棄了你的約</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Ahab and his father’s family has rejected the Lord’s command and served Baal (1 Kings 18:18).</a:t>
                      </a:r>
                      <a:r>
                        <a:rPr lang="zh-TW" sz="3200" dirty="0">
                          <a:effectLst/>
                          <a:latin typeface="Calibri" panose="020F0502020204030204" pitchFamily="34" charset="0"/>
                          <a:ea typeface="PMingLiU" panose="02020500000000000000" pitchFamily="18" charset="-120"/>
                          <a:cs typeface="Times New Roman" panose="02020603050405020304" pitchFamily="18" charset="0"/>
                        </a:rPr>
                        <a:t>亞哈和父家離棄耶和華的誡命</a:t>
                      </a:r>
                      <a:r>
                        <a:rPr lang="en-US" sz="3200" dirty="0">
                          <a:effectLst/>
                          <a:latin typeface="Calibri" panose="020F0502020204030204" pitchFamily="34" charset="0"/>
                          <a:ea typeface="PMingLiU" panose="02020500000000000000" pitchFamily="18" charset="-120"/>
                          <a:cs typeface="Times New Roman" panose="02020603050405020304" pitchFamily="18" charset="0"/>
                        </a:rPr>
                        <a:t>(</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18:18).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305050"/>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63913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7238790"/>
              </p:ext>
            </p:extLst>
          </p:nvPr>
        </p:nvGraphicFramePr>
        <p:xfrm>
          <a:off x="702860" y="573206"/>
          <a:ext cx="11116101" cy="536448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940257">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Rejected your covenant</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背棄了你的約</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Ahab and his father’s family has rejected the Lord’s command and served Baal (1 Kings 18:18).</a:t>
                      </a:r>
                      <a:r>
                        <a:rPr lang="zh-TW" sz="3200" dirty="0">
                          <a:effectLst/>
                          <a:latin typeface="Calibri" panose="020F0502020204030204" pitchFamily="34" charset="0"/>
                          <a:ea typeface="PMingLiU" panose="02020500000000000000" pitchFamily="18" charset="-120"/>
                          <a:cs typeface="Times New Roman" panose="02020603050405020304" pitchFamily="18" charset="0"/>
                        </a:rPr>
                        <a:t>亞哈和父家離棄耶和華的誡命</a:t>
                      </a:r>
                      <a:r>
                        <a:rPr lang="en-US" sz="3200" dirty="0">
                          <a:effectLst/>
                          <a:latin typeface="Calibri" panose="020F0502020204030204" pitchFamily="34" charset="0"/>
                          <a:ea typeface="PMingLiU" panose="02020500000000000000" pitchFamily="18" charset="-120"/>
                          <a:cs typeface="Times New Roman" panose="02020603050405020304" pitchFamily="18" charset="0"/>
                        </a:rPr>
                        <a:t>(</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18:18).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 won the contest, the Israelites prostrated and cried out “The Lord is God! the Lord is God!” (1 Kings 18:39).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以利亞勝利</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民眾俯伏在地</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說</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耶和華是神</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耶和華是神</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18:39).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4305050"/>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17375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767" y="583489"/>
            <a:ext cx="11334466" cy="5811838"/>
          </a:xfrm>
        </p:spPr>
        <p:txBody>
          <a:bodyPr>
            <a:noAutofit/>
          </a:bodyPr>
          <a:lstStyle/>
          <a:p>
            <a:r>
              <a:rPr lang="en-US" sz="3200" b="1" baseline="30000" dirty="0"/>
              <a:t>15</a:t>
            </a:r>
            <a:r>
              <a:rPr lang="zh-TW" altLang="en-US" sz="3200" b="1" dirty="0"/>
              <a:t>耶和華對他說：你回去，從曠野往大馬色去。到了那裡，就要膏哈薛作亞蘭王，</a:t>
            </a:r>
            <a:r>
              <a:rPr lang="en-US" sz="3200" b="1" baseline="30000" dirty="0"/>
              <a:t>16</a:t>
            </a:r>
            <a:r>
              <a:rPr lang="zh-TW" altLang="en-US" sz="3200" b="1" dirty="0"/>
              <a:t>又膏寧示的孫子耶戶作以色列王，並膏亞伯米何拉人沙法的兒子以利沙作先知接續你。</a:t>
            </a:r>
            <a:r>
              <a:rPr lang="en-US" sz="3200" b="1" baseline="30000" dirty="0"/>
              <a:t>17</a:t>
            </a:r>
            <a:r>
              <a:rPr lang="zh-TW" altLang="en-US" sz="3200" b="1" dirty="0"/>
              <a:t>將來躲避哈薛之刀的，必被耶戶所殺；躲避耶戶之刀的，必被以利沙所殺</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19:15-17</a:t>
            </a:r>
            <a:r>
              <a:rPr lang="en-US" altLang="zh-TW" sz="3200" b="1" dirty="0" smtClean="0"/>
              <a:t>】</a:t>
            </a:r>
            <a:r>
              <a:rPr lang="en-US" sz="3200" b="1" dirty="0"/>
              <a:t/>
            </a:r>
            <a:br>
              <a:rPr lang="en-US" sz="3200" b="1" dirty="0"/>
            </a:br>
            <a:r>
              <a:rPr lang="en-US" sz="3200" b="1" baseline="30000" dirty="0"/>
              <a:t>15</a:t>
            </a:r>
            <a:r>
              <a:rPr lang="en-US" sz="3200" b="1" dirty="0"/>
              <a:t>The LORD said to him, "Go back the way you came, and go to the Desert of Damascus. When you get there, anoint </a:t>
            </a:r>
            <a:r>
              <a:rPr lang="en-US" sz="3200" b="1" dirty="0" err="1"/>
              <a:t>Hazael</a:t>
            </a:r>
            <a:r>
              <a:rPr lang="en-US" sz="3200" b="1" dirty="0"/>
              <a:t> king over Aram. </a:t>
            </a:r>
            <a:r>
              <a:rPr lang="en-US" sz="3200" b="1" baseline="30000" dirty="0"/>
              <a:t>16</a:t>
            </a:r>
            <a:r>
              <a:rPr lang="en-US" sz="3200" b="1" dirty="0"/>
              <a:t>Also, anoint Jehu son of </a:t>
            </a:r>
            <a:r>
              <a:rPr lang="en-US" sz="3200" b="1" dirty="0" err="1"/>
              <a:t>Nimshi</a:t>
            </a:r>
            <a:r>
              <a:rPr lang="en-US" sz="3200" b="1" dirty="0"/>
              <a:t> king over Israel, and anoint Elisha son of </a:t>
            </a:r>
            <a:r>
              <a:rPr lang="en-US" sz="3200" b="1" dirty="0" err="1"/>
              <a:t>Shaphat</a:t>
            </a:r>
            <a:r>
              <a:rPr lang="en-US" sz="3200" b="1" dirty="0"/>
              <a:t> from Abel </a:t>
            </a:r>
            <a:r>
              <a:rPr lang="en-US" sz="3200" b="1" dirty="0" err="1"/>
              <a:t>Meholah</a:t>
            </a:r>
            <a:r>
              <a:rPr lang="en-US" sz="3200" b="1" dirty="0"/>
              <a:t> to succeed you as prophet. </a:t>
            </a:r>
            <a:r>
              <a:rPr lang="en-US" sz="3200" b="1" baseline="30000" dirty="0"/>
              <a:t>17</a:t>
            </a:r>
            <a:r>
              <a:rPr lang="en-US" sz="3200" b="1" dirty="0"/>
              <a:t>Jehu will put to death any who escape the sword of </a:t>
            </a:r>
            <a:r>
              <a:rPr lang="en-US" sz="3200" b="1" dirty="0" err="1"/>
              <a:t>Hazael</a:t>
            </a:r>
            <a:r>
              <a:rPr lang="en-US" sz="3200" b="1" dirty="0"/>
              <a:t>, and Elisha will put to death any who escape the sword of Jehu. </a:t>
            </a:r>
            <a:r>
              <a:rPr lang="en-US" altLang="zh-TW" sz="3200" b="1" dirty="0" smtClean="0"/>
              <a:t>【</a:t>
            </a:r>
            <a:r>
              <a:rPr lang="en-US" sz="3200" b="1" dirty="0"/>
              <a:t>1King </a:t>
            </a:r>
            <a:r>
              <a:rPr lang="en-US" sz="3200" b="1" dirty="0" smtClean="0"/>
              <a:t>19:15-17</a:t>
            </a:r>
            <a:r>
              <a:rPr lang="en-US" altLang="zh-TW" sz="3200" b="1" dirty="0" smtClean="0"/>
              <a:t>】</a:t>
            </a:r>
            <a:endParaRPr lang="en-US" sz="3200" b="1" dirty="0"/>
          </a:p>
          <a:p>
            <a:endParaRPr lang="en-US" sz="3200" dirty="0"/>
          </a:p>
        </p:txBody>
      </p:sp>
    </p:spTree>
    <p:extLst>
      <p:ext uri="{BB962C8B-B14F-4D97-AF65-F5344CB8AC3E}">
        <p14:creationId xmlns:p14="http://schemas.microsoft.com/office/powerpoint/2010/main" val="1845452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98086549"/>
              </p:ext>
            </p:extLst>
          </p:nvPr>
        </p:nvGraphicFramePr>
        <p:xfrm>
          <a:off x="702860" y="573206"/>
          <a:ext cx="11116101" cy="292608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108718">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Broken down your altars</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毀壞了你的壇</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604943"/>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393625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9471705"/>
              </p:ext>
            </p:extLst>
          </p:nvPr>
        </p:nvGraphicFramePr>
        <p:xfrm>
          <a:off x="702860" y="573206"/>
          <a:ext cx="11116101" cy="341376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108718">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Broken down your altars</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毀壞了你的壇</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The Lord’s altar was in ruins (1 Kings 18:30).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耶和華的壇已經毀壞</a:t>
                      </a:r>
                      <a:r>
                        <a:rPr lang="en-US" sz="3200" dirty="0">
                          <a:effectLst/>
                          <a:latin typeface="Calibri" panose="020F0502020204030204" pitchFamily="34" charset="0"/>
                          <a:ea typeface="PMingLiU" panose="02020500000000000000" pitchFamily="18" charset="-120"/>
                          <a:cs typeface="Times New Roman" panose="02020603050405020304" pitchFamily="18" charset="0"/>
                        </a:rPr>
                        <a:t>(</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18:30).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604943"/>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79770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35815003"/>
              </p:ext>
            </p:extLst>
          </p:nvPr>
        </p:nvGraphicFramePr>
        <p:xfrm>
          <a:off x="702860" y="573206"/>
          <a:ext cx="11116101" cy="438912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108718">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Broken down your altars</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毀壞了你的壇</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The Lord’s altar was in ruins (1 Kings 18:30).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耶和華的壇已經毀壞</a:t>
                      </a:r>
                      <a:r>
                        <a:rPr lang="en-US" sz="3200" dirty="0">
                          <a:effectLst/>
                          <a:latin typeface="Calibri" panose="020F0502020204030204" pitchFamily="34" charset="0"/>
                          <a:ea typeface="PMingLiU" panose="02020500000000000000" pitchFamily="18" charset="-120"/>
                          <a:cs typeface="Times New Roman" panose="02020603050405020304" pitchFamily="18" charset="0"/>
                        </a:rPr>
                        <a:t>(</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18:30).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 used 12 stones to build the altar for the Lord (1 Kings 18:31-32).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以利亞用</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12</a:t>
                      </a:r>
                      <a:r>
                        <a:rPr lang="zh-TW" sz="3200" dirty="0">
                          <a:effectLst/>
                          <a:latin typeface="Calibri" panose="020F0502020204030204" pitchFamily="34" charset="0"/>
                          <a:ea typeface="PMingLiU" panose="02020500000000000000" pitchFamily="18" charset="-120"/>
                          <a:cs typeface="Times New Roman" panose="02020603050405020304" pitchFamily="18" charset="0"/>
                        </a:rPr>
                        <a:t>塊石頭為耶和華築壇</a:t>
                      </a:r>
                      <a:r>
                        <a:rPr lang="en-US" sz="3200" dirty="0">
                          <a:effectLst/>
                          <a:latin typeface="Calibri" panose="020F0502020204030204" pitchFamily="34" charset="0"/>
                          <a:ea typeface="PMingLiU" panose="02020500000000000000" pitchFamily="18" charset="-120"/>
                          <a:cs typeface="Times New Roman" panose="02020603050405020304" pitchFamily="18" charset="0"/>
                        </a:rPr>
                        <a:t>(</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18:31-32).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9604943"/>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45740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14218684"/>
              </p:ext>
            </p:extLst>
          </p:nvPr>
        </p:nvGraphicFramePr>
        <p:xfrm>
          <a:off x="702860" y="573206"/>
          <a:ext cx="11116101" cy="390144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385897">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Put prophets to death with swords</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用刀殺了你的先知</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900223"/>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29425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86899298"/>
              </p:ext>
            </p:extLst>
          </p:nvPr>
        </p:nvGraphicFramePr>
        <p:xfrm>
          <a:off x="702860" y="573206"/>
          <a:ext cx="11116101" cy="487680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385897">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Put prophets to death with swords</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用刀殺了你的先知</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Jezebel &amp; Ahab were killing the Lord’s prophets (1 Kings 18:4,10,13). </a:t>
                      </a:r>
                      <a:r>
                        <a:rPr lang="zh-TW" sz="3200">
                          <a:effectLst/>
                          <a:latin typeface="Calibri" panose="020F0502020204030204" pitchFamily="34" charset="0"/>
                          <a:ea typeface="PMingLiU" panose="02020500000000000000" pitchFamily="18" charset="-120"/>
                          <a:cs typeface="Times New Roman" panose="02020603050405020304" pitchFamily="18" charset="0"/>
                        </a:rPr>
                        <a:t>耶洗別及亞哈王要殺盡耶和華的先知</a:t>
                      </a:r>
                      <a:r>
                        <a:rPr lang="en-US" sz="3200">
                          <a:effectLst/>
                          <a:latin typeface="Calibri" panose="020F0502020204030204" pitchFamily="34" charset="0"/>
                          <a:ea typeface="PMingLiU" panose="02020500000000000000" pitchFamily="18" charset="-120"/>
                          <a:cs typeface="Times New Roman" panose="02020603050405020304" pitchFamily="18" charset="0"/>
                        </a:rPr>
                        <a:t> (</a:t>
                      </a:r>
                      <a:r>
                        <a:rPr lang="zh-TW" sz="320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a:effectLst/>
                          <a:latin typeface="Calibri" panose="020F0502020204030204" pitchFamily="34" charset="0"/>
                          <a:ea typeface="PMingLiU" panose="02020500000000000000" pitchFamily="18" charset="-120"/>
                          <a:cs typeface="Times New Roman" panose="02020603050405020304" pitchFamily="18" charset="0"/>
                        </a:rPr>
                        <a:t>18:4,10,13).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900223"/>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1587355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9453701"/>
              </p:ext>
            </p:extLst>
          </p:nvPr>
        </p:nvGraphicFramePr>
        <p:xfrm>
          <a:off x="702860" y="573206"/>
          <a:ext cx="11116101" cy="487680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1385897">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Put prophets to death with swords</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用刀殺了你的先知</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Jezebel &amp; Ahab were killing the Lord’s prophets (1 Kings 18:4,10,13). </a:t>
                      </a:r>
                      <a:r>
                        <a:rPr lang="zh-TW" sz="3200">
                          <a:effectLst/>
                          <a:latin typeface="Calibri" panose="020F0502020204030204" pitchFamily="34" charset="0"/>
                          <a:ea typeface="PMingLiU" panose="02020500000000000000" pitchFamily="18" charset="-120"/>
                          <a:cs typeface="Times New Roman" panose="02020603050405020304" pitchFamily="18" charset="0"/>
                        </a:rPr>
                        <a:t>耶洗別及亞哈王要殺盡耶和華的先知</a:t>
                      </a:r>
                      <a:r>
                        <a:rPr lang="en-US" sz="3200">
                          <a:effectLst/>
                          <a:latin typeface="Calibri" panose="020F0502020204030204" pitchFamily="34" charset="0"/>
                          <a:ea typeface="PMingLiU" panose="02020500000000000000" pitchFamily="18" charset="-120"/>
                          <a:cs typeface="Times New Roman" panose="02020603050405020304" pitchFamily="18" charset="0"/>
                        </a:rPr>
                        <a:t> (</a:t>
                      </a:r>
                      <a:r>
                        <a:rPr lang="zh-TW" sz="320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a:effectLst/>
                          <a:latin typeface="Calibri" panose="020F0502020204030204" pitchFamily="34" charset="0"/>
                          <a:ea typeface="PMingLiU" panose="02020500000000000000" pitchFamily="18" charset="-120"/>
                          <a:cs typeface="Times New Roman" panose="02020603050405020304" pitchFamily="18" charset="0"/>
                        </a:rPr>
                        <a:t>18:4,10,13).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 killed 450 Baal prophets (1 Kings 18:40).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以利亞殺了</a:t>
                      </a:r>
                      <a:r>
                        <a:rPr lang="en-US" sz="3200" dirty="0">
                          <a:effectLst/>
                          <a:latin typeface="Calibri" panose="020F0502020204030204" pitchFamily="34" charset="0"/>
                          <a:ea typeface="PMingLiU" panose="02020500000000000000" pitchFamily="18" charset="-120"/>
                          <a:cs typeface="Times New Roman" panose="02020603050405020304" pitchFamily="18" charset="0"/>
                        </a:rPr>
                        <a:t>450</a:t>
                      </a:r>
                      <a:r>
                        <a:rPr lang="zh-TW" sz="3200" dirty="0">
                          <a:effectLst/>
                          <a:latin typeface="Calibri" panose="020F0502020204030204" pitchFamily="34" charset="0"/>
                          <a:ea typeface="PMingLiU" panose="02020500000000000000" pitchFamily="18" charset="-120"/>
                          <a:cs typeface="Times New Roman" panose="02020603050405020304" pitchFamily="18" charset="0"/>
                        </a:rPr>
                        <a:t>個巴力先知</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18:40).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900223"/>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30082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99749829"/>
              </p:ext>
            </p:extLst>
          </p:nvPr>
        </p:nvGraphicFramePr>
        <p:xfrm>
          <a:off x="702860" y="573206"/>
          <a:ext cx="11116101" cy="390144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831539">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Now they are trying to kill me</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他們仍要尋索我的命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486329"/>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703824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40323072"/>
              </p:ext>
            </p:extLst>
          </p:nvPr>
        </p:nvGraphicFramePr>
        <p:xfrm>
          <a:off x="702860" y="573206"/>
          <a:ext cx="11116101" cy="390144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831539">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Now they are trying to kill me</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他們仍要尋索我的命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Jezebel swore to kill Elijah (1 Kings 19:2).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耶洗別起誓要殺以利亞</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486329"/>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528209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8599993"/>
              </p:ext>
            </p:extLst>
          </p:nvPr>
        </p:nvGraphicFramePr>
        <p:xfrm>
          <a:off x="702860" y="573206"/>
          <a:ext cx="11116101" cy="3901440"/>
        </p:xfrm>
        <a:graphic>
          <a:graphicData uri="http://schemas.openxmlformats.org/drawingml/2006/table">
            <a:tbl>
              <a:tblPr firstRow="1" firstCol="1" bandRow="1"/>
              <a:tblGrid>
                <a:gridCol w="2661313">
                  <a:extLst>
                    <a:ext uri="{9D8B030D-6E8A-4147-A177-3AD203B41FA5}">
                      <a16:colId xmlns:a16="http://schemas.microsoft.com/office/drawing/2014/main" val="2331312381"/>
                    </a:ext>
                  </a:extLst>
                </a:gridCol>
                <a:gridCol w="4094328">
                  <a:extLst>
                    <a:ext uri="{9D8B030D-6E8A-4147-A177-3AD203B41FA5}">
                      <a16:colId xmlns:a16="http://schemas.microsoft.com/office/drawing/2014/main" val="1980179220"/>
                    </a:ext>
                  </a:extLst>
                </a:gridCol>
                <a:gridCol w="4360460">
                  <a:extLst>
                    <a:ext uri="{9D8B030D-6E8A-4147-A177-3AD203B41FA5}">
                      <a16:colId xmlns:a16="http://schemas.microsoft.com/office/drawing/2014/main" val="1155460596"/>
                    </a:ext>
                  </a:extLst>
                </a:gridCol>
              </a:tblGrid>
              <a:tr h="554360">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Elijah’s Accusation</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以利亞的控述</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Israel’s Action of Sin</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以色列犯罪的事實</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a:effectLst/>
                          <a:latin typeface="Calibri" panose="020F0502020204030204" pitchFamily="34" charset="0"/>
                          <a:ea typeface="PMingLiU" panose="02020500000000000000" pitchFamily="18" charset="-120"/>
                          <a:cs typeface="Times New Roman" panose="02020603050405020304" pitchFamily="18" charset="0"/>
                        </a:rPr>
                        <a:t>Elijah’s Action of Response</a:t>
                      </a:r>
                    </a:p>
                    <a:p>
                      <a:pPr marL="0" marR="0">
                        <a:spcBef>
                          <a:spcPts val="0"/>
                        </a:spcBef>
                        <a:spcAft>
                          <a:spcPts val="0"/>
                        </a:spcAft>
                      </a:pPr>
                      <a:r>
                        <a:rPr lang="zh-TW" sz="3200">
                          <a:effectLst/>
                          <a:latin typeface="Calibri" panose="020F0502020204030204" pitchFamily="34" charset="0"/>
                          <a:ea typeface="PMingLiU" panose="02020500000000000000" pitchFamily="18" charset="-120"/>
                          <a:cs typeface="Times New Roman" panose="02020603050405020304" pitchFamily="18" charset="0"/>
                        </a:rPr>
                        <a:t>以利亞的回應行動</a:t>
                      </a:r>
                      <a:endParaRPr lang="en-US" sz="320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0616"/>
                  </a:ext>
                </a:extLst>
              </a:tr>
              <a:tr h="831539">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Now they are trying to kill me</a:t>
                      </a:r>
                    </a:p>
                    <a:p>
                      <a:pPr marL="0" marR="0">
                        <a:spcBef>
                          <a:spcPts val="0"/>
                        </a:spcBef>
                        <a:spcAft>
                          <a:spcPts val="0"/>
                        </a:spcAft>
                      </a:pPr>
                      <a:r>
                        <a:rPr lang="zh-TW" sz="3200" dirty="0">
                          <a:effectLst/>
                          <a:latin typeface="Calibri" panose="020F0502020204030204" pitchFamily="34" charset="0"/>
                          <a:ea typeface="PMingLiU" panose="02020500000000000000" pitchFamily="18" charset="-120"/>
                          <a:cs typeface="Times New Roman" panose="02020603050405020304" pitchFamily="18" charset="0"/>
                        </a:rPr>
                        <a:t>他們仍要尋索我的命</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effectLst/>
                          <a:latin typeface="Calibri" panose="020F0502020204030204" pitchFamily="34" charset="0"/>
                          <a:ea typeface="PMingLiU" panose="02020500000000000000" pitchFamily="18" charset="-120"/>
                          <a:cs typeface="Times New Roman" panose="02020603050405020304" pitchFamily="18" charset="0"/>
                        </a:rPr>
                        <a:t>Jezebel swore to kill Elijah (1 Kings 19:2).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耶洗別起誓要殺以利亞</a:t>
                      </a:r>
                      <a:r>
                        <a:rPr lang="en-US" sz="3200" dirty="0">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effectLst/>
                          <a:latin typeface="Calibri" panose="020F0502020204030204" pitchFamily="34" charset="0"/>
                          <a:ea typeface="PMingLiU" panose="02020500000000000000" pitchFamily="18" charset="-120"/>
                          <a:cs typeface="Times New Roman" panose="02020603050405020304" pitchFamily="18" charset="0"/>
                        </a:rPr>
                        <a:t>王上</a:t>
                      </a:r>
                      <a:r>
                        <a:rPr lang="en-US" sz="3200" dirty="0">
                          <a:effectLst/>
                          <a:latin typeface="Calibri" panose="020F0502020204030204" pitchFamily="34" charset="0"/>
                          <a:ea typeface="PMingLiU" panose="02020500000000000000" pitchFamily="18" charset="-120"/>
                          <a:cs typeface="Times New Roman" panose="02020603050405020304" pitchFamily="18" charset="0"/>
                        </a:rPr>
                        <a:t>19:2).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rPr>
                        <a:t>What do you do, Lord? For me?</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p>
                      <a:pPr marL="0" marR="0">
                        <a:spcBef>
                          <a:spcPts val="0"/>
                        </a:spcBef>
                        <a:spcAft>
                          <a:spcPts val="0"/>
                        </a:spcAft>
                      </a:pPr>
                      <a:r>
                        <a:rPr lang="zh-TW"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rPr>
                        <a:t>耶和華啊</a:t>
                      </a:r>
                      <a:r>
                        <a:rPr lang="en-US"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rPr>
                        <a:t>! </a:t>
                      </a:r>
                      <a:r>
                        <a:rPr lang="zh-TW"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rPr>
                        <a:t>你為我做了甚麼</a:t>
                      </a:r>
                      <a:r>
                        <a:rPr lang="en-US" sz="3200" dirty="0">
                          <a:solidFill>
                            <a:srgbClr val="FF0000"/>
                          </a:solidFill>
                          <a:effectLst/>
                          <a:latin typeface="Calibri" panose="020F0502020204030204" pitchFamily="34" charset="0"/>
                          <a:ea typeface="PMingLiU" panose="02020500000000000000" pitchFamily="18" charset="-120"/>
                          <a:cs typeface="Times New Roman" panose="02020603050405020304" pitchFamily="18" charset="0"/>
                        </a:rPr>
                        <a:t>?</a:t>
                      </a:r>
                      <a:endParaRPr lang="en-US" sz="3200" dirty="0">
                        <a:effectLst/>
                        <a:latin typeface="Calibri" panose="020F0502020204030204" pitchFamily="34" charset="0"/>
                        <a:ea typeface="PMingLiU" panose="02020500000000000000" pitchFamily="18" charset="-12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486329"/>
                  </a:ext>
                </a:extLst>
              </a:tr>
            </a:tbl>
          </a:graphicData>
        </a:graphic>
      </p:graphicFrame>
      <p:sp>
        <p:nvSpPr>
          <p:cNvPr id="8"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520038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God, I have sacrificed so much for you, what have you done for me!?</a:t>
            </a:r>
          </a:p>
          <a:p>
            <a:r>
              <a:rPr lang="zh-TW" altLang="en-US" sz="3200" dirty="0" smtClean="0"/>
              <a:t>神啊</a:t>
            </a:r>
            <a:r>
              <a:rPr lang="en-US" altLang="zh-TW" sz="3200" dirty="0" smtClean="0"/>
              <a:t>!</a:t>
            </a:r>
            <a:r>
              <a:rPr lang="zh-TW" altLang="en-US" sz="3200" dirty="0" smtClean="0"/>
              <a:t> 我已經為你犧牲了那麼多</a:t>
            </a:r>
            <a:r>
              <a:rPr lang="en-US" altLang="zh-TW" sz="3200" dirty="0" smtClean="0"/>
              <a:t>,</a:t>
            </a:r>
            <a:r>
              <a:rPr lang="zh-TW" altLang="en-US" sz="3200" dirty="0" smtClean="0"/>
              <a:t> 你這一點點都不能為我做嗎</a:t>
            </a:r>
            <a:r>
              <a:rPr lang="en-US" altLang="zh-TW" sz="3200" dirty="0" smtClean="0"/>
              <a:t>?</a:t>
            </a:r>
            <a:endParaRPr lang="en-US" sz="3200" dirty="0"/>
          </a:p>
        </p:txBody>
      </p:sp>
    </p:spTree>
    <p:extLst>
      <p:ext uri="{BB962C8B-B14F-4D97-AF65-F5344CB8AC3E}">
        <p14:creationId xmlns:p14="http://schemas.microsoft.com/office/powerpoint/2010/main" val="209287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3200" b="1" baseline="30000" dirty="0"/>
              <a:t>18</a:t>
            </a:r>
            <a:r>
              <a:rPr lang="zh-TW" altLang="en-US" sz="3200" b="1" dirty="0"/>
              <a:t>但我在以色列人中為自己留下七千人，是未曾向巴力屈膝的，未曾與巴力親嘴的。</a:t>
            </a:r>
            <a:r>
              <a:rPr lang="en-US" altLang="zh-TW" sz="3200" b="1" dirty="0"/>
              <a:t>【</a:t>
            </a:r>
            <a:r>
              <a:rPr lang="zh-TW" altLang="en-US" sz="3200" b="1" dirty="0"/>
              <a:t>王上 </a:t>
            </a:r>
            <a:r>
              <a:rPr lang="en-US" altLang="zh-TW" sz="3200" b="1" dirty="0"/>
              <a:t>19:18】</a:t>
            </a:r>
            <a:br>
              <a:rPr lang="en-US" altLang="zh-TW" sz="3200" b="1" dirty="0"/>
            </a:br>
            <a:r>
              <a:rPr lang="en-US" altLang="zh-TW" sz="3200" b="1" baseline="30000" dirty="0"/>
              <a:t>18</a:t>
            </a:r>
            <a:r>
              <a:rPr lang="en-US" sz="3200" b="1" dirty="0"/>
              <a:t>Yet I reserve seven thousand in Israel--all whose knees have not bowed down to Baal and all whose mouths have not kissed him." 【1King 19:18】</a:t>
            </a:r>
            <a:br>
              <a:rPr lang="en-US" sz="3200" b="1" dirty="0"/>
            </a:br>
            <a:r>
              <a:rPr lang="en-US" sz="3200" dirty="0"/>
              <a:t/>
            </a:r>
            <a:br>
              <a:rPr lang="en-US" sz="3200" dirty="0"/>
            </a:br>
            <a:endParaRPr lang="en-US" sz="3200" dirty="0"/>
          </a:p>
        </p:txBody>
      </p:sp>
    </p:spTree>
    <p:extLst>
      <p:ext uri="{BB962C8B-B14F-4D97-AF65-F5344CB8AC3E}">
        <p14:creationId xmlns:p14="http://schemas.microsoft.com/office/powerpoint/2010/main" val="3626545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God’s Response—2</a:t>
            </a:r>
            <a:r>
              <a:rPr lang="zh-TW" altLang="en-US" dirty="0" smtClean="0"/>
              <a:t> </a:t>
            </a:r>
            <a:r>
              <a:rPr lang="en-US" altLang="zh-TW" dirty="0" smtClean="0"/>
              <a:t>X</a:t>
            </a:r>
            <a:r>
              <a:rPr lang="zh-TW" altLang="en-US" dirty="0" smtClean="0"/>
              <a:t> </a:t>
            </a:r>
            <a:r>
              <a:rPr lang="en-US" altLang="zh-TW" dirty="0" smtClean="0"/>
              <a:t/>
            </a:r>
            <a:br>
              <a:rPr lang="en-US" altLang="zh-TW" dirty="0" smtClean="0"/>
            </a:br>
            <a:r>
              <a:rPr lang="zh-TW" altLang="en-US" dirty="0" smtClean="0"/>
              <a:t>神的回答</a:t>
            </a:r>
            <a:r>
              <a:rPr lang="en-US" altLang="zh-TW" dirty="0" smtClean="0"/>
              <a:t>—2</a:t>
            </a:r>
            <a:r>
              <a:rPr lang="zh-TW" altLang="en-US" dirty="0" smtClean="0"/>
              <a:t> 次</a:t>
            </a:r>
            <a:endParaRPr lang="en-US" dirty="0"/>
          </a:p>
        </p:txBody>
      </p:sp>
      <p:sp>
        <p:nvSpPr>
          <p:cNvPr id="3" name="Content Placeholder 2"/>
          <p:cNvSpPr>
            <a:spLocks noGrp="1"/>
          </p:cNvSpPr>
          <p:nvPr>
            <p:ph idx="1"/>
          </p:nvPr>
        </p:nvSpPr>
        <p:spPr/>
        <p:txBody>
          <a:bodyPr>
            <a:normAutofit/>
          </a:bodyPr>
          <a:lstStyle/>
          <a:p>
            <a:r>
              <a:rPr lang="en-US" altLang="zh-TW" sz="3200" dirty="0" smtClean="0"/>
              <a:t>1X</a:t>
            </a:r>
            <a:r>
              <a:rPr lang="zh-TW" altLang="en-US" sz="3200" dirty="0" smtClean="0"/>
              <a:t> </a:t>
            </a:r>
            <a:r>
              <a:rPr lang="en-US" altLang="zh-TW" sz="3200" dirty="0" smtClean="0"/>
              <a:t>Object Lesson/</a:t>
            </a:r>
            <a:r>
              <a:rPr lang="zh-TW" altLang="en-US" sz="3200" dirty="0" smtClean="0"/>
              <a:t>第一次</a:t>
            </a:r>
            <a:r>
              <a:rPr lang="en-US" altLang="zh-TW" sz="3200" dirty="0" smtClean="0"/>
              <a:t>—</a:t>
            </a:r>
            <a:r>
              <a:rPr lang="zh-TW" altLang="en-US" sz="3200" dirty="0" smtClean="0"/>
              <a:t>實物教育</a:t>
            </a:r>
            <a:endParaRPr lang="en-US" altLang="zh-TW" sz="3200" dirty="0" smtClean="0"/>
          </a:p>
          <a:p>
            <a:r>
              <a:rPr lang="en-US" altLang="zh-TW" sz="3200" dirty="0" smtClean="0"/>
              <a:t>Not in Powerful Wind/</a:t>
            </a:r>
            <a:r>
              <a:rPr lang="zh-TW" altLang="en-US" sz="3200" dirty="0" smtClean="0"/>
              <a:t>不</a:t>
            </a:r>
            <a:r>
              <a:rPr lang="zh-TW" altLang="en-US" sz="3200" dirty="0"/>
              <a:t>在</a:t>
            </a:r>
            <a:r>
              <a:rPr lang="zh-TW" altLang="en-US" sz="3200" dirty="0" smtClean="0"/>
              <a:t>烈風中</a:t>
            </a:r>
            <a:endParaRPr lang="en-US" altLang="zh-TW" sz="3200" dirty="0" smtClean="0"/>
          </a:p>
          <a:p>
            <a:r>
              <a:rPr lang="en-US" altLang="zh-TW" sz="3200" dirty="0" smtClean="0"/>
              <a:t>Not in Earthquake/</a:t>
            </a:r>
            <a:r>
              <a:rPr lang="zh-TW" altLang="en-US" sz="3200" dirty="0" smtClean="0"/>
              <a:t>不在地震裡</a:t>
            </a:r>
            <a:endParaRPr lang="en-US" altLang="zh-TW" sz="3200" dirty="0" smtClean="0"/>
          </a:p>
          <a:p>
            <a:r>
              <a:rPr lang="en-US" altLang="zh-TW" sz="3200" dirty="0" smtClean="0"/>
              <a:t>Not in Fire/</a:t>
            </a:r>
            <a:r>
              <a:rPr lang="zh-TW" altLang="en-US" sz="3200" dirty="0" smtClean="0"/>
              <a:t>不在大火中</a:t>
            </a:r>
            <a:endParaRPr lang="en-US" altLang="zh-TW" sz="3200" dirty="0" smtClean="0"/>
          </a:p>
          <a:p>
            <a:r>
              <a:rPr lang="en-US" altLang="zh-TW" sz="3200" dirty="0" smtClean="0"/>
              <a:t>But Gentle Whisper/</a:t>
            </a:r>
            <a:r>
              <a:rPr lang="zh-TW" altLang="en-US" sz="3200" dirty="0" smtClean="0"/>
              <a:t>而是微小的聲音</a:t>
            </a:r>
            <a:endParaRPr lang="en-US" sz="3200" dirty="0"/>
          </a:p>
        </p:txBody>
      </p:sp>
    </p:spTree>
    <p:extLst>
      <p:ext uri="{BB962C8B-B14F-4D97-AF65-F5344CB8AC3E}">
        <p14:creationId xmlns:p14="http://schemas.microsoft.com/office/powerpoint/2010/main" val="35329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God’s Response—2</a:t>
            </a:r>
            <a:r>
              <a:rPr lang="zh-TW" altLang="en-US" dirty="0" smtClean="0"/>
              <a:t> </a:t>
            </a:r>
            <a:r>
              <a:rPr lang="en-US" altLang="zh-TW" dirty="0" smtClean="0"/>
              <a:t>X</a:t>
            </a:r>
            <a:r>
              <a:rPr lang="zh-TW" altLang="en-US" dirty="0" smtClean="0"/>
              <a:t> </a:t>
            </a:r>
            <a:r>
              <a:rPr lang="en-US" altLang="zh-TW" dirty="0" smtClean="0"/>
              <a:t/>
            </a:r>
            <a:br>
              <a:rPr lang="en-US" altLang="zh-TW" dirty="0" smtClean="0"/>
            </a:br>
            <a:r>
              <a:rPr lang="zh-TW" altLang="en-US" dirty="0" smtClean="0"/>
              <a:t>神的回答</a:t>
            </a:r>
            <a:r>
              <a:rPr lang="en-US" altLang="zh-TW" dirty="0" smtClean="0"/>
              <a:t>—2</a:t>
            </a:r>
            <a:r>
              <a:rPr lang="zh-TW" altLang="en-US" dirty="0" smtClean="0"/>
              <a:t> 次</a:t>
            </a:r>
            <a:endParaRPr lang="en-US" dirty="0"/>
          </a:p>
        </p:txBody>
      </p:sp>
      <p:sp>
        <p:nvSpPr>
          <p:cNvPr id="3" name="Content Placeholder 2"/>
          <p:cNvSpPr>
            <a:spLocks noGrp="1"/>
          </p:cNvSpPr>
          <p:nvPr>
            <p:ph idx="1"/>
          </p:nvPr>
        </p:nvSpPr>
        <p:spPr/>
        <p:txBody>
          <a:bodyPr>
            <a:normAutofit/>
          </a:bodyPr>
          <a:lstStyle/>
          <a:p>
            <a:r>
              <a:rPr lang="en-US" altLang="zh-TW" sz="3200" dirty="0"/>
              <a:t>2</a:t>
            </a:r>
            <a:r>
              <a:rPr lang="en-US" altLang="zh-TW" sz="3200" dirty="0" smtClean="0"/>
              <a:t>X</a:t>
            </a:r>
            <a:r>
              <a:rPr lang="zh-TW" altLang="en-US" sz="3200" dirty="0" smtClean="0"/>
              <a:t> </a:t>
            </a:r>
            <a:r>
              <a:rPr lang="en-US" altLang="zh-TW" sz="3200" dirty="0" smtClean="0"/>
              <a:t>Plain Words/</a:t>
            </a:r>
            <a:r>
              <a:rPr lang="zh-TW" altLang="en-US" sz="3200" dirty="0" smtClean="0"/>
              <a:t>第</a:t>
            </a:r>
            <a:r>
              <a:rPr lang="zh-TW" altLang="en-US" sz="3200" dirty="0"/>
              <a:t>二</a:t>
            </a:r>
            <a:r>
              <a:rPr lang="zh-TW" altLang="en-US" sz="3200" dirty="0" smtClean="0"/>
              <a:t>次</a:t>
            </a:r>
            <a:r>
              <a:rPr lang="en-US" altLang="zh-TW" sz="3200" dirty="0" smtClean="0"/>
              <a:t>—</a:t>
            </a:r>
            <a:r>
              <a:rPr lang="zh-TW" altLang="en-US" sz="3200" dirty="0" smtClean="0"/>
              <a:t>白話文</a:t>
            </a:r>
            <a:endParaRPr lang="en-US" altLang="zh-TW" sz="3200" dirty="0" smtClean="0"/>
          </a:p>
          <a:p>
            <a:r>
              <a:rPr lang="en-US" altLang="zh-TW" sz="3200" dirty="0" smtClean="0"/>
              <a:t>Team Work of </a:t>
            </a:r>
            <a:r>
              <a:rPr lang="en-US" altLang="zh-TW" sz="3200" dirty="0" err="1" smtClean="0"/>
              <a:t>Hazael</a:t>
            </a:r>
            <a:r>
              <a:rPr lang="en-US" altLang="zh-TW" sz="3200" dirty="0" smtClean="0"/>
              <a:t>, Jehu, &amp; Elisha/</a:t>
            </a:r>
            <a:r>
              <a:rPr lang="zh-TW" altLang="en-US" sz="3200" dirty="0" smtClean="0"/>
              <a:t>哈薛</a:t>
            </a:r>
            <a:r>
              <a:rPr lang="en-US" altLang="zh-TW" sz="3200" dirty="0" smtClean="0"/>
              <a:t>,</a:t>
            </a:r>
            <a:r>
              <a:rPr lang="zh-TW" altLang="en-US" sz="3200" dirty="0" smtClean="0"/>
              <a:t> 耶戶</a:t>
            </a:r>
            <a:r>
              <a:rPr lang="en-US" altLang="zh-TW" sz="3200" dirty="0" smtClean="0"/>
              <a:t>,</a:t>
            </a:r>
            <a:r>
              <a:rPr lang="zh-TW" altLang="en-US" sz="3200" dirty="0" smtClean="0"/>
              <a:t> 和以利沙的團隊工作</a:t>
            </a:r>
            <a:r>
              <a:rPr lang="en-US" altLang="zh-TW" sz="3200" dirty="0" smtClean="0"/>
              <a:t>.</a:t>
            </a:r>
          </a:p>
          <a:p>
            <a:r>
              <a:rPr lang="en-US" altLang="zh-TW" sz="3200" dirty="0" smtClean="0"/>
              <a:t>Quiet and Persistent Work of 7,000 faithful Israelites/7,000</a:t>
            </a:r>
            <a:r>
              <a:rPr lang="zh-TW" altLang="en-US" sz="3200" dirty="0" smtClean="0"/>
              <a:t>個忠心的以色列人</a:t>
            </a:r>
            <a:r>
              <a:rPr lang="en-US" altLang="zh-TW" sz="3200" dirty="0" smtClean="0"/>
              <a:t>,</a:t>
            </a:r>
            <a:r>
              <a:rPr lang="zh-TW" altLang="en-US" sz="3200" dirty="0" smtClean="0"/>
              <a:t> 安靜而持續的工作</a:t>
            </a:r>
            <a:r>
              <a:rPr lang="en-US" altLang="zh-TW" sz="3200" dirty="0" smtClean="0"/>
              <a:t>.</a:t>
            </a:r>
          </a:p>
        </p:txBody>
      </p:sp>
    </p:spTree>
    <p:extLst>
      <p:ext uri="{BB962C8B-B14F-4D97-AF65-F5344CB8AC3E}">
        <p14:creationId xmlns:p14="http://schemas.microsoft.com/office/powerpoint/2010/main" val="25695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The Reasons that Elijah Quit </a:t>
            </a:r>
            <a:br>
              <a:rPr lang="en-US" altLang="zh-TW" dirty="0" smtClean="0"/>
            </a:br>
            <a:r>
              <a:rPr lang="zh-TW" altLang="en-US" dirty="0" smtClean="0"/>
              <a:t>以利亞不玩了的原因</a:t>
            </a:r>
            <a:endParaRPr lang="en-US" dirty="0"/>
          </a:p>
        </p:txBody>
      </p:sp>
      <p:sp>
        <p:nvSpPr>
          <p:cNvPr id="3" name="Content Placeholder 2"/>
          <p:cNvSpPr>
            <a:spLocks noGrp="1"/>
          </p:cNvSpPr>
          <p:nvPr>
            <p:ph idx="1"/>
          </p:nvPr>
        </p:nvSpPr>
        <p:spPr>
          <a:xfrm>
            <a:off x="735273" y="1880217"/>
            <a:ext cx="10721454" cy="4351338"/>
          </a:xfrm>
        </p:spPr>
        <p:txBody>
          <a:bodyPr>
            <a:normAutofit/>
          </a:bodyPr>
          <a:lstStyle/>
          <a:p>
            <a:r>
              <a:rPr lang="en-US" sz="3200" b="1" dirty="0"/>
              <a:t>1. </a:t>
            </a:r>
            <a:r>
              <a:rPr lang="en-US" altLang="zh-TW" sz="3200" b="1" dirty="0" smtClean="0"/>
              <a:t>Elijah would not agree with God’s method/</a:t>
            </a:r>
            <a:r>
              <a:rPr lang="zh-TW" altLang="en-US" sz="3200" b="1" dirty="0" smtClean="0"/>
              <a:t>神</a:t>
            </a:r>
            <a:r>
              <a:rPr lang="zh-TW" altLang="en-US" sz="3200" b="1" dirty="0"/>
              <a:t>工作的</a:t>
            </a:r>
            <a:r>
              <a:rPr lang="zh-TW" altLang="en-US" sz="3200" b="1" dirty="0" smtClean="0"/>
              <a:t>方</a:t>
            </a:r>
            <a:r>
              <a:rPr lang="zh-TW" altLang="en-US" sz="3200" b="1" dirty="0"/>
              <a:t>式</a:t>
            </a:r>
            <a:r>
              <a:rPr lang="en-US" sz="3200" b="1" dirty="0" smtClean="0"/>
              <a:t>, </a:t>
            </a:r>
            <a:r>
              <a:rPr lang="zh-TW" altLang="en-US" sz="3200" b="1" dirty="0"/>
              <a:t>不是以利亞所認同的</a:t>
            </a:r>
            <a:r>
              <a:rPr lang="en-US" sz="3200" b="1" dirty="0" smtClean="0"/>
              <a:t>.</a:t>
            </a:r>
          </a:p>
          <a:p>
            <a:pPr marL="0" indent="0">
              <a:buNone/>
            </a:pPr>
            <a:endParaRPr lang="en-US" sz="3200" dirty="0"/>
          </a:p>
          <a:p>
            <a:r>
              <a:rPr lang="en-US" sz="3200" b="1" dirty="0"/>
              <a:t>2. </a:t>
            </a:r>
            <a:r>
              <a:rPr lang="en-US" sz="3200" b="1" dirty="0" smtClean="0"/>
              <a:t>Elijah would not agree with people that God uses/</a:t>
            </a:r>
            <a:r>
              <a:rPr lang="zh-TW" altLang="en-US" sz="3200" b="1" dirty="0" smtClean="0"/>
              <a:t>神</a:t>
            </a:r>
            <a:r>
              <a:rPr lang="zh-TW" altLang="en-US" sz="3200" b="1" dirty="0"/>
              <a:t>用的人</a:t>
            </a:r>
            <a:r>
              <a:rPr lang="en-US" sz="3200" b="1" dirty="0"/>
              <a:t>, </a:t>
            </a:r>
            <a:r>
              <a:rPr lang="zh-TW" altLang="en-US" sz="3200" b="1" dirty="0"/>
              <a:t>不是以利亞所認同的</a:t>
            </a:r>
            <a:r>
              <a:rPr lang="en-US" sz="3200" b="1" dirty="0"/>
              <a:t>!</a:t>
            </a:r>
            <a:endParaRPr lang="en-US" sz="3200" dirty="0"/>
          </a:p>
          <a:p>
            <a:endParaRPr lang="en-US" sz="3200" dirty="0"/>
          </a:p>
        </p:txBody>
      </p:sp>
    </p:spTree>
    <p:extLst>
      <p:ext uri="{BB962C8B-B14F-4D97-AF65-F5344CB8AC3E}">
        <p14:creationId xmlns:p14="http://schemas.microsoft.com/office/powerpoint/2010/main" val="67499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III. Do you quit? </a:t>
            </a:r>
            <a:r>
              <a:rPr lang="zh-TW" altLang="en-US" b="1" dirty="0"/>
              <a:t>你不玩了嗎</a:t>
            </a:r>
            <a:r>
              <a:rPr lang="en-US" b="1" dirty="0" smtClean="0"/>
              <a:t>?</a:t>
            </a:r>
            <a:endParaRPr lang="en-US" dirty="0"/>
          </a:p>
        </p:txBody>
      </p:sp>
      <p:sp>
        <p:nvSpPr>
          <p:cNvPr id="3" name="Content Placeholder 2"/>
          <p:cNvSpPr>
            <a:spLocks noGrp="1"/>
          </p:cNvSpPr>
          <p:nvPr>
            <p:ph idx="1"/>
          </p:nvPr>
        </p:nvSpPr>
        <p:spPr/>
        <p:txBody>
          <a:bodyPr>
            <a:normAutofit lnSpcReduction="10000"/>
          </a:bodyPr>
          <a:lstStyle/>
          <a:p>
            <a:r>
              <a:rPr lang="en-US" sz="3200" b="1" baseline="30000" dirty="0"/>
              <a:t>20</a:t>
            </a:r>
            <a:r>
              <a:rPr lang="zh-TW" altLang="en-US" sz="3200" b="1" dirty="0"/>
              <a:t>人若說我愛神，卻恨他的弟兄，就是說謊話的；不愛他所看見的弟兄，就不能愛沒有看見的神（有古卷作：怎能愛沒有看見的神呢）。</a:t>
            </a:r>
            <a:r>
              <a:rPr lang="en-US" altLang="zh-TW" sz="3200" b="1" dirty="0"/>
              <a:t>【</a:t>
            </a:r>
            <a:r>
              <a:rPr lang="zh-TW" altLang="en-US" sz="3200" b="1" dirty="0"/>
              <a:t>約一</a:t>
            </a:r>
            <a:r>
              <a:rPr lang="en-US" sz="3200" b="1" dirty="0"/>
              <a:t> 4:20</a:t>
            </a:r>
            <a:r>
              <a:rPr lang="en-US" altLang="zh-TW" sz="3200" b="1" dirty="0"/>
              <a:t>】</a:t>
            </a:r>
            <a:r>
              <a:rPr lang="en-US" sz="3200" b="1" dirty="0"/>
              <a:t/>
            </a:r>
            <a:br>
              <a:rPr lang="en-US" sz="3200" b="1" dirty="0"/>
            </a:br>
            <a:r>
              <a:rPr lang="en-US" sz="3200" b="1" baseline="30000" dirty="0"/>
              <a:t>20</a:t>
            </a:r>
            <a:r>
              <a:rPr lang="en-US" sz="3200" b="1" dirty="0"/>
              <a:t>If anyone says, "I love God," yet hates his brother, he is a liar. For anyone who does not love his brother, whom he has seen, cannot love God, whom he has not seen. </a:t>
            </a:r>
            <a:r>
              <a:rPr lang="en-US" altLang="zh-TW" sz="3200" b="1" dirty="0"/>
              <a:t>【</a:t>
            </a:r>
            <a:r>
              <a:rPr lang="en-US" sz="3200" b="1" dirty="0"/>
              <a:t>1John 4:20</a:t>
            </a:r>
            <a:r>
              <a:rPr lang="en-US" altLang="zh-TW" sz="3200" b="1" dirty="0" smtClean="0"/>
              <a:t>】</a:t>
            </a:r>
          </a:p>
          <a:p>
            <a:endParaRPr lang="en-US" sz="3200" b="1" dirty="0"/>
          </a:p>
          <a:p>
            <a:r>
              <a:rPr lang="en-US" sz="3200" b="1" dirty="0" smtClean="0"/>
              <a:t>What does it mean to serve God?  Serve the brothers &amp; sisters.  </a:t>
            </a:r>
            <a:r>
              <a:rPr lang="zh-TW" altLang="en-US" sz="3200" b="1" dirty="0" smtClean="0"/>
              <a:t>甚麼叫做服事神</a:t>
            </a:r>
            <a:r>
              <a:rPr lang="en-US" altLang="zh-TW" sz="3200" b="1" dirty="0" smtClean="0"/>
              <a:t>?</a:t>
            </a:r>
            <a:r>
              <a:rPr lang="zh-TW" altLang="en-US" sz="3200" b="1" dirty="0" smtClean="0"/>
              <a:t> 服事弟兄姊妹</a:t>
            </a:r>
            <a:r>
              <a:rPr lang="en-US" altLang="zh-TW" sz="3200" b="1" dirty="0" smtClean="0"/>
              <a:t>.</a:t>
            </a:r>
            <a:endParaRPr lang="en-US" sz="3200" b="1" dirty="0"/>
          </a:p>
          <a:p>
            <a:endParaRPr lang="en-US" sz="3200" dirty="0"/>
          </a:p>
        </p:txBody>
      </p:sp>
    </p:spTree>
    <p:extLst>
      <p:ext uri="{BB962C8B-B14F-4D97-AF65-F5344CB8AC3E}">
        <p14:creationId xmlns:p14="http://schemas.microsoft.com/office/powerpoint/2010/main" val="367839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A. Why God uses this people? </a:t>
            </a:r>
            <a:r>
              <a:rPr lang="en-US" b="1" dirty="0" smtClean="0"/>
              <a:t/>
            </a:r>
            <a:br>
              <a:rPr lang="en-US" b="1" dirty="0" smtClean="0"/>
            </a:br>
            <a:r>
              <a:rPr lang="zh-TW" altLang="en-US" b="1" dirty="0" smtClean="0"/>
              <a:t>怎</a:t>
            </a:r>
            <a:r>
              <a:rPr lang="zh-TW" altLang="en-US" b="1" dirty="0"/>
              <a:t>麼是這些人呢</a:t>
            </a:r>
            <a:r>
              <a:rPr lang="en-US" b="1" dirty="0" smtClean="0"/>
              <a:t>?</a:t>
            </a:r>
            <a:endParaRPr lang="en-US" dirty="0"/>
          </a:p>
        </p:txBody>
      </p:sp>
      <p:sp>
        <p:nvSpPr>
          <p:cNvPr id="3" name="Content Placeholder 2"/>
          <p:cNvSpPr>
            <a:spLocks noGrp="1"/>
          </p:cNvSpPr>
          <p:nvPr>
            <p:ph idx="1"/>
          </p:nvPr>
        </p:nvSpPr>
        <p:spPr>
          <a:xfrm>
            <a:off x="838199" y="1825625"/>
            <a:ext cx="10748749" cy="4351338"/>
          </a:xfrm>
        </p:spPr>
        <p:txBody>
          <a:bodyPr>
            <a:noAutofit/>
          </a:bodyPr>
          <a:lstStyle/>
          <a:p>
            <a:r>
              <a:rPr lang="en-US" altLang="zh-TW" sz="3200" dirty="0" smtClean="0"/>
              <a:t>Saints under construction/</a:t>
            </a:r>
            <a:r>
              <a:rPr lang="zh-TW" altLang="en-US" sz="3200" dirty="0" smtClean="0"/>
              <a:t>施工中的聖徒</a:t>
            </a:r>
            <a:endParaRPr lang="en-US" altLang="zh-TW" sz="3200" dirty="0" smtClean="0"/>
          </a:p>
          <a:p>
            <a:r>
              <a:rPr lang="en-US" sz="3200" dirty="0" smtClean="0"/>
              <a:t>Smell test/</a:t>
            </a:r>
            <a:r>
              <a:rPr lang="zh-TW" altLang="en-US" sz="3200" dirty="0" smtClean="0"/>
              <a:t>味道試驗</a:t>
            </a:r>
            <a:endParaRPr lang="en-US" altLang="zh-TW" sz="3200" dirty="0" smtClean="0"/>
          </a:p>
          <a:p>
            <a:r>
              <a:rPr lang="en-US" altLang="zh-TW" sz="3200" dirty="0" smtClean="0"/>
              <a:t>2</a:t>
            </a:r>
            <a:r>
              <a:rPr lang="zh-TW" altLang="en-US" sz="3200" dirty="0" smtClean="0"/>
              <a:t> </a:t>
            </a:r>
            <a:r>
              <a:rPr lang="en-US" altLang="zh-TW" sz="3200" dirty="0" smtClean="0"/>
              <a:t>Generations/</a:t>
            </a:r>
            <a:r>
              <a:rPr lang="zh-TW" altLang="en-US" sz="3200" dirty="0" smtClean="0"/>
              <a:t>兩代之間</a:t>
            </a:r>
            <a:endParaRPr lang="en-US" altLang="zh-TW" sz="3200" dirty="0" smtClean="0"/>
          </a:p>
          <a:p>
            <a:r>
              <a:rPr lang="en-US" altLang="zh-TW" sz="3200" dirty="0" smtClean="0"/>
              <a:t>Sound Equipment/</a:t>
            </a:r>
            <a:r>
              <a:rPr lang="zh-TW" altLang="en-US" sz="3200" dirty="0" smtClean="0"/>
              <a:t>音響</a:t>
            </a:r>
            <a:endParaRPr lang="en-US" altLang="zh-TW" sz="3200" dirty="0" smtClean="0"/>
          </a:p>
          <a:p>
            <a:pPr marL="0" indent="0">
              <a:buNone/>
            </a:pPr>
            <a:endParaRPr lang="en-US" altLang="zh-TW" sz="3200" dirty="0" smtClean="0"/>
          </a:p>
          <a:p>
            <a:r>
              <a:rPr lang="en-US" sz="3200" baseline="30000" dirty="0"/>
              <a:t>4</a:t>
            </a:r>
            <a:r>
              <a:rPr lang="zh-TW" altLang="en-US" sz="3200" dirty="0"/>
              <a:t>家裡無牛，槽頭乾淨；土產加多乃憑牛力。</a:t>
            </a:r>
            <a:r>
              <a:rPr lang="en-US" altLang="zh-TW" sz="3200" dirty="0"/>
              <a:t>【</a:t>
            </a:r>
            <a:r>
              <a:rPr lang="zh-TW" altLang="en-US" sz="3200" dirty="0"/>
              <a:t>箴</a:t>
            </a:r>
            <a:r>
              <a:rPr lang="en-US" sz="3200" dirty="0"/>
              <a:t> 14:4</a:t>
            </a:r>
            <a:r>
              <a:rPr lang="en-US" altLang="zh-TW" sz="3200" dirty="0"/>
              <a:t>】</a:t>
            </a:r>
            <a:r>
              <a:rPr lang="en-US" sz="3200" dirty="0"/>
              <a:t/>
            </a:r>
            <a:br>
              <a:rPr lang="en-US" sz="3200" dirty="0"/>
            </a:br>
            <a:r>
              <a:rPr lang="en-US" sz="3200" baseline="30000" dirty="0"/>
              <a:t>4</a:t>
            </a:r>
            <a:r>
              <a:rPr lang="en-US" sz="3200" dirty="0"/>
              <a:t>Where there are no oxen, the manger is empty, but from the strength of an ox comes an abundant harvest. </a:t>
            </a:r>
            <a:r>
              <a:rPr lang="en-US" altLang="zh-TW" sz="3200" dirty="0"/>
              <a:t>【</a:t>
            </a:r>
            <a:r>
              <a:rPr lang="en-US" sz="3200" dirty="0" err="1"/>
              <a:t>Prov</a:t>
            </a:r>
            <a:r>
              <a:rPr lang="en-US" sz="3200" dirty="0"/>
              <a:t> 14:4</a:t>
            </a:r>
            <a:r>
              <a:rPr lang="en-US" altLang="zh-TW" sz="3200" dirty="0"/>
              <a:t>】</a:t>
            </a:r>
            <a:endParaRPr lang="en-US" sz="3200" dirty="0"/>
          </a:p>
        </p:txBody>
      </p:sp>
    </p:spTree>
    <p:extLst>
      <p:ext uri="{BB962C8B-B14F-4D97-AF65-F5344CB8AC3E}">
        <p14:creationId xmlns:p14="http://schemas.microsoft.com/office/powerpoint/2010/main" val="164239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B. Why God uses this approach?  </a:t>
            </a:r>
            <a:r>
              <a:rPr lang="en-US" b="1" dirty="0" smtClean="0"/>
              <a:t/>
            </a:r>
            <a:br>
              <a:rPr lang="en-US" b="1" dirty="0" smtClean="0"/>
            </a:br>
            <a:r>
              <a:rPr lang="zh-TW" altLang="en-US" b="1" dirty="0" smtClean="0"/>
              <a:t>怎</a:t>
            </a:r>
            <a:r>
              <a:rPr lang="zh-TW" altLang="en-US" b="1" dirty="0"/>
              <a:t>麼用這種方法呢</a:t>
            </a:r>
            <a:r>
              <a:rPr lang="en-US" b="1" dirty="0" smtClean="0"/>
              <a:t>?</a:t>
            </a:r>
            <a:endParaRPr lang="en-US" dirty="0"/>
          </a:p>
        </p:txBody>
      </p:sp>
      <p:sp>
        <p:nvSpPr>
          <p:cNvPr id="3" name="Content Placeholder 2"/>
          <p:cNvSpPr>
            <a:spLocks noGrp="1"/>
          </p:cNvSpPr>
          <p:nvPr>
            <p:ph idx="1"/>
          </p:nvPr>
        </p:nvSpPr>
        <p:spPr/>
        <p:txBody>
          <a:bodyPr>
            <a:noAutofit/>
          </a:bodyPr>
          <a:lstStyle/>
          <a:p>
            <a:r>
              <a:rPr lang="en-US" sz="3200" dirty="0"/>
              <a:t>3/5/2018, </a:t>
            </a:r>
            <a:r>
              <a:rPr lang="en-US" sz="3200" dirty="0" smtClean="0"/>
              <a:t>The </a:t>
            </a:r>
            <a:r>
              <a:rPr lang="en-US" sz="3200" dirty="0"/>
              <a:t>Seller’s loan has a prepayment penalty that gets reduce significantly if they pay it off after May 27</a:t>
            </a:r>
            <a:r>
              <a:rPr lang="en-US" sz="3200" baseline="30000" dirty="0"/>
              <a:t>th</a:t>
            </a:r>
            <a:r>
              <a:rPr lang="en-US" sz="3200" dirty="0"/>
              <a:t>.  Currently our scheduled close date is April 27</a:t>
            </a:r>
            <a:r>
              <a:rPr lang="en-US" sz="3200" baseline="30000" dirty="0"/>
              <a:t>th</a:t>
            </a:r>
            <a:r>
              <a:rPr lang="en-US" sz="3200" dirty="0"/>
              <a:t>.  So if timing works out that closing after May 27</a:t>
            </a:r>
            <a:r>
              <a:rPr lang="en-US" sz="3200" baseline="30000" dirty="0"/>
              <a:t>th</a:t>
            </a:r>
            <a:r>
              <a:rPr lang="en-US" sz="3200" dirty="0"/>
              <a:t> is ok with your group then it would be very helpful to the Seller.  However, if you need to close on time or earlier, that’s possible too. </a:t>
            </a:r>
            <a:endParaRPr lang="en-US" sz="3200" dirty="0" smtClean="0"/>
          </a:p>
          <a:p>
            <a:pPr marL="0" indent="0">
              <a:buNone/>
            </a:pPr>
            <a:endParaRPr lang="en-US" sz="3200" dirty="0"/>
          </a:p>
          <a:p>
            <a:r>
              <a:rPr lang="en-US" sz="2000" b="1" dirty="0"/>
              <a:t>Regards,</a:t>
            </a:r>
            <a:endParaRPr lang="en-US" sz="2000" dirty="0"/>
          </a:p>
          <a:p>
            <a:r>
              <a:rPr lang="en-US" sz="2000" b="1" dirty="0"/>
              <a:t>BJ Fell | Vice President</a:t>
            </a:r>
            <a:br>
              <a:rPr lang="en-US" sz="2000" b="1" dirty="0"/>
            </a:br>
            <a:r>
              <a:rPr lang="en-US" sz="2000" b="1" dirty="0"/>
              <a:t>Lee &amp; Associates, Inc. - </a:t>
            </a:r>
            <a:r>
              <a:rPr lang="en-US" sz="2000" b="1" dirty="0" smtClean="0"/>
              <a:t>Irvine</a:t>
            </a:r>
            <a:endParaRPr lang="en-US" sz="2000" dirty="0"/>
          </a:p>
        </p:txBody>
      </p:sp>
    </p:spTree>
    <p:extLst>
      <p:ext uri="{BB962C8B-B14F-4D97-AF65-F5344CB8AC3E}">
        <p14:creationId xmlns:p14="http://schemas.microsoft.com/office/powerpoint/2010/main" val="31968331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B. Why God uses this approach?  </a:t>
            </a:r>
            <a:r>
              <a:rPr lang="en-US" b="1" dirty="0" smtClean="0"/>
              <a:t/>
            </a:r>
            <a:br>
              <a:rPr lang="en-US" b="1" dirty="0" smtClean="0"/>
            </a:br>
            <a:r>
              <a:rPr lang="zh-TW" altLang="en-US" b="1" dirty="0" smtClean="0"/>
              <a:t>怎</a:t>
            </a:r>
            <a:r>
              <a:rPr lang="zh-TW" altLang="en-US" b="1" dirty="0"/>
              <a:t>麼用這種方法呢</a:t>
            </a:r>
            <a:r>
              <a:rPr lang="en-US" b="1" dirty="0" smtClean="0"/>
              <a:t>?</a:t>
            </a:r>
            <a:endParaRPr lang="en-US" dirty="0"/>
          </a:p>
        </p:txBody>
      </p:sp>
      <p:sp>
        <p:nvSpPr>
          <p:cNvPr id="3" name="Content Placeholder 2"/>
          <p:cNvSpPr>
            <a:spLocks noGrp="1"/>
          </p:cNvSpPr>
          <p:nvPr>
            <p:ph idx="1"/>
          </p:nvPr>
        </p:nvSpPr>
        <p:spPr/>
        <p:txBody>
          <a:bodyPr>
            <a:noAutofit/>
          </a:bodyPr>
          <a:lstStyle/>
          <a:p>
            <a:r>
              <a:rPr lang="en-US" sz="3200" dirty="0"/>
              <a:t>3/5/2018, </a:t>
            </a:r>
            <a:r>
              <a:rPr lang="en-US" sz="3200" dirty="0" smtClean="0"/>
              <a:t>The </a:t>
            </a:r>
            <a:r>
              <a:rPr lang="en-US" sz="3200" dirty="0"/>
              <a:t>Seller’s loan has a prepayment penalty that gets reduce significantly if they pay it off after May 27</a:t>
            </a:r>
            <a:r>
              <a:rPr lang="en-US" sz="3200" baseline="30000" dirty="0"/>
              <a:t>th</a:t>
            </a:r>
            <a:r>
              <a:rPr lang="en-US" sz="3200" dirty="0"/>
              <a:t>.  Currently our scheduled close date is April 27</a:t>
            </a:r>
            <a:r>
              <a:rPr lang="en-US" sz="3200" baseline="30000" dirty="0"/>
              <a:t>th</a:t>
            </a:r>
            <a:r>
              <a:rPr lang="en-US" sz="3200" dirty="0"/>
              <a:t>.  So if timing works out that closing after May 27</a:t>
            </a:r>
            <a:r>
              <a:rPr lang="en-US" sz="3200" baseline="30000" dirty="0"/>
              <a:t>th</a:t>
            </a:r>
            <a:r>
              <a:rPr lang="en-US" sz="3200" dirty="0"/>
              <a:t> is ok with your group then it would be very helpful to the Seller.  However, if you need to close on time or earlier, that’s possible too. </a:t>
            </a:r>
            <a:endParaRPr lang="en-US" sz="3200" dirty="0" smtClean="0"/>
          </a:p>
          <a:p>
            <a:pPr marL="0" indent="0">
              <a:buNone/>
            </a:pPr>
            <a:endParaRPr lang="en-US" sz="3200" dirty="0"/>
          </a:p>
          <a:p>
            <a:r>
              <a:rPr lang="en-US" sz="2000" b="1" dirty="0"/>
              <a:t>Regards,</a:t>
            </a:r>
            <a:endParaRPr lang="en-US" sz="2000" dirty="0"/>
          </a:p>
          <a:p>
            <a:r>
              <a:rPr lang="en-US" sz="2000" b="1" dirty="0"/>
              <a:t>BJ Fell | Vice President</a:t>
            </a:r>
            <a:br>
              <a:rPr lang="en-US" sz="2000" b="1" dirty="0"/>
            </a:br>
            <a:r>
              <a:rPr lang="en-US" sz="2000" b="1" dirty="0"/>
              <a:t>Lee &amp; Associates, Inc. - </a:t>
            </a:r>
            <a:r>
              <a:rPr lang="en-US" sz="2000" b="1" dirty="0" smtClean="0"/>
              <a:t>Irvine</a:t>
            </a:r>
            <a:endParaRPr lang="en-US" sz="2000" dirty="0"/>
          </a:p>
        </p:txBody>
      </p:sp>
    </p:spTree>
    <p:extLst>
      <p:ext uri="{BB962C8B-B14F-4D97-AF65-F5344CB8AC3E}">
        <p14:creationId xmlns:p14="http://schemas.microsoft.com/office/powerpoint/2010/main" val="67190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B. Why God uses this approach?  </a:t>
            </a:r>
            <a:r>
              <a:rPr lang="en-US" b="1" dirty="0" smtClean="0"/>
              <a:t/>
            </a:r>
            <a:br>
              <a:rPr lang="en-US" b="1" dirty="0" smtClean="0"/>
            </a:br>
            <a:r>
              <a:rPr lang="zh-TW" altLang="en-US" b="1" dirty="0" smtClean="0"/>
              <a:t>怎</a:t>
            </a:r>
            <a:r>
              <a:rPr lang="zh-TW" altLang="en-US" b="1" dirty="0"/>
              <a:t>麼用這種方法呢</a:t>
            </a:r>
            <a:r>
              <a:rPr lang="en-US" b="1" dirty="0" smtClean="0"/>
              <a:t>?</a:t>
            </a:r>
            <a:endParaRPr lang="en-US" dirty="0"/>
          </a:p>
        </p:txBody>
      </p:sp>
      <p:sp>
        <p:nvSpPr>
          <p:cNvPr id="3" name="Content Placeholder 2"/>
          <p:cNvSpPr>
            <a:spLocks noGrp="1"/>
          </p:cNvSpPr>
          <p:nvPr>
            <p:ph idx="1"/>
          </p:nvPr>
        </p:nvSpPr>
        <p:spPr/>
        <p:txBody>
          <a:bodyPr>
            <a:noAutofit/>
          </a:bodyPr>
          <a:lstStyle/>
          <a:p>
            <a:r>
              <a:rPr lang="en-US" sz="3200" b="1" dirty="0"/>
              <a:t>1. Church Prayers Answered/</a:t>
            </a:r>
            <a:r>
              <a:rPr lang="zh-TW" altLang="en-US" sz="3200" b="1" dirty="0"/>
              <a:t>教會禱告蒙垂聽</a:t>
            </a:r>
            <a:r>
              <a:rPr lang="en-US" sz="3200" b="1" dirty="0" smtClean="0"/>
              <a:t>:</a:t>
            </a:r>
          </a:p>
          <a:p>
            <a:endParaRPr lang="en-US" sz="3200" b="1" dirty="0"/>
          </a:p>
          <a:p>
            <a:r>
              <a:rPr lang="en-US" sz="3200" dirty="0" smtClean="0"/>
              <a:t>Our </a:t>
            </a:r>
            <a:r>
              <a:rPr lang="en-US" sz="3200" dirty="0"/>
              <a:t>church has opened the escrow on 11/27/2017 to purchase 2 Faraday for the price of $6,425,000.    Please pray for this 120 days of escrow time that/</a:t>
            </a:r>
            <a:r>
              <a:rPr lang="zh-TW" altLang="en-US" sz="3200" dirty="0"/>
              <a:t>教會在</a:t>
            </a:r>
            <a:r>
              <a:rPr lang="en-US" sz="3200" dirty="0"/>
              <a:t>11/27/2017</a:t>
            </a:r>
            <a:r>
              <a:rPr lang="zh-TW" altLang="en-US" sz="3200" dirty="0"/>
              <a:t>開啟了</a:t>
            </a:r>
            <a:r>
              <a:rPr lang="en-US" sz="3200" dirty="0"/>
              <a:t>2 </a:t>
            </a:r>
            <a:r>
              <a:rPr lang="en-US" sz="3200" dirty="0" err="1"/>
              <a:t>Farady</a:t>
            </a:r>
            <a:r>
              <a:rPr lang="en-US" sz="3200" dirty="0"/>
              <a:t> </a:t>
            </a:r>
            <a:r>
              <a:rPr lang="zh-TW" altLang="en-US" sz="3200" dirty="0"/>
              <a:t>的購買契約</a:t>
            </a:r>
            <a:r>
              <a:rPr lang="en-US" sz="3200" dirty="0"/>
              <a:t>. </a:t>
            </a:r>
            <a:r>
              <a:rPr lang="zh-TW" altLang="en-US" sz="3200" dirty="0"/>
              <a:t>購買價格是</a:t>
            </a:r>
            <a:r>
              <a:rPr lang="en-US" sz="3200" dirty="0"/>
              <a:t> $6,425,000.</a:t>
            </a:r>
            <a:r>
              <a:rPr lang="zh-TW" altLang="en-US" sz="3200" dirty="0"/>
              <a:t>購買契約的期限是</a:t>
            </a:r>
            <a:r>
              <a:rPr lang="en-US" sz="3200" dirty="0"/>
              <a:t>120</a:t>
            </a:r>
            <a:r>
              <a:rPr lang="zh-TW" altLang="en-US" sz="3200" dirty="0"/>
              <a:t>天。讓我們禱告在這</a:t>
            </a:r>
            <a:r>
              <a:rPr lang="en-US" sz="3200" dirty="0"/>
              <a:t>120</a:t>
            </a:r>
            <a:r>
              <a:rPr lang="zh-TW" altLang="en-US" sz="3200" dirty="0"/>
              <a:t>天之中</a:t>
            </a:r>
            <a:r>
              <a:rPr lang="en-US" sz="3200" dirty="0"/>
              <a:t>:  </a:t>
            </a:r>
            <a:endParaRPr lang="en-US" sz="3200" b="1" dirty="0"/>
          </a:p>
          <a:p>
            <a:pPr marL="0" indent="0">
              <a:buNone/>
            </a:pPr>
            <a:endParaRPr lang="en-US" sz="3200" dirty="0"/>
          </a:p>
        </p:txBody>
      </p:sp>
    </p:spTree>
    <p:extLst>
      <p:ext uri="{BB962C8B-B14F-4D97-AF65-F5344CB8AC3E}">
        <p14:creationId xmlns:p14="http://schemas.microsoft.com/office/powerpoint/2010/main" val="335218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67352" y="815501"/>
            <a:ext cx="11457295" cy="5811838"/>
          </a:xfrm>
        </p:spPr>
        <p:txBody>
          <a:bodyPr>
            <a:noAutofit/>
          </a:bodyPr>
          <a:lstStyle/>
          <a:p>
            <a:r>
              <a:rPr lang="en-US" sz="3200" dirty="0" smtClean="0"/>
              <a:t>a</a:t>
            </a:r>
            <a:r>
              <a:rPr lang="en-US" sz="3200" dirty="0"/>
              <a:t>). Sufficient Building Fund/</a:t>
            </a:r>
            <a:r>
              <a:rPr lang="zh-TW" altLang="en-US" sz="3200" dirty="0"/>
              <a:t>我們能夠籌足建堂資金。</a:t>
            </a:r>
            <a:endParaRPr lang="en-US" sz="3200" b="1" dirty="0"/>
          </a:p>
          <a:p>
            <a:r>
              <a:rPr lang="en-US" sz="3200" dirty="0"/>
              <a:t>b). Speedy and smooth Condition Use Permit from City of Irvine/</a:t>
            </a:r>
            <a:r>
              <a:rPr lang="zh-TW" altLang="en-US" sz="3200" dirty="0"/>
              <a:t>爾灣市政府能夠通過我們的</a:t>
            </a:r>
            <a:r>
              <a:rPr lang="en-US" sz="3200" dirty="0"/>
              <a:t>CUP</a:t>
            </a:r>
            <a:r>
              <a:rPr lang="zh-TW" altLang="en-US" sz="3200" dirty="0"/>
              <a:t>條件使用許可。</a:t>
            </a:r>
            <a:endParaRPr lang="en-US" sz="3200" b="1" dirty="0"/>
          </a:p>
          <a:p>
            <a:r>
              <a:rPr lang="en-US" sz="3200" dirty="0"/>
              <a:t>c) Good design and construction of our future home/</a:t>
            </a:r>
            <a:r>
              <a:rPr lang="zh-TW" altLang="en-US" sz="3200" dirty="0"/>
              <a:t>好的建築設計和施工。</a:t>
            </a:r>
            <a:endParaRPr lang="en-US" sz="3200" b="1" dirty="0"/>
          </a:p>
          <a:p>
            <a:r>
              <a:rPr lang="en-US" sz="3200" dirty="0"/>
              <a:t>d). Church office has been listed for sale, please pray for finding a good buyer and the smooth selling process!/ </a:t>
            </a:r>
            <a:r>
              <a:rPr lang="zh-TW" altLang="en-US" sz="3200" dirty="0"/>
              <a:t>教會辦公室已上市出售中，請為能找到好的買主，順利出售代禱</a:t>
            </a:r>
            <a:r>
              <a:rPr lang="en-US" sz="3200" dirty="0"/>
              <a:t>!  </a:t>
            </a:r>
            <a:endParaRPr lang="en-US" sz="3200" b="1" dirty="0"/>
          </a:p>
          <a:p>
            <a:r>
              <a:rPr lang="en-US" sz="3200" dirty="0"/>
              <a:t>e). A seamless transition from 2 Wrigley to 2 Faraday./ </a:t>
            </a:r>
            <a:r>
              <a:rPr lang="zh-TW" altLang="en-US" sz="3200" dirty="0"/>
              <a:t>教會聚會從</a:t>
            </a:r>
            <a:r>
              <a:rPr lang="en-US" sz="3200" dirty="0"/>
              <a:t>2 </a:t>
            </a:r>
            <a:r>
              <a:rPr lang="en-US" sz="3200" dirty="0" err="1"/>
              <a:t>Wigley</a:t>
            </a:r>
            <a:r>
              <a:rPr lang="en-US" sz="3200" dirty="0"/>
              <a:t> </a:t>
            </a:r>
            <a:r>
              <a:rPr lang="zh-TW" altLang="en-US" sz="3200" dirty="0"/>
              <a:t>轉到</a:t>
            </a:r>
            <a:r>
              <a:rPr lang="en-US" sz="3200" dirty="0"/>
              <a:t>2 Faraday</a:t>
            </a:r>
            <a:r>
              <a:rPr lang="zh-TW" altLang="en-US" sz="3200" dirty="0"/>
              <a:t>能夠無縫接軌</a:t>
            </a:r>
            <a:r>
              <a:rPr lang="zh-TW" altLang="en-US" sz="3200" dirty="0" smtClean="0"/>
              <a:t>。</a:t>
            </a:r>
            <a:endParaRPr lang="en-US" sz="3200" dirty="0"/>
          </a:p>
        </p:txBody>
      </p:sp>
    </p:spTree>
    <p:extLst>
      <p:ext uri="{BB962C8B-B14F-4D97-AF65-F5344CB8AC3E}">
        <p14:creationId xmlns:p14="http://schemas.microsoft.com/office/powerpoint/2010/main" val="13983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67352" y="815501"/>
            <a:ext cx="11457295" cy="5811838"/>
          </a:xfrm>
        </p:spPr>
        <p:txBody>
          <a:bodyPr>
            <a:noAutofit/>
          </a:bodyPr>
          <a:lstStyle/>
          <a:p>
            <a:r>
              <a:rPr lang="en-US" sz="3200" dirty="0" smtClean="0"/>
              <a:t>a</a:t>
            </a:r>
            <a:r>
              <a:rPr lang="en-US" sz="3200" dirty="0"/>
              <a:t>). Sufficient Building Fund/</a:t>
            </a:r>
            <a:r>
              <a:rPr lang="zh-TW" altLang="en-US" sz="3200" dirty="0"/>
              <a:t>我們能夠籌足建堂資金。</a:t>
            </a:r>
            <a:endParaRPr lang="en-US" sz="3200" b="1" dirty="0"/>
          </a:p>
          <a:p>
            <a:r>
              <a:rPr lang="en-US" sz="3200" dirty="0">
                <a:solidFill>
                  <a:srgbClr val="FF0000"/>
                </a:solidFill>
              </a:rPr>
              <a:t>b). Speedy and smooth Condition Use Permit from City of Irvine/</a:t>
            </a:r>
            <a:r>
              <a:rPr lang="zh-TW" altLang="en-US" sz="3200" dirty="0">
                <a:solidFill>
                  <a:srgbClr val="FF0000"/>
                </a:solidFill>
              </a:rPr>
              <a:t>爾灣市政府能夠通過我們的</a:t>
            </a:r>
            <a:r>
              <a:rPr lang="en-US" sz="3200" dirty="0">
                <a:solidFill>
                  <a:srgbClr val="FF0000"/>
                </a:solidFill>
              </a:rPr>
              <a:t>CUP</a:t>
            </a:r>
            <a:r>
              <a:rPr lang="zh-TW" altLang="en-US" sz="3200" dirty="0">
                <a:solidFill>
                  <a:srgbClr val="FF0000"/>
                </a:solidFill>
              </a:rPr>
              <a:t>條件使用許可。</a:t>
            </a:r>
            <a:endParaRPr lang="en-US" sz="3200" b="1" dirty="0">
              <a:solidFill>
                <a:srgbClr val="FF0000"/>
              </a:solidFill>
            </a:endParaRPr>
          </a:p>
          <a:p>
            <a:r>
              <a:rPr lang="en-US" sz="3200" dirty="0"/>
              <a:t>c) Good design and construction of our future home/</a:t>
            </a:r>
            <a:r>
              <a:rPr lang="zh-TW" altLang="en-US" sz="3200" dirty="0"/>
              <a:t>好的建築設計和施工。</a:t>
            </a:r>
            <a:endParaRPr lang="en-US" sz="3200" b="1" dirty="0"/>
          </a:p>
          <a:p>
            <a:r>
              <a:rPr lang="en-US" sz="3200" dirty="0"/>
              <a:t>d). Church office has been listed for sale, please pray for finding a good buyer and the smooth selling process!/ </a:t>
            </a:r>
            <a:r>
              <a:rPr lang="zh-TW" altLang="en-US" sz="3200" dirty="0"/>
              <a:t>教會辦公室已上市出售中，請為能找到好的買主，順利出售代禱</a:t>
            </a:r>
            <a:r>
              <a:rPr lang="en-US" sz="3200" dirty="0"/>
              <a:t>!  </a:t>
            </a:r>
            <a:endParaRPr lang="en-US" sz="3200" b="1" dirty="0"/>
          </a:p>
          <a:p>
            <a:r>
              <a:rPr lang="en-US" sz="3200" dirty="0"/>
              <a:t>e). A seamless transition from 2 Wrigley to 2 Faraday./ </a:t>
            </a:r>
            <a:r>
              <a:rPr lang="zh-TW" altLang="en-US" sz="3200" dirty="0"/>
              <a:t>教會聚會從</a:t>
            </a:r>
            <a:r>
              <a:rPr lang="en-US" sz="3200" dirty="0"/>
              <a:t>2 </a:t>
            </a:r>
            <a:r>
              <a:rPr lang="en-US" sz="3200" dirty="0" err="1"/>
              <a:t>Wigley</a:t>
            </a:r>
            <a:r>
              <a:rPr lang="en-US" sz="3200" dirty="0"/>
              <a:t> </a:t>
            </a:r>
            <a:r>
              <a:rPr lang="zh-TW" altLang="en-US" sz="3200" dirty="0"/>
              <a:t>轉到</a:t>
            </a:r>
            <a:r>
              <a:rPr lang="en-US" sz="3200" dirty="0"/>
              <a:t>2 Faraday</a:t>
            </a:r>
            <a:r>
              <a:rPr lang="zh-TW" altLang="en-US" sz="3200" dirty="0"/>
              <a:t>能夠無縫接軌</a:t>
            </a:r>
            <a:r>
              <a:rPr lang="zh-TW" altLang="en-US" sz="3200" dirty="0" smtClean="0"/>
              <a:t>。</a:t>
            </a:r>
            <a:endParaRPr lang="en-US" sz="3200" dirty="0"/>
          </a:p>
        </p:txBody>
      </p:sp>
    </p:spTree>
    <p:extLst>
      <p:ext uri="{BB962C8B-B14F-4D97-AF65-F5344CB8AC3E}">
        <p14:creationId xmlns:p14="http://schemas.microsoft.com/office/powerpoint/2010/main" val="834262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16507" y="365125"/>
            <a:ext cx="10836323" cy="5811838"/>
          </a:xfrm>
        </p:spPr>
        <p:txBody>
          <a:bodyPr>
            <a:noAutofit/>
          </a:bodyPr>
          <a:lstStyle/>
          <a:p>
            <a:r>
              <a:rPr lang="en-US" sz="3200" b="1" baseline="30000" dirty="0" smtClean="0"/>
              <a:t>19</a:t>
            </a:r>
            <a:r>
              <a:rPr lang="zh-TW" altLang="en-US" sz="3200" b="1" dirty="0"/>
              <a:t>於是，以利亞離開那裡走了，遇見沙法的兒子以利沙耕地；在他前頭有十二對牛，自己趕著第十二對。以利亞到他那裡去，將自己的外衣搭在他身上</a:t>
            </a:r>
            <a:r>
              <a:rPr lang="zh-TW" altLang="en-US" sz="3200" b="1" dirty="0" smtClean="0"/>
              <a:t>。</a:t>
            </a:r>
            <a:r>
              <a:rPr lang="en-US" altLang="zh-TW" sz="3200" b="1" dirty="0" smtClean="0"/>
              <a:t>【</a:t>
            </a:r>
            <a:r>
              <a:rPr lang="zh-TW" altLang="en-US" sz="3200" b="1" dirty="0"/>
              <a:t>王上</a:t>
            </a:r>
            <a:r>
              <a:rPr lang="en-US" sz="3200" b="1" dirty="0"/>
              <a:t> </a:t>
            </a:r>
            <a:r>
              <a:rPr lang="en-US" sz="3200" b="1" dirty="0" smtClean="0"/>
              <a:t>19:19</a:t>
            </a:r>
            <a:r>
              <a:rPr lang="en-US" altLang="zh-TW" sz="3200" b="1" dirty="0" smtClean="0"/>
              <a:t>】</a:t>
            </a:r>
            <a:r>
              <a:rPr lang="en-US" sz="3200" b="1" dirty="0"/>
              <a:t/>
            </a:r>
            <a:br>
              <a:rPr lang="en-US" sz="3200" b="1" dirty="0"/>
            </a:br>
            <a:endParaRPr lang="en-US" sz="3200" b="1" dirty="0" smtClean="0"/>
          </a:p>
          <a:p>
            <a:r>
              <a:rPr lang="en-US" sz="3200" b="1" baseline="30000" dirty="0" smtClean="0"/>
              <a:t>19</a:t>
            </a:r>
            <a:r>
              <a:rPr lang="en-US" sz="3200" b="1" dirty="0" smtClean="0"/>
              <a:t>So </a:t>
            </a:r>
            <a:r>
              <a:rPr lang="en-US" sz="3200" b="1" dirty="0"/>
              <a:t>Elijah went from there and found Elisha son of </a:t>
            </a:r>
            <a:r>
              <a:rPr lang="en-US" sz="3200" b="1" dirty="0" err="1"/>
              <a:t>Shaphat</a:t>
            </a:r>
            <a:r>
              <a:rPr lang="en-US" sz="3200" b="1" dirty="0"/>
              <a:t>. He was plowing with twelve yoke of oxen, and he himself was driving the twelfth pair. Elijah went up to him and threw his cloak around him. </a:t>
            </a:r>
            <a:r>
              <a:rPr lang="en-US" altLang="zh-TW" sz="3200" b="1" dirty="0" smtClean="0"/>
              <a:t>【</a:t>
            </a:r>
            <a:r>
              <a:rPr lang="en-US" sz="3200" b="1" dirty="0"/>
              <a:t>1King </a:t>
            </a:r>
            <a:r>
              <a:rPr lang="en-US" sz="3200" b="1" dirty="0" smtClean="0"/>
              <a:t>19:19</a:t>
            </a:r>
            <a:r>
              <a:rPr lang="en-US" altLang="zh-TW" sz="3200" b="1" dirty="0" smtClean="0"/>
              <a:t>】</a:t>
            </a:r>
            <a:endParaRPr lang="en-US" sz="3200" b="1" dirty="0"/>
          </a:p>
          <a:p>
            <a:endParaRPr lang="en-US" sz="3200" dirty="0"/>
          </a:p>
        </p:txBody>
      </p:sp>
    </p:spTree>
    <p:extLst>
      <p:ext uri="{BB962C8B-B14F-4D97-AF65-F5344CB8AC3E}">
        <p14:creationId xmlns:p14="http://schemas.microsoft.com/office/powerpoint/2010/main" val="42201156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67352" y="815501"/>
            <a:ext cx="11457295" cy="5811838"/>
          </a:xfrm>
        </p:spPr>
        <p:txBody>
          <a:bodyPr>
            <a:noAutofit/>
          </a:bodyPr>
          <a:lstStyle/>
          <a:p>
            <a:r>
              <a:rPr lang="en-US" sz="3200" dirty="0" smtClean="0"/>
              <a:t>a</a:t>
            </a:r>
            <a:r>
              <a:rPr lang="en-US" sz="3200" dirty="0"/>
              <a:t>). Sufficient Building Fund/</a:t>
            </a:r>
            <a:r>
              <a:rPr lang="zh-TW" altLang="en-US" sz="3200" dirty="0"/>
              <a:t>我們能夠籌足建堂資金。</a:t>
            </a:r>
            <a:endParaRPr lang="en-US" sz="3200" b="1" dirty="0"/>
          </a:p>
          <a:p>
            <a:r>
              <a:rPr lang="en-US" sz="3200" dirty="0">
                <a:solidFill>
                  <a:srgbClr val="FF0000"/>
                </a:solidFill>
              </a:rPr>
              <a:t>b). Speedy and smooth Condition Use Permit from City of Irvine/</a:t>
            </a:r>
            <a:r>
              <a:rPr lang="zh-TW" altLang="en-US" sz="3200" dirty="0">
                <a:solidFill>
                  <a:srgbClr val="FF0000"/>
                </a:solidFill>
              </a:rPr>
              <a:t>爾灣市政府能夠通過我們的</a:t>
            </a:r>
            <a:r>
              <a:rPr lang="en-US" sz="3200" dirty="0">
                <a:solidFill>
                  <a:srgbClr val="FF0000"/>
                </a:solidFill>
              </a:rPr>
              <a:t>CUP</a:t>
            </a:r>
            <a:r>
              <a:rPr lang="zh-TW" altLang="en-US" sz="3200" dirty="0">
                <a:solidFill>
                  <a:srgbClr val="FF0000"/>
                </a:solidFill>
              </a:rPr>
              <a:t>條件使用許可。</a:t>
            </a:r>
            <a:endParaRPr lang="en-US" sz="3200" b="1" dirty="0">
              <a:solidFill>
                <a:srgbClr val="FF0000"/>
              </a:solidFill>
            </a:endParaRPr>
          </a:p>
          <a:p>
            <a:r>
              <a:rPr lang="en-US" sz="3200" dirty="0"/>
              <a:t>c) Good design and construction of our future home/</a:t>
            </a:r>
            <a:r>
              <a:rPr lang="zh-TW" altLang="en-US" sz="3200" dirty="0"/>
              <a:t>好的建築設計和施工。</a:t>
            </a:r>
            <a:endParaRPr lang="en-US" sz="3200" b="1" dirty="0"/>
          </a:p>
          <a:p>
            <a:r>
              <a:rPr lang="en-US" sz="3200" dirty="0"/>
              <a:t>d). Church office has been listed for sale, please pray for finding a good buyer and the smooth selling process!/ </a:t>
            </a:r>
            <a:r>
              <a:rPr lang="zh-TW" altLang="en-US" sz="3200" dirty="0"/>
              <a:t>教會辦公室已上市出售中，請為能找到好的買主，順利出售代禱</a:t>
            </a:r>
            <a:r>
              <a:rPr lang="en-US" sz="3200" dirty="0"/>
              <a:t>!  </a:t>
            </a:r>
            <a:endParaRPr lang="en-US" sz="3200" b="1" dirty="0"/>
          </a:p>
          <a:p>
            <a:r>
              <a:rPr lang="en-US" sz="3200" dirty="0">
                <a:solidFill>
                  <a:srgbClr val="FF0000"/>
                </a:solidFill>
              </a:rPr>
              <a:t>e). A seamless transition from 2 Wrigley to 2 Faraday./ </a:t>
            </a:r>
            <a:r>
              <a:rPr lang="zh-TW" altLang="en-US" sz="3200" dirty="0">
                <a:solidFill>
                  <a:srgbClr val="FF0000"/>
                </a:solidFill>
              </a:rPr>
              <a:t>教會聚會從</a:t>
            </a:r>
            <a:r>
              <a:rPr lang="en-US" sz="3200" dirty="0">
                <a:solidFill>
                  <a:srgbClr val="FF0000"/>
                </a:solidFill>
              </a:rPr>
              <a:t>2 </a:t>
            </a:r>
            <a:r>
              <a:rPr lang="en-US" sz="3200" dirty="0" err="1">
                <a:solidFill>
                  <a:srgbClr val="FF0000"/>
                </a:solidFill>
              </a:rPr>
              <a:t>Wigley</a:t>
            </a:r>
            <a:r>
              <a:rPr lang="en-US" sz="3200" dirty="0">
                <a:solidFill>
                  <a:srgbClr val="FF0000"/>
                </a:solidFill>
              </a:rPr>
              <a:t> </a:t>
            </a:r>
            <a:r>
              <a:rPr lang="zh-TW" altLang="en-US" sz="3200" dirty="0">
                <a:solidFill>
                  <a:srgbClr val="FF0000"/>
                </a:solidFill>
              </a:rPr>
              <a:t>轉到</a:t>
            </a:r>
            <a:r>
              <a:rPr lang="en-US" sz="3200" dirty="0">
                <a:solidFill>
                  <a:srgbClr val="FF0000"/>
                </a:solidFill>
              </a:rPr>
              <a:t>2 Faraday</a:t>
            </a:r>
            <a:r>
              <a:rPr lang="zh-TW" altLang="en-US" sz="3200" dirty="0">
                <a:solidFill>
                  <a:srgbClr val="FF0000"/>
                </a:solidFill>
              </a:rPr>
              <a:t>能夠無縫接軌</a:t>
            </a:r>
            <a:r>
              <a:rPr lang="zh-TW" altLang="en-US"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11810697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B. Why God uses this approach?  </a:t>
            </a:r>
            <a:r>
              <a:rPr lang="en-US" b="1" dirty="0" smtClean="0"/>
              <a:t/>
            </a:r>
            <a:br>
              <a:rPr lang="en-US" b="1" dirty="0" smtClean="0"/>
            </a:br>
            <a:r>
              <a:rPr lang="zh-TW" altLang="en-US" b="1" dirty="0" smtClean="0"/>
              <a:t>怎</a:t>
            </a:r>
            <a:r>
              <a:rPr lang="zh-TW" altLang="en-US" b="1" dirty="0"/>
              <a:t>麼用這種方法呢</a:t>
            </a:r>
            <a:r>
              <a:rPr lang="en-US" b="1" dirty="0" smtClean="0"/>
              <a:t>?</a:t>
            </a:r>
            <a:endParaRPr lang="en-US" dirty="0"/>
          </a:p>
        </p:txBody>
      </p:sp>
      <p:sp>
        <p:nvSpPr>
          <p:cNvPr id="3" name="Content Placeholder 2"/>
          <p:cNvSpPr>
            <a:spLocks noGrp="1"/>
          </p:cNvSpPr>
          <p:nvPr>
            <p:ph idx="1"/>
          </p:nvPr>
        </p:nvSpPr>
        <p:spPr>
          <a:xfrm>
            <a:off x="838200" y="2265527"/>
            <a:ext cx="10515600" cy="3911435"/>
          </a:xfrm>
        </p:spPr>
        <p:txBody>
          <a:bodyPr>
            <a:noAutofit/>
          </a:bodyPr>
          <a:lstStyle/>
          <a:p>
            <a:r>
              <a:rPr lang="en-US" sz="3200" b="1" dirty="0"/>
              <a:t>2. Giving Testimonies/</a:t>
            </a:r>
            <a:r>
              <a:rPr lang="zh-TW" altLang="en-US" sz="3200" b="1" dirty="0"/>
              <a:t>弟兄姊妹的奉獻見證</a:t>
            </a:r>
            <a:r>
              <a:rPr lang="en-US" sz="3200" b="1" dirty="0" smtClean="0"/>
              <a:t>:</a:t>
            </a:r>
            <a:endParaRPr lang="en-US" sz="3200" dirty="0"/>
          </a:p>
        </p:txBody>
      </p:sp>
    </p:spTree>
    <p:extLst>
      <p:ext uri="{BB962C8B-B14F-4D97-AF65-F5344CB8AC3E}">
        <p14:creationId xmlns:p14="http://schemas.microsoft.com/office/powerpoint/2010/main" val="13295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B. Why God uses this approach?  </a:t>
            </a:r>
            <a:r>
              <a:rPr lang="en-US" b="1" dirty="0" smtClean="0"/>
              <a:t/>
            </a:r>
            <a:br>
              <a:rPr lang="en-US" b="1" dirty="0" smtClean="0"/>
            </a:br>
            <a:r>
              <a:rPr lang="zh-TW" altLang="en-US" b="1" dirty="0" smtClean="0"/>
              <a:t>怎</a:t>
            </a:r>
            <a:r>
              <a:rPr lang="zh-TW" altLang="en-US" b="1" dirty="0"/>
              <a:t>麼用這種方法呢</a:t>
            </a:r>
            <a:r>
              <a:rPr lang="en-US" b="1" dirty="0" smtClean="0"/>
              <a:t>?</a:t>
            </a:r>
            <a:endParaRPr lang="en-US" dirty="0"/>
          </a:p>
        </p:txBody>
      </p:sp>
      <p:sp>
        <p:nvSpPr>
          <p:cNvPr id="3" name="Content Placeholder 2"/>
          <p:cNvSpPr>
            <a:spLocks noGrp="1"/>
          </p:cNvSpPr>
          <p:nvPr>
            <p:ph idx="1"/>
          </p:nvPr>
        </p:nvSpPr>
        <p:spPr>
          <a:xfrm>
            <a:off x="838200" y="2033515"/>
            <a:ext cx="10515600" cy="4143447"/>
          </a:xfrm>
        </p:spPr>
        <p:txBody>
          <a:bodyPr>
            <a:noAutofit/>
          </a:bodyPr>
          <a:lstStyle/>
          <a:p>
            <a:r>
              <a:rPr lang="en-US" sz="3200" b="1" dirty="0"/>
              <a:t>3. Is God inviting you to participate? </a:t>
            </a:r>
            <a:r>
              <a:rPr lang="zh-TW" altLang="en-US" sz="3200" b="1" dirty="0"/>
              <a:t>神是不是要你參與呢</a:t>
            </a:r>
            <a:r>
              <a:rPr lang="en-US" sz="3200" b="1" dirty="0" smtClean="0"/>
              <a:t>?</a:t>
            </a:r>
          </a:p>
          <a:p>
            <a:r>
              <a:rPr lang="en-US" altLang="zh-TW" sz="3200" dirty="0" smtClean="0"/>
              <a:t>Prison Chapels/</a:t>
            </a:r>
            <a:r>
              <a:rPr lang="zh-TW" altLang="en-US" sz="3200" dirty="0" smtClean="0"/>
              <a:t>監獄中的教堂</a:t>
            </a:r>
            <a:endParaRPr lang="en-US" altLang="zh-TW" sz="3200" dirty="0" smtClean="0"/>
          </a:p>
          <a:p>
            <a:r>
              <a:rPr lang="en-US" altLang="zh-TW" sz="3200" dirty="0" smtClean="0"/>
              <a:t>Architect’s Church/</a:t>
            </a:r>
            <a:r>
              <a:rPr lang="zh-TW" altLang="en-US" sz="3200" dirty="0" smtClean="0"/>
              <a:t>建築師的教堂</a:t>
            </a:r>
            <a:endParaRPr lang="en-US" altLang="zh-TW" sz="3200" dirty="0" smtClean="0"/>
          </a:p>
          <a:p>
            <a:endParaRPr lang="en-US" sz="3200" dirty="0"/>
          </a:p>
          <a:p>
            <a:pPr marL="0" indent="0">
              <a:buNone/>
            </a:pPr>
            <a:endParaRPr lang="en-US" sz="3200" b="1" dirty="0"/>
          </a:p>
        </p:txBody>
      </p:sp>
    </p:spTree>
    <p:extLst>
      <p:ext uri="{BB962C8B-B14F-4D97-AF65-F5344CB8AC3E}">
        <p14:creationId xmlns:p14="http://schemas.microsoft.com/office/powerpoint/2010/main" val="363466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r>
              <a:rPr lang="zh-TW" altLang="en-US" dirty="0" smtClean="0"/>
              <a:t> 結論</a:t>
            </a:r>
            <a:endParaRPr lang="en-US" dirty="0"/>
          </a:p>
        </p:txBody>
      </p:sp>
      <p:sp>
        <p:nvSpPr>
          <p:cNvPr id="3" name="Content Placeholder 2"/>
          <p:cNvSpPr>
            <a:spLocks noGrp="1"/>
          </p:cNvSpPr>
          <p:nvPr>
            <p:ph idx="1"/>
          </p:nvPr>
        </p:nvSpPr>
        <p:spPr/>
        <p:txBody>
          <a:bodyPr>
            <a:normAutofit/>
          </a:bodyPr>
          <a:lstStyle/>
          <a:p>
            <a:r>
              <a:rPr lang="en-US" sz="3200" b="1" baseline="30000" dirty="0"/>
              <a:t>18</a:t>
            </a:r>
            <a:r>
              <a:rPr lang="zh-TW" altLang="en-US" sz="3200" b="1" dirty="0"/>
              <a:t>又要囑咐他們行善，在好事上富足，甘心施捨，樂意供給人（供給或作：體貼），</a:t>
            </a:r>
            <a:r>
              <a:rPr lang="en-US" sz="3200" b="1" baseline="30000" dirty="0"/>
              <a:t>19</a:t>
            </a:r>
            <a:r>
              <a:rPr lang="zh-TW" altLang="en-US" sz="3200" b="1" dirty="0"/>
              <a:t>為自己積成美好的根基，預備將來，叫他們持定那真正的生命。</a:t>
            </a:r>
            <a:r>
              <a:rPr lang="en-US" altLang="zh-TW" sz="3200" b="1" dirty="0"/>
              <a:t>【</a:t>
            </a:r>
            <a:r>
              <a:rPr lang="zh-TW" altLang="en-US" sz="3200" b="1" dirty="0"/>
              <a:t>提前</a:t>
            </a:r>
            <a:r>
              <a:rPr lang="en-US" sz="3200" b="1" dirty="0"/>
              <a:t> 6:18~19</a:t>
            </a:r>
            <a:r>
              <a:rPr lang="en-US" altLang="zh-TW" sz="3200" b="1" dirty="0"/>
              <a:t>】</a:t>
            </a:r>
            <a:r>
              <a:rPr lang="en-US" sz="3200" b="1" dirty="0"/>
              <a:t/>
            </a:r>
            <a:br>
              <a:rPr lang="en-US" sz="3200" b="1" dirty="0"/>
            </a:br>
            <a:r>
              <a:rPr lang="en-US" sz="3200" b="1" baseline="30000" dirty="0"/>
              <a:t>18</a:t>
            </a:r>
            <a:r>
              <a:rPr lang="en-US" sz="3200" b="1" dirty="0"/>
              <a:t>Command them to do good, to be rich in good deeds, and to be generous and willing to share. </a:t>
            </a:r>
            <a:r>
              <a:rPr lang="en-US" sz="3200" b="1" baseline="30000" dirty="0"/>
              <a:t>19</a:t>
            </a:r>
            <a:r>
              <a:rPr lang="en-US" sz="3200" b="1" dirty="0"/>
              <a:t>In this way they will lay up treasure for themselves as a firm foundation for the coming age, so that they may take hold of the life that is truly life. </a:t>
            </a:r>
            <a:r>
              <a:rPr lang="en-US" altLang="zh-TW" sz="3200" b="1" dirty="0"/>
              <a:t>【</a:t>
            </a:r>
            <a:r>
              <a:rPr lang="en-US" sz="3200" b="1" dirty="0"/>
              <a:t>1Tim 6:18~19</a:t>
            </a:r>
            <a:r>
              <a:rPr lang="en-US" altLang="zh-TW" sz="3200" b="1" dirty="0"/>
              <a:t>】</a:t>
            </a:r>
            <a:endParaRPr lang="en-US" sz="3200" b="1" dirty="0"/>
          </a:p>
          <a:p>
            <a:pPr marL="0" indent="0">
              <a:buNone/>
            </a:pPr>
            <a:endParaRPr lang="en-US" sz="3200" dirty="0"/>
          </a:p>
        </p:txBody>
      </p:sp>
    </p:spTree>
    <p:extLst>
      <p:ext uri="{BB962C8B-B14F-4D97-AF65-F5344CB8AC3E}">
        <p14:creationId xmlns:p14="http://schemas.microsoft.com/office/powerpoint/2010/main" val="3348691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r>
              <a:rPr lang="zh-TW" altLang="en-US" dirty="0" smtClean="0"/>
              <a:t> 結論</a:t>
            </a:r>
            <a:endParaRPr lang="en-US" dirty="0"/>
          </a:p>
        </p:txBody>
      </p:sp>
      <p:sp>
        <p:nvSpPr>
          <p:cNvPr id="3" name="Content Placeholder 2"/>
          <p:cNvSpPr>
            <a:spLocks noGrp="1"/>
          </p:cNvSpPr>
          <p:nvPr>
            <p:ph idx="1"/>
          </p:nvPr>
        </p:nvSpPr>
        <p:spPr>
          <a:xfrm>
            <a:off x="838200" y="2088107"/>
            <a:ext cx="10515600" cy="4088856"/>
          </a:xfrm>
        </p:spPr>
        <p:txBody>
          <a:bodyPr>
            <a:normAutofit/>
          </a:bodyPr>
          <a:lstStyle/>
          <a:p>
            <a:pPr marL="0" indent="0">
              <a:buNone/>
            </a:pPr>
            <a:r>
              <a:rPr lang="en-US" sz="3200" b="1" baseline="30000" dirty="0" smtClean="0"/>
              <a:t>24</a:t>
            </a:r>
            <a:r>
              <a:rPr lang="zh-TW" altLang="en-US" sz="3200" b="1" dirty="0"/>
              <a:t>有施散的，卻更增添；有吝惜過度的，反致窮乏。</a:t>
            </a:r>
            <a:r>
              <a:rPr lang="en-US" sz="3200" b="1" baseline="30000" dirty="0"/>
              <a:t>25</a:t>
            </a:r>
            <a:r>
              <a:rPr lang="zh-TW" altLang="en-US" sz="3200" b="1" dirty="0"/>
              <a:t>好施捨的，必得豐裕；滋潤人的，必得滋潤。</a:t>
            </a:r>
            <a:r>
              <a:rPr lang="en-US" altLang="zh-TW" sz="3200" b="1" dirty="0"/>
              <a:t>【</a:t>
            </a:r>
            <a:r>
              <a:rPr lang="zh-TW" altLang="en-US" sz="3200" b="1" dirty="0"/>
              <a:t>箴</a:t>
            </a:r>
            <a:r>
              <a:rPr lang="en-US" sz="3200" b="1" dirty="0"/>
              <a:t> 11:24~25</a:t>
            </a:r>
            <a:r>
              <a:rPr lang="en-US" altLang="zh-TW" sz="3200" b="1" dirty="0"/>
              <a:t>】</a:t>
            </a:r>
            <a:r>
              <a:rPr lang="en-US" sz="3200" b="1" dirty="0"/>
              <a:t/>
            </a:r>
            <a:br>
              <a:rPr lang="en-US" sz="3200" b="1" dirty="0"/>
            </a:br>
            <a:r>
              <a:rPr lang="en-US" sz="3200" b="1" baseline="30000" dirty="0"/>
              <a:t>24</a:t>
            </a:r>
            <a:r>
              <a:rPr lang="en-US" sz="3200" b="1" dirty="0"/>
              <a:t>One man gives freely, yet gains even more; another withholds unduly, but comes to poverty. </a:t>
            </a:r>
            <a:r>
              <a:rPr lang="en-US" sz="3200" b="1" baseline="30000" dirty="0"/>
              <a:t>25</a:t>
            </a:r>
            <a:r>
              <a:rPr lang="en-US" sz="3200" b="1" dirty="0"/>
              <a:t>A generous man will prosper; he who refreshes others will himself be refreshed. </a:t>
            </a:r>
            <a:r>
              <a:rPr lang="en-US" altLang="zh-TW" sz="3200" b="1" dirty="0"/>
              <a:t>【</a:t>
            </a:r>
            <a:r>
              <a:rPr lang="en-US" sz="3200" b="1" dirty="0" err="1"/>
              <a:t>Prov</a:t>
            </a:r>
            <a:r>
              <a:rPr lang="en-US" sz="3200" b="1" dirty="0"/>
              <a:t> 11:24~25</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33645936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smtClean="0"/>
              <a:t>Conclusion </a:t>
            </a:r>
            <a:r>
              <a:rPr lang="zh-TW" altLang="en-US" dirty="0" smtClean="0"/>
              <a:t>結論</a:t>
            </a:r>
            <a:endParaRPr lang="en-US" dirty="0"/>
          </a:p>
        </p:txBody>
      </p:sp>
      <p:sp>
        <p:nvSpPr>
          <p:cNvPr id="3" name="Content Placeholder 2"/>
          <p:cNvSpPr>
            <a:spLocks noGrp="1"/>
          </p:cNvSpPr>
          <p:nvPr>
            <p:ph idx="1"/>
          </p:nvPr>
        </p:nvSpPr>
        <p:spPr/>
        <p:txBody>
          <a:bodyPr>
            <a:normAutofit/>
          </a:bodyPr>
          <a:lstStyle/>
          <a:p>
            <a:r>
              <a:rPr lang="en-US" sz="3200" dirty="0"/>
              <a:t>Money is the blessing from God, the reward of your work. Money is the best servant, the worst master.  Use wisely today’s money for the investment of eternity.  Give generously, it is the beautiful foundation of your eternity./</a:t>
            </a:r>
            <a:r>
              <a:rPr lang="zh-TW" altLang="en-US" sz="3200" dirty="0"/>
              <a:t>財富是神的祝福，工作的果效。金錢是最好的僕人，最壞的主人。善用今生的錢財作永恆的投資。樂善好施，是為自己在永恆裡積成美好的根基。</a:t>
            </a:r>
            <a:endParaRPr lang="en-US" sz="3200" dirty="0"/>
          </a:p>
        </p:txBody>
      </p:sp>
    </p:spTree>
    <p:extLst>
      <p:ext uri="{BB962C8B-B14F-4D97-AF65-F5344CB8AC3E}">
        <p14:creationId xmlns:p14="http://schemas.microsoft.com/office/powerpoint/2010/main" val="2067680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785" y="365125"/>
            <a:ext cx="11266227" cy="5811838"/>
          </a:xfrm>
        </p:spPr>
        <p:txBody>
          <a:bodyPr>
            <a:noAutofit/>
          </a:bodyPr>
          <a:lstStyle/>
          <a:p>
            <a:r>
              <a:rPr lang="en-US" sz="3200" b="1" baseline="30000" dirty="0" smtClean="0"/>
              <a:t>20</a:t>
            </a:r>
            <a:r>
              <a:rPr lang="zh-TW" altLang="en-US" sz="3200" b="1" dirty="0"/>
              <a:t>以利沙就離開牛，跑到以利亞那裡，說：求你容我先與父母親嘴，然後我便跟隨你。以利亞對他說：你回去罷，我向你做了甚麼呢？</a:t>
            </a:r>
            <a:r>
              <a:rPr lang="en-US" sz="3200" b="1" baseline="30000" dirty="0"/>
              <a:t>21</a:t>
            </a:r>
            <a:r>
              <a:rPr lang="zh-TW" altLang="en-US" sz="3200" b="1" dirty="0"/>
              <a:t>以利沙就離開他回去，宰了一對牛，用套牛的器具煮肉給民吃，隨後就起身跟隨以利亞，服事他。</a:t>
            </a:r>
            <a:r>
              <a:rPr lang="en-US" altLang="zh-TW" sz="3200" b="1" dirty="0"/>
              <a:t>【</a:t>
            </a:r>
            <a:r>
              <a:rPr lang="zh-TW" altLang="en-US" sz="3200" b="1" dirty="0"/>
              <a:t>王上</a:t>
            </a:r>
            <a:r>
              <a:rPr lang="en-US" sz="3200" b="1" dirty="0"/>
              <a:t> </a:t>
            </a:r>
            <a:r>
              <a:rPr lang="en-US" sz="3200" b="1" dirty="0" smtClean="0"/>
              <a:t>19:</a:t>
            </a:r>
            <a:r>
              <a:rPr lang="en-US" altLang="zh-TW" sz="3200" b="1" dirty="0" smtClean="0"/>
              <a:t>20</a:t>
            </a:r>
            <a:r>
              <a:rPr lang="en-US" sz="3200" b="1" dirty="0" smtClean="0"/>
              <a:t>-21</a:t>
            </a:r>
            <a:r>
              <a:rPr lang="en-US" altLang="zh-TW" sz="3200" b="1" dirty="0"/>
              <a:t>】</a:t>
            </a:r>
            <a:r>
              <a:rPr lang="en-US" sz="3200" b="1" dirty="0"/>
              <a:t/>
            </a:r>
            <a:br>
              <a:rPr lang="en-US" sz="3200" b="1" dirty="0"/>
            </a:br>
            <a:endParaRPr lang="en-US" sz="3200" b="1" baseline="30000" dirty="0" smtClean="0"/>
          </a:p>
          <a:p>
            <a:r>
              <a:rPr lang="en-US" sz="3200" b="1" baseline="30000" dirty="0" smtClean="0"/>
              <a:t>20</a:t>
            </a:r>
            <a:r>
              <a:rPr lang="en-US" sz="3200" b="1" dirty="0" smtClean="0"/>
              <a:t>Elisha </a:t>
            </a:r>
            <a:r>
              <a:rPr lang="en-US" sz="3200" b="1" dirty="0"/>
              <a:t>then left his oxen and ran after Elijah. "Let me kiss my father and mother good-by," he said, "and then I will come with you." "Go back," Elijah replied. "What have I done to you?" </a:t>
            </a:r>
            <a:r>
              <a:rPr lang="en-US" sz="3200" b="1" baseline="30000" dirty="0"/>
              <a:t>21</a:t>
            </a:r>
            <a:r>
              <a:rPr lang="en-US" sz="3200" b="1" dirty="0"/>
              <a:t>So Elisha left him and went back. He took his yoke of oxen and slaughtered them. He burned the plowing equipment to cook the meat and gave it to the people, and they ate. Then he set out to follow Elijah and became his attendant. </a:t>
            </a:r>
            <a:r>
              <a:rPr lang="en-US" altLang="zh-TW" sz="3200" b="1" dirty="0"/>
              <a:t>【</a:t>
            </a:r>
            <a:r>
              <a:rPr lang="en-US" sz="3200" b="1" dirty="0"/>
              <a:t>1King </a:t>
            </a:r>
            <a:r>
              <a:rPr lang="en-US" sz="3200" b="1" dirty="0" smtClean="0"/>
              <a:t>19:</a:t>
            </a:r>
            <a:r>
              <a:rPr lang="en-US" altLang="zh-TW" sz="3200" b="1" dirty="0" smtClean="0"/>
              <a:t>20</a:t>
            </a:r>
            <a:r>
              <a:rPr lang="en-US" sz="3200" b="1" dirty="0" smtClean="0"/>
              <a:t>-21</a:t>
            </a:r>
            <a:r>
              <a:rPr lang="en-US" altLang="zh-TW" sz="3200" b="1" dirty="0"/>
              <a:t>】</a:t>
            </a:r>
            <a:endParaRPr lang="en-US" sz="3200" b="1" dirty="0"/>
          </a:p>
          <a:p>
            <a:endParaRPr lang="en-US" sz="3200" dirty="0"/>
          </a:p>
        </p:txBody>
      </p:sp>
    </p:spTree>
    <p:extLst>
      <p:ext uri="{BB962C8B-B14F-4D97-AF65-F5344CB8AC3E}">
        <p14:creationId xmlns:p14="http://schemas.microsoft.com/office/powerpoint/2010/main" val="1359744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 Elijah Quit! </a:t>
            </a:r>
            <a:r>
              <a:rPr lang="zh-TW" altLang="en-US" b="1" dirty="0"/>
              <a:t>以利亞不玩了</a:t>
            </a:r>
            <a:r>
              <a:rPr lang="en-US" b="1" dirty="0" smtClean="0"/>
              <a:t>!</a:t>
            </a:r>
            <a:endParaRPr lang="en-US" dirty="0"/>
          </a:p>
        </p:txBody>
      </p:sp>
      <p:sp>
        <p:nvSpPr>
          <p:cNvPr id="3" name="Content Placeholder 2"/>
          <p:cNvSpPr>
            <a:spLocks noGrp="1"/>
          </p:cNvSpPr>
          <p:nvPr>
            <p:ph idx="1"/>
          </p:nvPr>
        </p:nvSpPr>
        <p:spPr/>
        <p:txBody>
          <a:bodyPr>
            <a:normAutofit/>
          </a:bodyPr>
          <a:lstStyle/>
          <a:p>
            <a:r>
              <a:rPr lang="en-US" altLang="zh-TW" sz="3200" dirty="0" smtClean="0"/>
              <a:t>God asked Elijah to anoint 3 people/</a:t>
            </a:r>
            <a:r>
              <a:rPr lang="zh-TW" altLang="en-US" sz="3200" dirty="0" smtClean="0"/>
              <a:t>神要以利亞去膏三個人</a:t>
            </a:r>
            <a:r>
              <a:rPr lang="en-US" altLang="zh-TW" sz="3200" dirty="0" smtClean="0"/>
              <a:t>.</a:t>
            </a:r>
          </a:p>
          <a:p>
            <a:endParaRPr lang="en-US" sz="3200" dirty="0"/>
          </a:p>
          <a:p>
            <a:r>
              <a:rPr lang="en-US" altLang="zh-TW" sz="3200" dirty="0" smtClean="0"/>
              <a:t>When God asked his prophet to anoint someone, it means God gave him authority to become a priest/prophet/king. </a:t>
            </a:r>
          </a:p>
          <a:p>
            <a:r>
              <a:rPr lang="zh-TW" altLang="en-US" sz="3200" dirty="0" smtClean="0"/>
              <a:t>在當時先知膏一個人</a:t>
            </a:r>
            <a:r>
              <a:rPr lang="en-US" altLang="zh-TW" sz="3200" dirty="0" smtClean="0"/>
              <a:t>,</a:t>
            </a:r>
            <a:r>
              <a:rPr lang="zh-TW" altLang="en-US" sz="3200" dirty="0" smtClean="0"/>
              <a:t> 代表神的權柄賜下來</a:t>
            </a:r>
            <a:r>
              <a:rPr lang="en-US" altLang="zh-TW" sz="3200" dirty="0" smtClean="0"/>
              <a:t>,</a:t>
            </a:r>
            <a:r>
              <a:rPr lang="zh-TW" altLang="en-US" sz="3200" dirty="0" smtClean="0"/>
              <a:t> 讓那個人成為祭司</a:t>
            </a:r>
            <a:r>
              <a:rPr lang="en-US" altLang="zh-TW" sz="3200" dirty="0" smtClean="0"/>
              <a:t>,</a:t>
            </a:r>
            <a:r>
              <a:rPr lang="zh-TW" altLang="en-US" sz="3200" dirty="0" smtClean="0"/>
              <a:t> 先知</a:t>
            </a:r>
            <a:r>
              <a:rPr lang="en-US" altLang="zh-TW" sz="3200" dirty="0" smtClean="0"/>
              <a:t>,</a:t>
            </a:r>
            <a:r>
              <a:rPr lang="zh-TW" altLang="en-US" sz="3200" dirty="0" smtClean="0"/>
              <a:t> 或者是君王</a:t>
            </a:r>
            <a:r>
              <a:rPr lang="en-US" altLang="zh-TW" sz="3200" dirty="0" smtClean="0"/>
              <a:t>.</a:t>
            </a:r>
            <a:endParaRPr lang="en-US" sz="3200" dirty="0"/>
          </a:p>
        </p:txBody>
      </p:sp>
    </p:spTree>
    <p:extLst>
      <p:ext uri="{BB962C8B-B14F-4D97-AF65-F5344CB8AC3E}">
        <p14:creationId xmlns:p14="http://schemas.microsoft.com/office/powerpoint/2010/main" val="69743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8711" y="-2978564"/>
            <a:ext cx="13204209" cy="9752128"/>
          </a:xfrm>
          <a:prstGeom prst="rect">
            <a:avLst/>
          </a:prstGeom>
        </p:spPr>
      </p:pic>
      <p:pic>
        <p:nvPicPr>
          <p:cNvPr id="3" name="Picture 2"/>
          <p:cNvPicPr>
            <a:picLocks noChangeAspect="1"/>
          </p:cNvPicPr>
          <p:nvPr/>
        </p:nvPicPr>
        <p:blipFill>
          <a:blip r:embed="rId4"/>
          <a:stretch>
            <a:fillRect/>
          </a:stretch>
        </p:blipFill>
        <p:spPr>
          <a:xfrm>
            <a:off x="5455316" y="2690876"/>
            <a:ext cx="298730" cy="152413"/>
          </a:xfrm>
          <a:prstGeom prst="rect">
            <a:avLst/>
          </a:prstGeom>
        </p:spPr>
      </p:pic>
      <p:sp>
        <p:nvSpPr>
          <p:cNvPr id="4" name="TextBox 3"/>
          <p:cNvSpPr txBox="1"/>
          <p:nvPr/>
        </p:nvSpPr>
        <p:spPr>
          <a:xfrm>
            <a:off x="2947918" y="2460042"/>
            <a:ext cx="2593074" cy="461665"/>
          </a:xfrm>
          <a:prstGeom prst="rect">
            <a:avLst/>
          </a:prstGeom>
          <a:noFill/>
        </p:spPr>
        <p:txBody>
          <a:bodyPr wrap="square" rtlCol="0">
            <a:spAutoFit/>
          </a:bodyPr>
          <a:lstStyle/>
          <a:p>
            <a:r>
              <a:rPr lang="en-US" altLang="zh-TW" sz="2400" dirty="0" smtClean="0">
                <a:solidFill>
                  <a:srgbClr val="FF0000"/>
                </a:solidFill>
              </a:rPr>
              <a:t>Mt. Carmel </a:t>
            </a:r>
            <a:r>
              <a:rPr lang="zh-TW" altLang="en-US" sz="2400" dirty="0" smtClean="0">
                <a:solidFill>
                  <a:srgbClr val="FF0000"/>
                </a:solidFill>
              </a:rPr>
              <a:t>迦密山</a:t>
            </a:r>
            <a:endParaRPr lang="en-US" sz="2400" dirty="0">
              <a:solidFill>
                <a:srgbClr val="FF0000"/>
              </a:solidFill>
            </a:endParaRPr>
          </a:p>
        </p:txBody>
      </p:sp>
      <p:pic>
        <p:nvPicPr>
          <p:cNvPr id="5" name="Picture 4"/>
          <p:cNvPicPr>
            <a:picLocks noChangeAspect="1"/>
          </p:cNvPicPr>
          <p:nvPr/>
        </p:nvPicPr>
        <p:blipFill>
          <a:blip r:embed="rId4"/>
          <a:stretch>
            <a:fillRect/>
          </a:stretch>
        </p:blipFill>
        <p:spPr>
          <a:xfrm>
            <a:off x="5680504" y="2921707"/>
            <a:ext cx="298730" cy="152413"/>
          </a:xfrm>
          <a:prstGeom prst="rect">
            <a:avLst/>
          </a:prstGeom>
        </p:spPr>
      </p:pic>
      <p:sp>
        <p:nvSpPr>
          <p:cNvPr id="6" name="TextBox 5"/>
          <p:cNvSpPr txBox="1"/>
          <p:nvPr/>
        </p:nvSpPr>
        <p:spPr>
          <a:xfrm>
            <a:off x="3693234" y="2760387"/>
            <a:ext cx="2060812" cy="461665"/>
          </a:xfrm>
          <a:prstGeom prst="rect">
            <a:avLst/>
          </a:prstGeom>
          <a:noFill/>
        </p:spPr>
        <p:txBody>
          <a:bodyPr wrap="square" rtlCol="0">
            <a:spAutoFit/>
          </a:bodyPr>
          <a:lstStyle/>
          <a:p>
            <a:r>
              <a:rPr lang="en-US" altLang="zh-TW" sz="2400" dirty="0" err="1" smtClean="0">
                <a:solidFill>
                  <a:srgbClr val="FF0000"/>
                </a:solidFill>
              </a:rPr>
              <a:t>Jezreel</a:t>
            </a:r>
            <a:r>
              <a:rPr lang="en-US" altLang="zh-TW" sz="2400" dirty="0" smtClean="0">
                <a:solidFill>
                  <a:srgbClr val="FF0000"/>
                </a:solidFill>
              </a:rPr>
              <a:t> </a:t>
            </a:r>
            <a:r>
              <a:rPr lang="zh-TW" altLang="en-US" sz="2400" dirty="0" smtClean="0">
                <a:solidFill>
                  <a:srgbClr val="FF0000"/>
                </a:solidFill>
              </a:rPr>
              <a:t>耶斯列</a:t>
            </a:r>
            <a:endParaRPr lang="en-US" sz="2400" dirty="0">
              <a:solidFill>
                <a:srgbClr val="FF0000"/>
              </a:solidFill>
            </a:endParaRPr>
          </a:p>
        </p:txBody>
      </p:sp>
      <p:pic>
        <p:nvPicPr>
          <p:cNvPr id="7" name="Picture 6"/>
          <p:cNvPicPr>
            <a:picLocks noChangeAspect="1"/>
          </p:cNvPicPr>
          <p:nvPr/>
        </p:nvPicPr>
        <p:blipFill>
          <a:blip r:embed="rId4"/>
          <a:stretch>
            <a:fillRect/>
          </a:stretch>
        </p:blipFill>
        <p:spPr>
          <a:xfrm>
            <a:off x="5455316" y="3459580"/>
            <a:ext cx="298730" cy="152413"/>
          </a:xfrm>
          <a:prstGeom prst="rect">
            <a:avLst/>
          </a:prstGeom>
        </p:spPr>
      </p:pic>
      <p:sp>
        <p:nvSpPr>
          <p:cNvPr id="8" name="TextBox 7"/>
          <p:cNvSpPr txBox="1"/>
          <p:nvPr/>
        </p:nvSpPr>
        <p:spPr>
          <a:xfrm>
            <a:off x="3097282" y="3311649"/>
            <a:ext cx="2507399" cy="461665"/>
          </a:xfrm>
          <a:prstGeom prst="rect">
            <a:avLst/>
          </a:prstGeom>
          <a:noFill/>
        </p:spPr>
        <p:txBody>
          <a:bodyPr wrap="square" rtlCol="0">
            <a:spAutoFit/>
          </a:bodyPr>
          <a:lstStyle/>
          <a:p>
            <a:r>
              <a:rPr lang="en-US" altLang="zh-TW" sz="2400" dirty="0" smtClean="0">
                <a:solidFill>
                  <a:srgbClr val="FF0000"/>
                </a:solidFill>
              </a:rPr>
              <a:t>Beersheba</a:t>
            </a:r>
            <a:r>
              <a:rPr lang="zh-TW" altLang="en-US" sz="2400" dirty="0" smtClean="0">
                <a:solidFill>
                  <a:srgbClr val="FF0000"/>
                </a:solidFill>
              </a:rPr>
              <a:t>別是巴</a:t>
            </a:r>
            <a:endParaRPr lang="en-US" sz="2400" dirty="0">
              <a:solidFill>
                <a:srgbClr val="FF0000"/>
              </a:solidFill>
            </a:endParaRPr>
          </a:p>
        </p:txBody>
      </p:sp>
      <p:pic>
        <p:nvPicPr>
          <p:cNvPr id="9" name="Picture 8"/>
          <p:cNvPicPr>
            <a:picLocks noChangeAspect="1"/>
          </p:cNvPicPr>
          <p:nvPr/>
        </p:nvPicPr>
        <p:blipFill>
          <a:blip r:embed="rId5"/>
          <a:stretch>
            <a:fillRect/>
          </a:stretch>
        </p:blipFill>
        <p:spPr>
          <a:xfrm>
            <a:off x="4916229" y="4847223"/>
            <a:ext cx="298730" cy="152413"/>
          </a:xfrm>
          <a:prstGeom prst="rect">
            <a:avLst/>
          </a:prstGeom>
        </p:spPr>
      </p:pic>
      <p:sp>
        <p:nvSpPr>
          <p:cNvPr id="10" name="TextBox 9"/>
          <p:cNvSpPr txBox="1"/>
          <p:nvPr/>
        </p:nvSpPr>
        <p:spPr>
          <a:xfrm>
            <a:off x="2593075" y="4692596"/>
            <a:ext cx="2415653" cy="461665"/>
          </a:xfrm>
          <a:prstGeom prst="rect">
            <a:avLst/>
          </a:prstGeom>
          <a:noFill/>
        </p:spPr>
        <p:txBody>
          <a:bodyPr wrap="square" rtlCol="0">
            <a:spAutoFit/>
          </a:bodyPr>
          <a:lstStyle/>
          <a:p>
            <a:r>
              <a:rPr lang="en-US" sz="2400" dirty="0" smtClean="0">
                <a:solidFill>
                  <a:srgbClr val="FF0000"/>
                </a:solidFill>
              </a:rPr>
              <a:t>Mt. </a:t>
            </a:r>
            <a:r>
              <a:rPr lang="en-US" sz="2400" dirty="0" err="1" smtClean="0">
                <a:solidFill>
                  <a:srgbClr val="FF0000"/>
                </a:solidFill>
              </a:rPr>
              <a:t>Horeb</a:t>
            </a:r>
            <a:r>
              <a:rPr lang="zh-TW" altLang="en-US" sz="2400" dirty="0" smtClean="0">
                <a:solidFill>
                  <a:srgbClr val="FF0000"/>
                </a:solidFill>
              </a:rPr>
              <a:t>何烈山</a:t>
            </a:r>
            <a:endParaRPr lang="en-US" sz="2400" dirty="0">
              <a:solidFill>
                <a:srgbClr val="FF0000"/>
              </a:solidFill>
            </a:endParaRPr>
          </a:p>
        </p:txBody>
      </p:sp>
      <p:pic>
        <p:nvPicPr>
          <p:cNvPr id="11" name="Picture 10"/>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90815" y="2382572"/>
            <a:ext cx="301625" cy="154940"/>
          </a:xfrm>
          <a:prstGeom prst="rect">
            <a:avLst/>
          </a:prstGeom>
          <a:noFill/>
          <a:scene3d>
            <a:camera prst="orthographicFront">
              <a:rot lat="0" lon="10800000" rev="0"/>
            </a:camera>
            <a:lightRig rig="threePt" dir="t"/>
          </a:scene3d>
        </p:spPr>
      </p:pic>
      <p:sp>
        <p:nvSpPr>
          <p:cNvPr id="12" name="TextBox 11"/>
          <p:cNvSpPr txBox="1"/>
          <p:nvPr/>
        </p:nvSpPr>
        <p:spPr>
          <a:xfrm>
            <a:off x="6992440" y="2275376"/>
            <a:ext cx="1821976" cy="369332"/>
          </a:xfrm>
          <a:prstGeom prst="rect">
            <a:avLst/>
          </a:prstGeom>
          <a:noFill/>
        </p:spPr>
        <p:txBody>
          <a:bodyPr wrap="square" rtlCol="0">
            <a:spAutoFit/>
          </a:bodyPr>
          <a:lstStyle/>
          <a:p>
            <a:r>
              <a:rPr lang="en-US" altLang="zh-TW" dirty="0" smtClean="0">
                <a:solidFill>
                  <a:srgbClr val="FF0000"/>
                </a:solidFill>
              </a:rPr>
              <a:t>Damascus</a:t>
            </a:r>
            <a:r>
              <a:rPr lang="zh-TW" altLang="en-US" dirty="0" smtClean="0">
                <a:solidFill>
                  <a:srgbClr val="FF0000"/>
                </a:solidFill>
              </a:rPr>
              <a:t>大馬色</a:t>
            </a:r>
            <a:endParaRPr lang="en-US" dirty="0">
              <a:solidFill>
                <a:srgbClr val="FF0000"/>
              </a:solidFill>
            </a:endParaRPr>
          </a:p>
        </p:txBody>
      </p:sp>
      <p:pic>
        <p:nvPicPr>
          <p:cNvPr id="13" name="Picture 12"/>
          <p:cNvPicPr>
            <a:picLocks noChangeAspect="1"/>
          </p:cNvPicPr>
          <p:nvPr/>
        </p:nvPicPr>
        <p:blipFill>
          <a:blip r:embed="rId7"/>
          <a:stretch>
            <a:fillRect/>
          </a:stretch>
        </p:blipFill>
        <p:spPr>
          <a:xfrm>
            <a:off x="6112590" y="3127556"/>
            <a:ext cx="335309" cy="188992"/>
          </a:xfrm>
          <a:prstGeom prst="rect">
            <a:avLst/>
          </a:prstGeom>
        </p:spPr>
      </p:pic>
      <p:sp>
        <p:nvSpPr>
          <p:cNvPr id="14" name="TextBox 13"/>
          <p:cNvSpPr txBox="1"/>
          <p:nvPr/>
        </p:nvSpPr>
        <p:spPr>
          <a:xfrm>
            <a:off x="6426533" y="3008240"/>
            <a:ext cx="2750023" cy="369332"/>
          </a:xfrm>
          <a:prstGeom prst="rect">
            <a:avLst/>
          </a:prstGeom>
          <a:noFill/>
        </p:spPr>
        <p:txBody>
          <a:bodyPr wrap="square" rtlCol="0">
            <a:spAutoFit/>
          </a:bodyPr>
          <a:lstStyle/>
          <a:p>
            <a:r>
              <a:rPr lang="en-US" altLang="zh-TW" dirty="0" smtClean="0">
                <a:solidFill>
                  <a:srgbClr val="FF0000"/>
                </a:solidFill>
              </a:rPr>
              <a:t>Abel </a:t>
            </a:r>
            <a:r>
              <a:rPr lang="en-US" altLang="zh-TW" dirty="0" err="1" smtClean="0">
                <a:solidFill>
                  <a:srgbClr val="FF0000"/>
                </a:solidFill>
              </a:rPr>
              <a:t>Meholah</a:t>
            </a:r>
            <a:r>
              <a:rPr lang="en-US" altLang="zh-TW" dirty="0" smtClean="0">
                <a:solidFill>
                  <a:srgbClr val="FF0000"/>
                </a:solidFill>
              </a:rPr>
              <a:t> </a:t>
            </a:r>
            <a:r>
              <a:rPr lang="zh-TW" altLang="en-US" dirty="0" smtClean="0">
                <a:solidFill>
                  <a:srgbClr val="FF0000"/>
                </a:solidFill>
              </a:rPr>
              <a:t>亞伯米何拉</a:t>
            </a:r>
            <a:endParaRPr lang="en-US" dirty="0">
              <a:solidFill>
                <a:srgbClr val="FF0000"/>
              </a:solidFill>
            </a:endParaRPr>
          </a:p>
        </p:txBody>
      </p:sp>
      <p:pic>
        <p:nvPicPr>
          <p:cNvPr id="15" name="Picture 14"/>
          <p:cNvPicPr>
            <a:picLocks noChangeAspect="1"/>
          </p:cNvPicPr>
          <p:nvPr/>
        </p:nvPicPr>
        <p:blipFill>
          <a:blip r:embed="rId7"/>
          <a:stretch>
            <a:fillRect/>
          </a:stretch>
        </p:blipFill>
        <p:spPr>
          <a:xfrm>
            <a:off x="6447899" y="2712052"/>
            <a:ext cx="335309" cy="188992"/>
          </a:xfrm>
          <a:prstGeom prst="rect">
            <a:avLst/>
          </a:prstGeom>
        </p:spPr>
      </p:pic>
      <p:sp>
        <p:nvSpPr>
          <p:cNvPr id="16" name="TextBox 15"/>
          <p:cNvSpPr txBox="1"/>
          <p:nvPr/>
        </p:nvSpPr>
        <p:spPr>
          <a:xfrm>
            <a:off x="6841627" y="2598005"/>
            <a:ext cx="2782228" cy="369332"/>
          </a:xfrm>
          <a:prstGeom prst="rect">
            <a:avLst/>
          </a:prstGeom>
          <a:noFill/>
        </p:spPr>
        <p:txBody>
          <a:bodyPr wrap="square" rtlCol="0">
            <a:spAutoFit/>
          </a:bodyPr>
          <a:lstStyle/>
          <a:p>
            <a:r>
              <a:rPr lang="en-US" dirty="0" err="1" smtClean="0">
                <a:solidFill>
                  <a:srgbClr val="FF0000"/>
                </a:solidFill>
              </a:rPr>
              <a:t>Ramoth</a:t>
            </a:r>
            <a:r>
              <a:rPr lang="en-US" dirty="0" smtClean="0">
                <a:solidFill>
                  <a:srgbClr val="FF0000"/>
                </a:solidFill>
              </a:rPr>
              <a:t> Gilead </a:t>
            </a:r>
            <a:r>
              <a:rPr lang="zh-TW" altLang="en-US" dirty="0" smtClean="0">
                <a:solidFill>
                  <a:srgbClr val="FF0000"/>
                </a:solidFill>
              </a:rPr>
              <a:t>基列的拉末</a:t>
            </a:r>
            <a:endParaRPr lang="en-US" dirty="0">
              <a:solidFill>
                <a:srgbClr val="FF0000"/>
              </a:solidFill>
            </a:endParaRPr>
          </a:p>
        </p:txBody>
      </p:sp>
    </p:spTree>
    <p:extLst>
      <p:ext uri="{BB962C8B-B14F-4D97-AF65-F5344CB8AC3E}">
        <p14:creationId xmlns:p14="http://schemas.microsoft.com/office/powerpoint/2010/main" val="215586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0" grpId="0"/>
      <p:bldP spid="12"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305869" y="145997"/>
            <a:ext cx="3725838" cy="6319105"/>
          </a:xfrm>
          <a:prstGeom prst="rect">
            <a:avLst/>
          </a:prstGeom>
        </p:spPr>
      </p:pic>
      <p:pic>
        <p:nvPicPr>
          <p:cNvPr id="3" name="Picture 2"/>
          <p:cNvPicPr>
            <a:picLocks noChangeAspect="1"/>
          </p:cNvPicPr>
          <p:nvPr/>
        </p:nvPicPr>
        <p:blipFill>
          <a:blip r:embed="rId4"/>
          <a:stretch>
            <a:fillRect/>
          </a:stretch>
        </p:blipFill>
        <p:spPr>
          <a:xfrm>
            <a:off x="8549521" y="406928"/>
            <a:ext cx="1926503" cy="493819"/>
          </a:xfrm>
          <a:prstGeom prst="rect">
            <a:avLst/>
          </a:prstGeom>
        </p:spPr>
      </p:pic>
      <p:pic>
        <p:nvPicPr>
          <p:cNvPr id="6" name="Picture 5"/>
          <p:cNvPicPr>
            <a:picLocks noChangeAspect="1"/>
          </p:cNvPicPr>
          <p:nvPr/>
        </p:nvPicPr>
        <p:blipFill>
          <a:blip r:embed="rId5"/>
          <a:stretch>
            <a:fillRect/>
          </a:stretch>
        </p:blipFill>
        <p:spPr>
          <a:xfrm>
            <a:off x="7819935" y="406928"/>
            <a:ext cx="690349" cy="389105"/>
          </a:xfrm>
          <a:prstGeom prst="rect">
            <a:avLst/>
          </a:prstGeom>
        </p:spPr>
      </p:pic>
      <p:pic>
        <p:nvPicPr>
          <p:cNvPr id="7" name="Picture 6"/>
          <p:cNvPicPr>
            <a:picLocks noChangeAspect="1"/>
          </p:cNvPicPr>
          <p:nvPr/>
        </p:nvPicPr>
        <p:blipFill>
          <a:blip r:embed="rId6"/>
          <a:stretch>
            <a:fillRect/>
          </a:stretch>
        </p:blipFill>
        <p:spPr>
          <a:xfrm>
            <a:off x="7532657" y="2236811"/>
            <a:ext cx="696943" cy="395082"/>
          </a:xfrm>
          <a:prstGeom prst="rect">
            <a:avLst/>
          </a:prstGeom>
        </p:spPr>
      </p:pic>
      <p:pic>
        <p:nvPicPr>
          <p:cNvPr id="8" name="Picture 7"/>
          <p:cNvPicPr>
            <a:picLocks noChangeAspect="1"/>
          </p:cNvPicPr>
          <p:nvPr/>
        </p:nvPicPr>
        <p:blipFill>
          <a:blip r:embed="rId7"/>
          <a:stretch>
            <a:fillRect/>
          </a:stretch>
        </p:blipFill>
        <p:spPr>
          <a:xfrm>
            <a:off x="8224262" y="2214030"/>
            <a:ext cx="2877561" cy="493819"/>
          </a:xfrm>
          <a:prstGeom prst="rect">
            <a:avLst/>
          </a:prstGeom>
        </p:spPr>
      </p:pic>
      <p:pic>
        <p:nvPicPr>
          <p:cNvPr id="9" name="Picture 8"/>
          <p:cNvPicPr>
            <a:picLocks noChangeAspect="1"/>
          </p:cNvPicPr>
          <p:nvPr/>
        </p:nvPicPr>
        <p:blipFill>
          <a:blip r:embed="rId8"/>
          <a:stretch>
            <a:fillRect/>
          </a:stretch>
        </p:blipFill>
        <p:spPr>
          <a:xfrm>
            <a:off x="6750187" y="2850630"/>
            <a:ext cx="728880" cy="413187"/>
          </a:xfrm>
          <a:prstGeom prst="rect">
            <a:avLst/>
          </a:prstGeom>
        </p:spPr>
      </p:pic>
      <p:pic>
        <p:nvPicPr>
          <p:cNvPr id="10" name="Picture 9"/>
          <p:cNvPicPr>
            <a:picLocks noChangeAspect="1"/>
          </p:cNvPicPr>
          <p:nvPr/>
        </p:nvPicPr>
        <p:blipFill>
          <a:blip r:embed="rId9"/>
          <a:stretch>
            <a:fillRect/>
          </a:stretch>
        </p:blipFill>
        <p:spPr>
          <a:xfrm>
            <a:off x="7479067" y="2850630"/>
            <a:ext cx="2804403" cy="493819"/>
          </a:xfrm>
          <a:prstGeom prst="rect">
            <a:avLst/>
          </a:prstGeom>
        </p:spPr>
      </p:pic>
      <p:pic>
        <p:nvPicPr>
          <p:cNvPr id="13" name="Picture 12"/>
          <p:cNvPicPr>
            <a:picLocks noChangeAspect="1"/>
          </p:cNvPicPr>
          <p:nvPr/>
        </p:nvPicPr>
        <p:blipFill>
          <a:blip r:embed="rId10"/>
          <a:stretch>
            <a:fillRect/>
          </a:stretch>
        </p:blipFill>
        <p:spPr>
          <a:xfrm>
            <a:off x="2254036" y="1806297"/>
            <a:ext cx="2743438" cy="652329"/>
          </a:xfrm>
          <a:prstGeom prst="rect">
            <a:avLst/>
          </a:prstGeom>
        </p:spPr>
      </p:pic>
      <p:pic>
        <p:nvPicPr>
          <p:cNvPr id="14" name="Picture 13"/>
          <p:cNvPicPr>
            <a:picLocks noChangeAspect="1"/>
          </p:cNvPicPr>
          <p:nvPr/>
        </p:nvPicPr>
        <p:blipFill>
          <a:blip r:embed="rId11"/>
          <a:stretch>
            <a:fillRect/>
          </a:stretch>
        </p:blipFill>
        <p:spPr>
          <a:xfrm>
            <a:off x="4917990" y="1945229"/>
            <a:ext cx="637546" cy="325278"/>
          </a:xfrm>
          <a:prstGeom prst="rect">
            <a:avLst/>
          </a:prstGeom>
        </p:spPr>
      </p:pic>
      <p:pic>
        <p:nvPicPr>
          <p:cNvPr id="15" name="Picture 14"/>
          <p:cNvPicPr>
            <a:picLocks noChangeAspect="1"/>
          </p:cNvPicPr>
          <p:nvPr/>
        </p:nvPicPr>
        <p:blipFill>
          <a:blip r:embed="rId12"/>
          <a:stretch>
            <a:fillRect/>
          </a:stretch>
        </p:blipFill>
        <p:spPr>
          <a:xfrm>
            <a:off x="502308" y="6138937"/>
            <a:ext cx="2548349" cy="652329"/>
          </a:xfrm>
          <a:prstGeom prst="rect">
            <a:avLst/>
          </a:prstGeom>
        </p:spPr>
      </p:pic>
      <p:pic>
        <p:nvPicPr>
          <p:cNvPr id="16" name="Picture 15"/>
          <p:cNvPicPr>
            <a:picLocks noChangeAspect="1"/>
          </p:cNvPicPr>
          <p:nvPr/>
        </p:nvPicPr>
        <p:blipFill>
          <a:blip r:embed="rId13"/>
          <a:stretch>
            <a:fillRect/>
          </a:stretch>
        </p:blipFill>
        <p:spPr>
          <a:xfrm>
            <a:off x="2992545" y="6303543"/>
            <a:ext cx="634039" cy="323116"/>
          </a:xfrm>
          <a:prstGeom prst="rect">
            <a:avLst/>
          </a:prstGeom>
        </p:spPr>
      </p:pic>
    </p:spTree>
    <p:extLst>
      <p:ext uri="{BB962C8B-B14F-4D97-AF65-F5344CB8AC3E}">
        <p14:creationId xmlns:p14="http://schemas.microsoft.com/office/powerpoint/2010/main" val="40790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112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3106</Words>
  <Application>Microsoft Office PowerPoint</Application>
  <PresentationFormat>Widescreen</PresentationFormat>
  <Paragraphs>229</Paragraphs>
  <Slides>45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PMingLiU</vt:lpstr>
      <vt:lpstr>PMingLiU</vt:lpstr>
      <vt:lpstr>Arial</vt:lpstr>
      <vt:lpstr>Calibri</vt:lpstr>
      <vt:lpstr>Calibri Light</vt:lpstr>
      <vt:lpstr>Times New Roman</vt:lpstr>
      <vt:lpstr>Wingdings</vt:lpstr>
      <vt:lpstr>Office Theme</vt:lpstr>
      <vt:lpstr>God’s Kingdom Moves On “你在其中嗎?”</vt:lpstr>
      <vt:lpstr>PowerPoint Presentation</vt:lpstr>
      <vt:lpstr>PowerPoint Presentation</vt:lpstr>
      <vt:lpstr>PowerPoint Presentation</vt:lpstr>
      <vt:lpstr>PowerPoint Presentation</vt:lpstr>
      <vt:lpstr>I. Elijah Quit! 以利亞不玩了!</vt:lpstr>
      <vt:lpstr>PowerPoint Presentation</vt:lpstr>
      <vt:lpstr>PowerPoint Presentation</vt:lpstr>
      <vt:lpstr>PowerPoint Presentation</vt:lpstr>
      <vt:lpstr>HazaelKing of Aram/哈薛亞蘭王</vt:lpstr>
      <vt:lpstr>JehuKing of Israel/耶戶以色列王</vt:lpstr>
      <vt:lpstr>Elisha 以利沙</vt:lpstr>
      <vt:lpstr>Elijah were to anoint 3 people 以利亞必須膏3個人</vt:lpstr>
      <vt:lpstr>II. Why Elijah quit? 以利亞為什麼不玩了?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God’s Response—2 X  神的回答—2 次</vt:lpstr>
      <vt:lpstr>God’s Response—2 X  神的回答—2 次</vt:lpstr>
      <vt:lpstr>The Reasons that Elijah Quit  以利亞不玩了的原因</vt:lpstr>
      <vt:lpstr>III. Do you quit? 你不玩了嗎?</vt:lpstr>
      <vt:lpstr>A. Why God uses this people?  怎麼是這些人呢?</vt:lpstr>
      <vt:lpstr>B. Why God uses this approach?   怎麼用這種方法呢?</vt:lpstr>
      <vt:lpstr>B. Why God uses this approach?   怎麼用這種方法呢?</vt:lpstr>
      <vt:lpstr>B. Why God uses this approach?   怎麼用這種方法呢?</vt:lpstr>
      <vt:lpstr>PowerPoint Presentation</vt:lpstr>
      <vt:lpstr>PowerPoint Presentation</vt:lpstr>
      <vt:lpstr>PowerPoint Presentation</vt:lpstr>
      <vt:lpstr>B. Why God uses this approach?   怎麼用這種方法呢?</vt:lpstr>
      <vt:lpstr>B. Why God uses this approach?   怎麼用這種方法呢?</vt:lpstr>
      <vt:lpstr>Conclusion 結論</vt:lpstr>
      <vt:lpstr>Conclusion 結論</vt:lpstr>
      <vt:lpstr>Conclusion 結論</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Kingdom Moves On “你在其中嗎?”</dc:title>
  <dc:creator>ADVENT Taiwan</dc:creator>
  <cp:lastModifiedBy>ADVENT Taiwan</cp:lastModifiedBy>
  <cp:revision>40</cp:revision>
  <dcterms:created xsi:type="dcterms:W3CDTF">2018-03-08T22:19:34Z</dcterms:created>
  <dcterms:modified xsi:type="dcterms:W3CDTF">2018-03-11T01:59:55Z</dcterms:modified>
</cp:coreProperties>
</file>