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62" r:id="rId5"/>
    <p:sldId id="264" r:id="rId6"/>
    <p:sldId id="281" r:id="rId7"/>
    <p:sldId id="261" r:id="rId8"/>
    <p:sldId id="265" r:id="rId9"/>
    <p:sldId id="266"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12192000" cy="6858000"/>
  <p:notesSz cx="6858000" cy="9144000"/>
  <p:embeddedFontLst>
    <p:embeddedFont>
      <p:font typeface="Calibri Light" panose="020F0302020204030204" pitchFamily="34" charset="0"/>
      <p:regular r:id="rId24"/>
      <p:italic r:id="rId25"/>
    </p:embeddedFont>
    <p:embeddedFont>
      <p:font typeface="Bwhebl" panose="02020603050405020304" pitchFamily="18" charset="0"/>
      <p:regular r:id="rId26"/>
    </p:embeddedFont>
    <p:embeddedFont>
      <p:font typeface="新細明體" panose="02020500000000000000" pitchFamily="18" charset="-12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76" autoAdjust="0"/>
  </p:normalViewPr>
  <p:slideViewPr>
    <p:cSldViewPr snapToGrid="0">
      <p:cViewPr varScale="1">
        <p:scale>
          <a:sx n="67" d="100"/>
          <a:sy n="67" d="100"/>
        </p:scale>
        <p:origin x="10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02477-18AE-42A0-8AF6-45619DEC8539}"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5BB12-6A30-4CBC-B79D-AF02FA589BE0}" type="slidenum">
              <a:rPr lang="en-US" smtClean="0"/>
              <a:t>‹#›</a:t>
            </a:fld>
            <a:endParaRPr lang="en-US"/>
          </a:p>
        </p:txBody>
      </p:sp>
    </p:spTree>
    <p:extLst>
      <p:ext uri="{BB962C8B-B14F-4D97-AF65-F5344CB8AC3E}">
        <p14:creationId xmlns:p14="http://schemas.microsoft.com/office/powerpoint/2010/main" val="132885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5BB12-6A30-4CBC-B79D-AF02FA589BE0}" type="slidenum">
              <a:rPr lang="en-US" smtClean="0"/>
              <a:t>13</a:t>
            </a:fld>
            <a:endParaRPr lang="en-US"/>
          </a:p>
        </p:txBody>
      </p:sp>
    </p:spTree>
    <p:extLst>
      <p:ext uri="{BB962C8B-B14F-4D97-AF65-F5344CB8AC3E}">
        <p14:creationId xmlns:p14="http://schemas.microsoft.com/office/powerpoint/2010/main" val="169927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8FC68A-CBE3-4067-A9BA-1CB42EA2BF8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225581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FC68A-CBE3-4067-A9BA-1CB42EA2BF8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94702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FC68A-CBE3-4067-A9BA-1CB42EA2BF8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112647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FC68A-CBE3-4067-A9BA-1CB42EA2BF8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58918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8FC68A-CBE3-4067-A9BA-1CB42EA2BF8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174235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FC68A-CBE3-4067-A9BA-1CB42EA2BF8E}"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99115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FC68A-CBE3-4067-A9BA-1CB42EA2BF8E}"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366002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8FC68A-CBE3-4067-A9BA-1CB42EA2BF8E}"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174094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FC68A-CBE3-4067-A9BA-1CB42EA2BF8E}"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18853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8FC68A-CBE3-4067-A9BA-1CB42EA2BF8E}"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372537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8FC68A-CBE3-4067-A9BA-1CB42EA2BF8E}"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15832-E00E-4817-A26B-100410806FF0}" type="slidenum">
              <a:rPr lang="en-US" smtClean="0"/>
              <a:t>‹#›</a:t>
            </a:fld>
            <a:endParaRPr lang="en-US"/>
          </a:p>
        </p:txBody>
      </p:sp>
    </p:spTree>
    <p:extLst>
      <p:ext uri="{BB962C8B-B14F-4D97-AF65-F5344CB8AC3E}">
        <p14:creationId xmlns:p14="http://schemas.microsoft.com/office/powerpoint/2010/main" val="102264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FC68A-CBE3-4067-A9BA-1CB42EA2BF8E}"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15832-E00E-4817-A26B-100410806FF0}" type="slidenum">
              <a:rPr lang="en-US" smtClean="0"/>
              <a:t>‹#›</a:t>
            </a:fld>
            <a:endParaRPr lang="en-US"/>
          </a:p>
        </p:txBody>
      </p:sp>
    </p:spTree>
    <p:extLst>
      <p:ext uri="{BB962C8B-B14F-4D97-AF65-F5344CB8AC3E}">
        <p14:creationId xmlns:p14="http://schemas.microsoft.com/office/powerpoint/2010/main" val="2669297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2639"/>
            <a:ext cx="9144000" cy="1958454"/>
          </a:xfrm>
        </p:spPr>
        <p:txBody>
          <a:bodyPr>
            <a:normAutofit fontScale="90000"/>
          </a:bodyPr>
          <a:lstStyle/>
          <a:p>
            <a:r>
              <a:rPr lang="en-US" altLang="zh-TW" dirty="0" smtClean="0"/>
              <a:t>Give God the Glory</a:t>
            </a:r>
            <a:br>
              <a:rPr lang="en-US" altLang="zh-TW" dirty="0" smtClean="0"/>
            </a:br>
            <a:r>
              <a:rPr lang="zh-TW" altLang="en-US" dirty="0" smtClean="0"/>
              <a:t>歸</a:t>
            </a:r>
            <a:r>
              <a:rPr lang="zh-TW" altLang="en-US" dirty="0"/>
              <a:t>榮</a:t>
            </a:r>
            <a:r>
              <a:rPr lang="zh-TW" altLang="en-US" dirty="0" smtClean="0"/>
              <a:t>耀給神</a:t>
            </a:r>
            <a:r>
              <a:rPr lang="en-US" altLang="zh-TW" dirty="0" smtClean="0"/>
              <a:t/>
            </a:r>
            <a:br>
              <a:rPr lang="en-US" altLang="zh-TW" dirty="0" smtClean="0"/>
            </a:br>
            <a:r>
              <a:rPr lang="en-US" altLang="zh-TW" sz="3600" dirty="0" smtClean="0"/>
              <a:t>(1</a:t>
            </a:r>
            <a:r>
              <a:rPr lang="zh-TW" altLang="en-US" sz="3600" dirty="0" smtClean="0"/>
              <a:t> </a:t>
            </a:r>
            <a:r>
              <a:rPr lang="en-US" altLang="zh-TW" sz="3600" dirty="0" smtClean="0"/>
              <a:t>Kings 20:22-43)</a:t>
            </a:r>
            <a:endParaRPr lang="en-US" sz="3600" dirty="0"/>
          </a:p>
        </p:txBody>
      </p:sp>
      <p:sp>
        <p:nvSpPr>
          <p:cNvPr id="3" name="Subtitle 2"/>
          <p:cNvSpPr>
            <a:spLocks noGrp="1"/>
          </p:cNvSpPr>
          <p:nvPr>
            <p:ph type="subTitle" idx="1"/>
          </p:nvPr>
        </p:nvSpPr>
        <p:spPr/>
        <p:txBody>
          <a:bodyPr>
            <a:noAutofit/>
          </a:bodyPr>
          <a:lstStyle/>
          <a:p>
            <a:r>
              <a:rPr lang="en-US" altLang="zh-TW" sz="3200" dirty="0" smtClean="0"/>
              <a:t>4/15/2018</a:t>
            </a:r>
          </a:p>
          <a:p>
            <a:r>
              <a:rPr lang="en-US" altLang="zh-TW" sz="3200" dirty="0" smtClean="0"/>
              <a:t>BOLGPC</a:t>
            </a:r>
            <a:r>
              <a:rPr lang="zh-TW" altLang="en-US" sz="3200" dirty="0" smtClean="0"/>
              <a:t> 爾</a:t>
            </a:r>
            <a:r>
              <a:rPr lang="zh-TW" altLang="en-US" sz="3200" dirty="0"/>
              <a:t>灣大公園靈</a:t>
            </a:r>
            <a:r>
              <a:rPr lang="zh-TW" altLang="en-US" sz="3200" dirty="0" smtClean="0"/>
              <a:t>糧堂</a:t>
            </a:r>
            <a:endParaRPr lang="en-US" altLang="zh-TW" sz="3200" dirty="0" smtClean="0"/>
          </a:p>
          <a:p>
            <a:r>
              <a:rPr lang="en-US" altLang="zh-TW" sz="3200" dirty="0" smtClean="0"/>
              <a:t>Rev. Joseph Chang</a:t>
            </a:r>
            <a:r>
              <a:rPr lang="zh-TW" altLang="en-US" sz="3200" dirty="0" smtClean="0"/>
              <a:t> 張玉明牧師</a:t>
            </a:r>
            <a:endParaRPr lang="en-US" sz="3200" dirty="0"/>
          </a:p>
        </p:txBody>
      </p:sp>
    </p:spTree>
    <p:extLst>
      <p:ext uri="{BB962C8B-B14F-4D97-AF65-F5344CB8AC3E}">
        <p14:creationId xmlns:p14="http://schemas.microsoft.com/office/powerpoint/2010/main" val="231343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The Action of Ahab</a:t>
            </a:r>
            <a:r>
              <a:rPr lang="zh-TW" altLang="en-US" b="1" dirty="0"/>
              <a:t>亞哈的行動</a:t>
            </a:r>
            <a:r>
              <a:rPr lang="en-US" b="1" dirty="0"/>
              <a:t> (vv. </a:t>
            </a:r>
            <a:r>
              <a:rPr lang="en-US" b="1" dirty="0" smtClean="0"/>
              <a:t>32-34)</a:t>
            </a:r>
            <a:endParaRPr lang="en-US" dirty="0"/>
          </a:p>
        </p:txBody>
      </p:sp>
      <p:sp>
        <p:nvSpPr>
          <p:cNvPr id="3" name="Content Placeholder 2"/>
          <p:cNvSpPr>
            <a:spLocks noGrp="1"/>
          </p:cNvSpPr>
          <p:nvPr>
            <p:ph idx="1"/>
          </p:nvPr>
        </p:nvSpPr>
        <p:spPr>
          <a:xfrm>
            <a:off x="367200" y="2030400"/>
            <a:ext cx="11102400" cy="4146563"/>
          </a:xfrm>
        </p:spPr>
        <p:txBody>
          <a:bodyPr>
            <a:noAutofit/>
          </a:bodyPr>
          <a:lstStyle/>
          <a:p>
            <a:r>
              <a:rPr lang="en-US" sz="3200" b="1" baseline="30000" dirty="0" smtClean="0"/>
              <a:t>34</a:t>
            </a:r>
            <a:r>
              <a:rPr lang="zh-TW" altLang="en-US" sz="3200" b="1" dirty="0"/>
              <a:t>便哈達對王說：我父從你父那裡所奪的城邑，我必歸還。你可以在大馬色立街市，像我父在撒瑪利亞所立的一樣。亞哈說：我照此立約，放你回去，就與他立約，放他去了。</a:t>
            </a:r>
            <a:r>
              <a:rPr lang="en-US" altLang="zh-TW" sz="3200" b="1" dirty="0"/>
              <a:t>【</a:t>
            </a:r>
            <a:r>
              <a:rPr lang="zh-TW" altLang="en-US" sz="3200" b="1" dirty="0"/>
              <a:t>王上</a:t>
            </a:r>
            <a:r>
              <a:rPr lang="en-US" sz="3200" b="1" dirty="0"/>
              <a:t> </a:t>
            </a:r>
            <a:r>
              <a:rPr lang="en-US" sz="3200" b="1" dirty="0" smtClean="0"/>
              <a:t>20:34</a:t>
            </a:r>
            <a:r>
              <a:rPr lang="en-US" altLang="zh-TW" sz="3200" b="1" dirty="0"/>
              <a:t>】</a:t>
            </a:r>
            <a:r>
              <a:rPr lang="en-US" sz="3200" b="1" dirty="0"/>
              <a:t/>
            </a:r>
            <a:br>
              <a:rPr lang="en-US" sz="3200" b="1" dirty="0"/>
            </a:br>
            <a:r>
              <a:rPr lang="en-US" sz="3200" b="1" baseline="30000" dirty="0" smtClean="0"/>
              <a:t>34</a:t>
            </a:r>
            <a:r>
              <a:rPr lang="en-US" sz="3200" b="1" dirty="0" smtClean="0"/>
              <a:t>"I </a:t>
            </a:r>
            <a:r>
              <a:rPr lang="en-US" sz="3200" b="1" dirty="0"/>
              <a:t>will return the cities my father took from your father," Ben-</a:t>
            </a:r>
            <a:r>
              <a:rPr lang="en-US" sz="3200" b="1" dirty="0" err="1"/>
              <a:t>Hadad</a:t>
            </a:r>
            <a:r>
              <a:rPr lang="en-US" sz="3200" b="1" dirty="0"/>
              <a:t> offered. "You may set up your own market areas in Damascus, as my father did in Samaria." Ahab said, "On the basis of a treaty I will set you free." So he made a treaty with him, and let him go. </a:t>
            </a:r>
            <a:r>
              <a:rPr lang="en-US" altLang="zh-TW" sz="3200" b="1" dirty="0"/>
              <a:t>【</a:t>
            </a:r>
            <a:r>
              <a:rPr lang="en-US" sz="3200" b="1" dirty="0"/>
              <a:t>1King </a:t>
            </a:r>
            <a:r>
              <a:rPr lang="en-US" sz="3200" b="1" dirty="0" smtClean="0"/>
              <a:t>20:34</a:t>
            </a:r>
            <a:r>
              <a:rPr lang="en-US" altLang="zh-TW" sz="3200" b="1" dirty="0" smtClean="0"/>
              <a:t>】</a:t>
            </a:r>
            <a:endParaRPr lang="en-US" sz="3200" b="1" dirty="0"/>
          </a:p>
        </p:txBody>
      </p:sp>
    </p:spTree>
    <p:extLst>
      <p:ext uri="{BB962C8B-B14F-4D97-AF65-F5344CB8AC3E}">
        <p14:creationId xmlns:p14="http://schemas.microsoft.com/office/powerpoint/2010/main" val="3981620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The Action of Ahab</a:t>
            </a:r>
            <a:r>
              <a:rPr lang="zh-TW" altLang="en-US" b="1" dirty="0"/>
              <a:t>亞哈的行動</a:t>
            </a:r>
            <a:r>
              <a:rPr lang="en-US" b="1" dirty="0"/>
              <a:t> (vv. </a:t>
            </a:r>
            <a:r>
              <a:rPr lang="en-US" b="1" dirty="0" smtClean="0"/>
              <a:t>32-34)</a:t>
            </a:r>
            <a:endParaRPr lang="en-US" dirty="0"/>
          </a:p>
        </p:txBody>
      </p:sp>
      <p:sp>
        <p:nvSpPr>
          <p:cNvPr id="3" name="Content Placeholder 2"/>
          <p:cNvSpPr>
            <a:spLocks noGrp="1"/>
          </p:cNvSpPr>
          <p:nvPr>
            <p:ph idx="1"/>
          </p:nvPr>
        </p:nvSpPr>
        <p:spPr>
          <a:xfrm>
            <a:off x="727200" y="2030400"/>
            <a:ext cx="10742400" cy="4146563"/>
          </a:xfrm>
        </p:spPr>
        <p:txBody>
          <a:bodyPr>
            <a:noAutofit/>
          </a:bodyPr>
          <a:lstStyle/>
          <a:p>
            <a:r>
              <a:rPr lang="en-US" sz="3200" b="1" dirty="0" err="1"/>
              <a:t>Ramoth</a:t>
            </a:r>
            <a:r>
              <a:rPr lang="en-US" sz="3200" b="1" dirty="0"/>
              <a:t> Gilead</a:t>
            </a:r>
            <a:r>
              <a:rPr lang="zh-TW" altLang="en-US" sz="3200" b="1" dirty="0"/>
              <a:t>基列的拉瑪</a:t>
            </a:r>
            <a:endParaRPr lang="en-US" sz="3200" dirty="0"/>
          </a:p>
          <a:p>
            <a:pPr marL="0" indent="0">
              <a:buNone/>
            </a:pPr>
            <a:endParaRPr lang="en-US" sz="3200" b="1" dirty="0"/>
          </a:p>
        </p:txBody>
      </p:sp>
    </p:spTree>
    <p:extLst>
      <p:ext uri="{BB962C8B-B14F-4D97-AF65-F5344CB8AC3E}">
        <p14:creationId xmlns:p14="http://schemas.microsoft.com/office/powerpoint/2010/main" val="14575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The Action of God</a:t>
            </a:r>
            <a:r>
              <a:rPr lang="zh-TW" altLang="en-US" b="1" dirty="0"/>
              <a:t>神的行動 </a:t>
            </a:r>
            <a:r>
              <a:rPr lang="en-US" b="1" dirty="0"/>
              <a:t>(vv. 35-43</a:t>
            </a:r>
            <a:r>
              <a:rPr lang="en-US" b="1" dirty="0" smtClean="0"/>
              <a:t>)</a:t>
            </a:r>
            <a:endParaRPr lang="en-US" dirty="0"/>
          </a:p>
        </p:txBody>
      </p:sp>
      <p:sp>
        <p:nvSpPr>
          <p:cNvPr id="3" name="Content Placeholder 2"/>
          <p:cNvSpPr>
            <a:spLocks noGrp="1"/>
          </p:cNvSpPr>
          <p:nvPr>
            <p:ph idx="1"/>
          </p:nvPr>
        </p:nvSpPr>
        <p:spPr>
          <a:xfrm>
            <a:off x="172800" y="1771201"/>
            <a:ext cx="11671200" cy="5025600"/>
          </a:xfrm>
        </p:spPr>
        <p:txBody>
          <a:bodyPr>
            <a:normAutofit lnSpcReduction="10000"/>
          </a:bodyPr>
          <a:lstStyle/>
          <a:p>
            <a:r>
              <a:rPr lang="en-US" sz="3200" b="1" baseline="30000" dirty="0"/>
              <a:t>35</a:t>
            </a:r>
            <a:r>
              <a:rPr lang="zh-TW" altLang="en-US" sz="3200" b="1" dirty="0"/>
              <a:t>有先知的一個門徒奉耶和華的命對他的同伴說：你打我罷！那人不肯打他。</a:t>
            </a:r>
            <a:r>
              <a:rPr lang="en-US" sz="3200" b="1" baseline="30000" dirty="0"/>
              <a:t>36</a:t>
            </a:r>
            <a:r>
              <a:rPr lang="zh-TW" altLang="en-US" sz="3200" b="1" dirty="0"/>
              <a:t>他就對那人說：你既不聽從耶和華的話，你一離開我，必有獅子咬死你。那人一離開他，果然遇見獅子，把他咬死了。</a:t>
            </a:r>
            <a:r>
              <a:rPr lang="en-US" sz="3200" b="1" baseline="30000" dirty="0"/>
              <a:t>37</a:t>
            </a:r>
            <a:r>
              <a:rPr lang="zh-TW" altLang="en-US" sz="3200" b="1" dirty="0"/>
              <a:t>先知的門徒又遇見一個人，對他說：你打我罷！那人就打他，將他打傷</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20:35</a:t>
            </a:r>
            <a:r>
              <a:rPr lang="en-US" altLang="zh-TW" sz="3200" b="1" dirty="0" smtClean="0"/>
              <a:t>-37】</a:t>
            </a:r>
            <a:r>
              <a:rPr lang="en-US" sz="3200" b="1" dirty="0"/>
              <a:t/>
            </a:r>
            <a:br>
              <a:rPr lang="en-US" sz="3200" b="1" dirty="0"/>
            </a:br>
            <a:r>
              <a:rPr lang="en-US" sz="3200" b="1" baseline="30000" dirty="0"/>
              <a:t>35</a:t>
            </a:r>
            <a:r>
              <a:rPr lang="en-US" sz="3200" b="1" dirty="0"/>
              <a:t>By the word of the LORD one of the sons of the prophets said to his companion, "Strike me with your weapon," but the man refused. </a:t>
            </a:r>
            <a:r>
              <a:rPr lang="en-US" sz="3200" b="1" baseline="30000" dirty="0"/>
              <a:t>36</a:t>
            </a:r>
            <a:r>
              <a:rPr lang="en-US" sz="3200" b="1" dirty="0"/>
              <a:t>So the prophet said, "Because you have not obeyed the LORD, as soon as you leave me a lion will kill you." And after the man went away, a lion found him and killed him. </a:t>
            </a:r>
            <a:r>
              <a:rPr lang="en-US" sz="3200" b="1" baseline="30000" dirty="0"/>
              <a:t>37</a:t>
            </a:r>
            <a:r>
              <a:rPr lang="en-US" sz="3200" b="1" dirty="0"/>
              <a:t>The prophet found another man and said, "Strike me, please." So the man struck him and wounded him. </a:t>
            </a:r>
            <a:r>
              <a:rPr lang="en-US" altLang="zh-TW" sz="3200" b="1" dirty="0" smtClean="0"/>
              <a:t>【</a:t>
            </a:r>
            <a:r>
              <a:rPr lang="en-US" sz="3200" b="1" dirty="0"/>
              <a:t>1King </a:t>
            </a:r>
            <a:r>
              <a:rPr lang="en-US" sz="3200" b="1" dirty="0" smtClean="0"/>
              <a:t>20:35</a:t>
            </a:r>
            <a:r>
              <a:rPr lang="en-US" altLang="zh-TW" sz="3200" b="1" dirty="0" smtClean="0"/>
              <a:t>-37】</a:t>
            </a:r>
            <a:endParaRPr lang="en-US" dirty="0"/>
          </a:p>
        </p:txBody>
      </p:sp>
    </p:spTree>
    <p:extLst>
      <p:ext uri="{BB962C8B-B14F-4D97-AF65-F5344CB8AC3E}">
        <p14:creationId xmlns:p14="http://schemas.microsoft.com/office/powerpoint/2010/main" val="917434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00" y="406250"/>
            <a:ext cx="11764800" cy="6395675"/>
          </a:xfrm>
        </p:spPr>
        <p:txBody>
          <a:bodyPr>
            <a:normAutofit lnSpcReduction="10000"/>
          </a:bodyPr>
          <a:lstStyle/>
          <a:p>
            <a:r>
              <a:rPr lang="en-US" sz="3200" b="1" baseline="30000" dirty="0" smtClean="0"/>
              <a:t>38</a:t>
            </a:r>
            <a:r>
              <a:rPr lang="zh-TW" altLang="en-US" sz="3200" b="1" dirty="0"/>
              <a:t>他就去了，用頭巾蒙眼，改換面目，在路旁等候王。</a:t>
            </a:r>
            <a:r>
              <a:rPr lang="en-US" sz="3200" b="1" baseline="30000" dirty="0"/>
              <a:t>39</a:t>
            </a:r>
            <a:r>
              <a:rPr lang="zh-TW" altLang="en-US" sz="3200" b="1" dirty="0"/>
              <a:t>王從那裡經過，他向王呼叫說：僕人在陣上的時候，有人帶了一個人來，對我說：你看守這人，若把他失了，你的性命必代替他的性命；不然，你必交出一他連得銀子來。</a:t>
            </a:r>
            <a:r>
              <a:rPr lang="en-US" sz="3200" b="1" baseline="30000" dirty="0"/>
              <a:t>40</a:t>
            </a:r>
            <a:r>
              <a:rPr lang="zh-TW" altLang="en-US" sz="3200" b="1" dirty="0"/>
              <a:t>僕人正在忙亂之間，那人就不見了。以色列王對他說：你自己定妥了，必照樣判斷你</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20:3</a:t>
            </a:r>
            <a:r>
              <a:rPr lang="en-US" altLang="zh-TW" sz="3200" b="1" dirty="0" smtClean="0"/>
              <a:t>8-40】</a:t>
            </a:r>
            <a:r>
              <a:rPr lang="en-US" sz="3200" b="1" dirty="0"/>
              <a:t/>
            </a:r>
            <a:br>
              <a:rPr lang="en-US" sz="3200" b="1" dirty="0"/>
            </a:br>
            <a:r>
              <a:rPr lang="en-US" sz="3200" b="1" baseline="30000" dirty="0" smtClean="0"/>
              <a:t>38</a:t>
            </a:r>
            <a:r>
              <a:rPr lang="en-US" sz="3200" b="1" dirty="0" smtClean="0"/>
              <a:t>Then </a:t>
            </a:r>
            <a:r>
              <a:rPr lang="en-US" sz="3200" b="1" dirty="0"/>
              <a:t>the prophet went and stood by the road waiting for the king. He disguised himself with his headband down over his eyes. </a:t>
            </a:r>
            <a:r>
              <a:rPr lang="en-US" sz="3200" b="1" baseline="30000" dirty="0"/>
              <a:t>39</a:t>
            </a:r>
            <a:r>
              <a:rPr lang="en-US" sz="3200" b="1" dirty="0"/>
              <a:t>As the king passed by, the prophet called out to him, "Your servant went into the thick of the battle, and someone came to me with a captive and said, 'Guard this man. If he is missing, it will be your life for his life, or you must pay a talent of silver.' </a:t>
            </a:r>
            <a:r>
              <a:rPr lang="en-US" sz="3200" b="1" baseline="30000" dirty="0"/>
              <a:t>40</a:t>
            </a:r>
            <a:r>
              <a:rPr lang="en-US" sz="3200" b="1" dirty="0"/>
              <a:t>While your servant was busy here and there, the man disappeared." "That is your sentence," the king of Israel said. "You have pronounced it yourself." </a:t>
            </a:r>
            <a:r>
              <a:rPr lang="en-US" altLang="zh-TW" sz="3200" b="1" dirty="0" smtClean="0"/>
              <a:t>【</a:t>
            </a:r>
            <a:r>
              <a:rPr lang="en-US" sz="3200" b="1" dirty="0"/>
              <a:t>1King </a:t>
            </a:r>
            <a:r>
              <a:rPr lang="en-US" sz="3200" b="1" dirty="0" smtClean="0"/>
              <a:t>20:3</a:t>
            </a:r>
            <a:r>
              <a:rPr lang="en-US" altLang="zh-TW" sz="3200" b="1" dirty="0" smtClean="0"/>
              <a:t>8-40】</a:t>
            </a:r>
            <a:endParaRPr lang="en-US" sz="32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2762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725"/>
            <a:ext cx="10515600" cy="5811838"/>
          </a:xfrm>
        </p:spPr>
        <p:txBody>
          <a:bodyPr>
            <a:normAutofit/>
          </a:bodyPr>
          <a:lstStyle/>
          <a:p>
            <a:r>
              <a:rPr lang="en-US" sz="3200" b="1" baseline="30000" dirty="0" smtClean="0"/>
              <a:t>41</a:t>
            </a:r>
            <a:r>
              <a:rPr lang="zh-TW" altLang="en-US" sz="3200" b="1" dirty="0"/>
              <a:t>他急忙除掉蒙眼的頭巾，以色列王就認出他是一個先知。</a:t>
            </a:r>
            <a:r>
              <a:rPr lang="en-US" sz="3200" b="1" baseline="30000" dirty="0"/>
              <a:t>42</a:t>
            </a:r>
            <a:r>
              <a:rPr lang="zh-TW" altLang="en-US" sz="3200" b="1" dirty="0"/>
              <a:t>他對王說：耶和華如此說：因你將我定要滅絕的人放去，你的命就必代替他的命，你的民也必代替他的民。</a:t>
            </a:r>
            <a:r>
              <a:rPr lang="en-US" sz="3200" b="1" baseline="30000" dirty="0"/>
              <a:t>43</a:t>
            </a:r>
            <a:r>
              <a:rPr lang="zh-TW" altLang="en-US" sz="3200" b="1" dirty="0"/>
              <a:t>於是以色列王悶悶不樂地回到撒瑪利亞，進了他的宮。</a:t>
            </a:r>
            <a:r>
              <a:rPr lang="en-US" altLang="zh-TW" sz="3200" b="1" dirty="0"/>
              <a:t>【</a:t>
            </a:r>
            <a:r>
              <a:rPr lang="zh-TW" altLang="en-US" sz="3200" b="1" dirty="0"/>
              <a:t>王上</a:t>
            </a:r>
            <a:r>
              <a:rPr lang="en-US" sz="3200" b="1" dirty="0"/>
              <a:t> </a:t>
            </a:r>
            <a:r>
              <a:rPr lang="en-US" sz="3200" b="1" dirty="0" smtClean="0"/>
              <a:t>20:</a:t>
            </a:r>
            <a:r>
              <a:rPr lang="en-US" altLang="zh-TW" sz="3200" b="1" dirty="0" smtClean="0"/>
              <a:t>41-</a:t>
            </a:r>
            <a:r>
              <a:rPr lang="en-US" sz="3200" b="1" dirty="0" smtClean="0"/>
              <a:t>43</a:t>
            </a:r>
            <a:r>
              <a:rPr lang="en-US" altLang="zh-TW" sz="3200" b="1" dirty="0"/>
              <a:t>】</a:t>
            </a:r>
            <a:r>
              <a:rPr lang="en-US" sz="3200" b="1" dirty="0"/>
              <a:t/>
            </a:r>
            <a:br>
              <a:rPr lang="en-US" sz="3200" b="1" dirty="0"/>
            </a:br>
            <a:r>
              <a:rPr lang="en-US" sz="3200" b="1" baseline="30000" dirty="0" smtClean="0"/>
              <a:t>41</a:t>
            </a:r>
            <a:r>
              <a:rPr lang="en-US" sz="3200" b="1" dirty="0" smtClean="0"/>
              <a:t>Then </a:t>
            </a:r>
            <a:r>
              <a:rPr lang="en-US" sz="3200" b="1" dirty="0"/>
              <a:t>the prophet quickly removed the headband from his eyes, and the king of Israel recognized him as one of the prophets. </a:t>
            </a:r>
            <a:r>
              <a:rPr lang="en-US" sz="3200" b="1" baseline="30000" dirty="0"/>
              <a:t>42</a:t>
            </a:r>
            <a:r>
              <a:rPr lang="en-US" sz="3200" b="1" dirty="0"/>
              <a:t>He said to the king, "This is what the LORD says: 'You have set free a man I had determined should die. Therefore it is your life for his life, your people for his people.'" </a:t>
            </a:r>
            <a:r>
              <a:rPr lang="en-US" sz="3200" b="1" baseline="30000" dirty="0"/>
              <a:t>43</a:t>
            </a:r>
            <a:r>
              <a:rPr lang="en-US" sz="3200" b="1" dirty="0"/>
              <a:t>Sullen and angry, the king of Israel went to his palace in Samaria. </a:t>
            </a:r>
            <a:r>
              <a:rPr lang="en-US" altLang="zh-TW" sz="3200" b="1" dirty="0"/>
              <a:t>【</a:t>
            </a:r>
            <a:r>
              <a:rPr lang="en-US" sz="3200" b="1" dirty="0"/>
              <a:t>1King </a:t>
            </a:r>
            <a:r>
              <a:rPr lang="en-US" sz="3200" b="1" dirty="0" smtClean="0"/>
              <a:t>20:</a:t>
            </a:r>
            <a:r>
              <a:rPr lang="en-US" altLang="zh-TW" sz="3200" b="1" dirty="0" smtClean="0"/>
              <a:t>41-</a:t>
            </a:r>
            <a:r>
              <a:rPr lang="en-US" sz="3200" b="1" dirty="0" smtClean="0"/>
              <a:t>43</a:t>
            </a:r>
            <a:r>
              <a:rPr lang="en-US" altLang="zh-TW" sz="3200" b="1" dirty="0" smtClean="0"/>
              <a:t>】</a:t>
            </a:r>
            <a:endParaRPr lang="en-US" sz="3200"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412035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III. The Action of God</a:t>
            </a:r>
            <a:r>
              <a:rPr lang="zh-TW" altLang="en-US" b="1" dirty="0" smtClean="0"/>
              <a:t>神的行動 </a:t>
            </a:r>
            <a:r>
              <a:rPr lang="en-US" b="1" dirty="0" smtClean="0"/>
              <a:t>(vv. 35-43)</a:t>
            </a:r>
            <a:endParaRPr lang="en-US" dirty="0"/>
          </a:p>
        </p:txBody>
      </p:sp>
      <p:sp>
        <p:nvSpPr>
          <p:cNvPr id="3" name="Content Placeholder 2"/>
          <p:cNvSpPr>
            <a:spLocks noGrp="1"/>
          </p:cNvSpPr>
          <p:nvPr>
            <p:ph idx="1"/>
          </p:nvPr>
        </p:nvSpPr>
        <p:spPr/>
        <p:txBody>
          <a:bodyPr/>
          <a:lstStyle/>
          <a:p>
            <a:r>
              <a:rPr lang="en-US" sz="3200" b="1" dirty="0"/>
              <a:t>A. Absolute Obedience</a:t>
            </a:r>
            <a:r>
              <a:rPr lang="zh-TW" altLang="en-US" sz="3200" b="1" dirty="0"/>
              <a:t>絕對的順服</a:t>
            </a:r>
            <a:r>
              <a:rPr lang="en-US" sz="3200" b="1" dirty="0"/>
              <a:t> (vv. 35-36</a:t>
            </a:r>
            <a:r>
              <a:rPr lang="en-US" sz="3200" b="1" dirty="0" smtClean="0"/>
              <a:t>)</a:t>
            </a:r>
          </a:p>
          <a:p>
            <a:r>
              <a:rPr lang="en-US" sz="3200" b="1" dirty="0"/>
              <a:t>B. Just Judgment </a:t>
            </a:r>
            <a:r>
              <a:rPr lang="zh-TW" altLang="en-US" sz="3200" b="1" dirty="0"/>
              <a:t>公義的審判 </a:t>
            </a:r>
            <a:r>
              <a:rPr lang="en-US" sz="3200" b="1" dirty="0"/>
              <a:t>(vv. 37-43</a:t>
            </a:r>
            <a:r>
              <a:rPr lang="en-US" sz="3200" b="1" dirty="0" smtClean="0"/>
              <a:t>)</a:t>
            </a:r>
            <a:endParaRPr lang="en-US" sz="3200" dirty="0"/>
          </a:p>
          <a:p>
            <a:pPr marL="0" indent="0">
              <a:buNone/>
            </a:pPr>
            <a:endParaRPr lang="en-US" dirty="0"/>
          </a:p>
        </p:txBody>
      </p:sp>
    </p:spTree>
    <p:extLst>
      <p:ext uri="{BB962C8B-B14F-4D97-AF65-F5344CB8AC3E}">
        <p14:creationId xmlns:p14="http://schemas.microsoft.com/office/powerpoint/2010/main" val="10677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zh-TW" sz="3200" dirty="0" smtClean="0"/>
              <a:t>1</a:t>
            </a:r>
            <a:r>
              <a:rPr lang="zh-TW" altLang="en-US" sz="3200" dirty="0" smtClean="0"/>
              <a:t> </a:t>
            </a:r>
            <a:r>
              <a:rPr lang="en-US" altLang="zh-TW" sz="3200" dirty="0" smtClean="0"/>
              <a:t>Talent = 75lb x 16 </a:t>
            </a:r>
            <a:r>
              <a:rPr lang="en-US" altLang="zh-TW" sz="3200" dirty="0" err="1" smtClean="0"/>
              <a:t>oz</a:t>
            </a:r>
            <a:r>
              <a:rPr lang="en-US" altLang="zh-TW" sz="3200" dirty="0" smtClean="0"/>
              <a:t> = 1200 </a:t>
            </a:r>
            <a:r>
              <a:rPr lang="en-US" altLang="zh-TW" sz="3200" dirty="0" err="1" smtClean="0"/>
              <a:t>oz</a:t>
            </a:r>
            <a:r>
              <a:rPr lang="en-US" altLang="zh-TW" sz="3200" dirty="0" smtClean="0"/>
              <a:t> = 1100 troy </a:t>
            </a:r>
            <a:r>
              <a:rPr lang="en-US" altLang="zh-TW" sz="3200" dirty="0" err="1" smtClean="0"/>
              <a:t>oz</a:t>
            </a:r>
            <a:r>
              <a:rPr lang="en-US" altLang="zh-TW" sz="3200" dirty="0" smtClean="0"/>
              <a:t> @ $15 per troy </a:t>
            </a:r>
            <a:r>
              <a:rPr lang="en-US" altLang="zh-TW" sz="3200" dirty="0" err="1" smtClean="0"/>
              <a:t>oz</a:t>
            </a:r>
            <a:r>
              <a:rPr lang="en-US" altLang="zh-TW" sz="3200" dirty="0" smtClean="0"/>
              <a:t> = US </a:t>
            </a:r>
            <a:r>
              <a:rPr lang="en-US" altLang="zh-TW" sz="3200" smtClean="0"/>
              <a:t>$16,500</a:t>
            </a:r>
            <a:endParaRPr lang="en-US" sz="3200" dirty="0"/>
          </a:p>
        </p:txBody>
      </p:sp>
    </p:spTree>
    <p:extLst>
      <p:ext uri="{BB962C8B-B14F-4D97-AF65-F5344CB8AC3E}">
        <p14:creationId xmlns:p14="http://schemas.microsoft.com/office/powerpoint/2010/main" val="353335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 </a:t>
            </a:r>
            <a:r>
              <a:rPr lang="zh-TW" altLang="en-US" sz="3200" dirty="0"/>
              <a:t>你自己定妥了</a:t>
            </a:r>
            <a:r>
              <a:rPr lang="en-US" sz="3200" dirty="0"/>
              <a:t>, </a:t>
            </a:r>
            <a:r>
              <a:rPr lang="zh-TW" altLang="en-US" sz="3200" dirty="0"/>
              <a:t>必照樣判斷</a:t>
            </a:r>
            <a:r>
              <a:rPr lang="zh-TW" altLang="en-US" sz="3200" dirty="0" smtClean="0"/>
              <a:t>你</a:t>
            </a:r>
            <a:endParaRPr lang="en-US" altLang="zh-TW" sz="3200" dirty="0" smtClean="0"/>
          </a:p>
          <a:p>
            <a:r>
              <a:rPr lang="en-US" sz="3200" dirty="0" smtClean="0"/>
              <a:t>That </a:t>
            </a:r>
            <a:r>
              <a:rPr lang="en-US" sz="3200" dirty="0"/>
              <a:t>is your sentence, you have pronounced it yourself.</a:t>
            </a:r>
          </a:p>
          <a:p>
            <a:pPr marL="0" indent="0">
              <a:buNone/>
            </a:pPr>
            <a:endParaRPr lang="en-US" dirty="0"/>
          </a:p>
        </p:txBody>
      </p:sp>
    </p:spTree>
    <p:extLst>
      <p:ext uri="{BB962C8B-B14F-4D97-AF65-F5344CB8AC3E}">
        <p14:creationId xmlns:p14="http://schemas.microsoft.com/office/powerpoint/2010/main" val="213275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baseline="30000" dirty="0"/>
              <a:t>42</a:t>
            </a:r>
            <a:r>
              <a:rPr lang="zh-TW" altLang="en-US" sz="3200" b="1" dirty="0"/>
              <a:t>他對王說：耶和華如此說：因你將我定要滅絕的人放去，你的命就必代替他的命，你的民也必代替他的民。</a:t>
            </a:r>
            <a:r>
              <a:rPr lang="en-US" altLang="zh-TW" sz="3200" b="1" dirty="0"/>
              <a:t>【</a:t>
            </a:r>
            <a:r>
              <a:rPr lang="zh-TW" altLang="en-US" sz="3200" b="1" dirty="0"/>
              <a:t>王上</a:t>
            </a:r>
            <a:r>
              <a:rPr lang="en-US" sz="3200" b="1" dirty="0"/>
              <a:t> 20:42</a:t>
            </a:r>
            <a:r>
              <a:rPr lang="en-US" altLang="zh-TW" sz="3200" b="1" dirty="0"/>
              <a:t>】</a:t>
            </a:r>
            <a:r>
              <a:rPr lang="en-US" sz="3200" b="1" dirty="0"/>
              <a:t/>
            </a:r>
            <a:br>
              <a:rPr lang="en-US" sz="3200" b="1" dirty="0"/>
            </a:br>
            <a:r>
              <a:rPr lang="en-US" sz="3200" b="1" baseline="30000" dirty="0"/>
              <a:t>42</a:t>
            </a:r>
            <a:r>
              <a:rPr lang="en-US" sz="3200" b="1" dirty="0"/>
              <a:t>He said to the king, "This is what the LORD says: 'You have set free a man I had determined should die. Therefore it is your life for his life, your people for his people.'" </a:t>
            </a:r>
            <a:r>
              <a:rPr lang="en-US" altLang="zh-TW" sz="3200" b="1" dirty="0"/>
              <a:t>【</a:t>
            </a:r>
            <a:r>
              <a:rPr lang="en-US" sz="3200" b="1" dirty="0"/>
              <a:t>1King 20:42</a:t>
            </a:r>
            <a:r>
              <a:rPr lang="en-US" altLang="zh-TW" sz="3200" b="1" dirty="0" smtClean="0"/>
              <a:t>】</a:t>
            </a:r>
            <a:endParaRPr lang="en-US" sz="3200" b="1" dirty="0"/>
          </a:p>
        </p:txBody>
      </p:sp>
    </p:spTree>
    <p:extLst>
      <p:ext uri="{BB962C8B-B14F-4D97-AF65-F5344CB8AC3E}">
        <p14:creationId xmlns:p14="http://schemas.microsoft.com/office/powerpoint/2010/main" val="3542826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 </a:t>
            </a:r>
            <a:r>
              <a:rPr lang="zh-TW" altLang="en-US" b="1" dirty="0"/>
              <a:t>結</a:t>
            </a:r>
            <a:r>
              <a:rPr lang="zh-TW" altLang="en-US" b="1" dirty="0" smtClean="0"/>
              <a:t>論</a:t>
            </a:r>
            <a:endParaRPr lang="en-US" dirty="0"/>
          </a:p>
        </p:txBody>
      </p:sp>
      <p:pic>
        <p:nvPicPr>
          <p:cNvPr id="4" name="Content Placeholder 3"/>
          <p:cNvPicPr>
            <a:picLocks noGrp="1" noChangeAspect="1"/>
          </p:cNvPicPr>
          <p:nvPr>
            <p:ph idx="1"/>
          </p:nvPr>
        </p:nvPicPr>
        <p:blipFill>
          <a:blip r:embed="rId2"/>
          <a:stretch>
            <a:fillRect/>
          </a:stretch>
        </p:blipFill>
        <p:spPr>
          <a:xfrm>
            <a:off x="1296000" y="1514909"/>
            <a:ext cx="9480595" cy="5001091"/>
          </a:xfrm>
          <a:prstGeom prst="rect">
            <a:avLst/>
          </a:prstGeom>
        </p:spPr>
      </p:pic>
    </p:spTree>
    <p:extLst>
      <p:ext uri="{BB962C8B-B14F-4D97-AF65-F5344CB8AC3E}">
        <p14:creationId xmlns:p14="http://schemas.microsoft.com/office/powerpoint/2010/main" val="395396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00" y="271525"/>
            <a:ext cx="10515600" cy="1325563"/>
          </a:xfrm>
        </p:spPr>
        <p:txBody>
          <a:bodyPr/>
          <a:lstStyle/>
          <a:p>
            <a:endParaRPr lang="en-US"/>
          </a:p>
        </p:txBody>
      </p:sp>
      <p:sp>
        <p:nvSpPr>
          <p:cNvPr id="3" name="Content Placeholder 2"/>
          <p:cNvSpPr>
            <a:spLocks noGrp="1"/>
          </p:cNvSpPr>
          <p:nvPr>
            <p:ph idx="1"/>
          </p:nvPr>
        </p:nvSpPr>
        <p:spPr>
          <a:xfrm>
            <a:off x="787800" y="765189"/>
            <a:ext cx="10833000" cy="5873211"/>
          </a:xfrm>
        </p:spPr>
        <p:txBody>
          <a:bodyPr>
            <a:normAutofit lnSpcReduction="10000"/>
          </a:bodyPr>
          <a:lstStyle/>
          <a:p>
            <a:r>
              <a:rPr lang="en-US" sz="3200" b="1" baseline="30000" dirty="0"/>
              <a:t>22</a:t>
            </a:r>
            <a:r>
              <a:rPr lang="zh-TW" altLang="en-US" sz="3200" b="1" dirty="0"/>
              <a:t>那先知來見以色列王，對他說：你當自強，留心怎樣防備；因為到明年這時候，亞蘭王必上來攻擊你。</a:t>
            </a:r>
            <a:r>
              <a:rPr lang="en-US" sz="3200" b="1" baseline="30000" dirty="0"/>
              <a:t>23</a:t>
            </a:r>
            <a:r>
              <a:rPr lang="zh-TW" altLang="en-US" sz="3200" b="1" dirty="0"/>
              <a:t>亞蘭王的臣僕對亞蘭王說：以色列人的　 神是山　神，所以他們勝過我們；但在平原與他們打仗，我們必定得勝。</a:t>
            </a:r>
            <a:r>
              <a:rPr lang="en-US" sz="3200" b="1" baseline="30000" dirty="0"/>
              <a:t>24</a:t>
            </a:r>
            <a:r>
              <a:rPr lang="zh-TW" altLang="en-US" sz="3200" b="1" dirty="0"/>
              <a:t>王當這樣行：把諸王革去，派軍長代替他們</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20:22-24</a:t>
            </a:r>
            <a:r>
              <a:rPr lang="en-US" altLang="zh-TW" sz="3200" b="1" dirty="0" smtClean="0"/>
              <a:t>】</a:t>
            </a:r>
            <a:r>
              <a:rPr lang="en-US" sz="3200" b="1" dirty="0"/>
              <a:t/>
            </a:r>
            <a:br>
              <a:rPr lang="en-US" sz="3200" b="1" dirty="0"/>
            </a:br>
            <a:r>
              <a:rPr lang="en-US" sz="3200" b="1" baseline="30000" dirty="0"/>
              <a:t>22</a:t>
            </a:r>
            <a:r>
              <a:rPr lang="en-US" sz="3200" b="1" dirty="0"/>
              <a:t>Afterward, the prophet came to the king of Israel and said, "Strengthen your position and see what must be done, because next spring the king of Aram will attack you again." </a:t>
            </a:r>
            <a:r>
              <a:rPr lang="en-US" sz="3200" b="1" baseline="30000" dirty="0"/>
              <a:t>23</a:t>
            </a:r>
            <a:r>
              <a:rPr lang="en-US" sz="3200" b="1" dirty="0"/>
              <a:t>Meanwhile, the officials of the king of Aram advised him, "Their gods are gods of the hills. That is why they were too strong for us. But if we fight them on the plains, surely we will be stronger than they. </a:t>
            </a:r>
            <a:r>
              <a:rPr lang="en-US" sz="3200" b="1" baseline="30000" dirty="0"/>
              <a:t>24</a:t>
            </a:r>
            <a:r>
              <a:rPr lang="en-US" sz="3200" b="1" dirty="0"/>
              <a:t>Do this: Remove all the kings from their commands and replace them with other officers. </a:t>
            </a:r>
            <a:r>
              <a:rPr lang="en-US" altLang="zh-TW" sz="3200" b="1" dirty="0" smtClean="0"/>
              <a:t>【</a:t>
            </a:r>
            <a:r>
              <a:rPr lang="en-US" sz="3200" b="1" dirty="0"/>
              <a:t>1King </a:t>
            </a:r>
            <a:r>
              <a:rPr lang="en-US" sz="3200" b="1" dirty="0" smtClean="0"/>
              <a:t>20:22-24</a:t>
            </a:r>
            <a:r>
              <a:rPr lang="en-US" altLang="zh-TW" sz="3200" b="1" dirty="0" smtClean="0"/>
              <a:t>】</a:t>
            </a:r>
            <a:endParaRPr lang="en-US" sz="3200" dirty="0"/>
          </a:p>
        </p:txBody>
      </p:sp>
    </p:spTree>
    <p:extLst>
      <p:ext uri="{BB962C8B-B14F-4D97-AF65-F5344CB8AC3E}">
        <p14:creationId xmlns:p14="http://schemas.microsoft.com/office/powerpoint/2010/main" val="42653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5200" y="365124"/>
            <a:ext cx="11570400" cy="6129275"/>
          </a:xfrm>
        </p:spPr>
        <p:txBody>
          <a:bodyPr>
            <a:noAutofit/>
          </a:bodyPr>
          <a:lstStyle/>
          <a:p>
            <a:r>
              <a:rPr lang="en-US" sz="3200" b="1" baseline="30000" dirty="0"/>
              <a:t>7</a:t>
            </a:r>
            <a:r>
              <a:rPr lang="zh-TW" altLang="en-US" sz="3200" b="1" dirty="0"/>
              <a:t>你們誰有僕人耕地或是放羊，從田裡回來，就對他說：你快來坐下吃飯呢？</a:t>
            </a:r>
            <a:r>
              <a:rPr lang="en-US" sz="3200" b="1" baseline="30000" dirty="0"/>
              <a:t>8</a:t>
            </a:r>
            <a:r>
              <a:rPr lang="zh-TW" altLang="en-US" sz="3200" b="1" dirty="0"/>
              <a:t>豈不對他說：你給我預備晚飯，束上帶子伺候我，等我吃喝完了，你才可以吃喝麼？</a:t>
            </a:r>
            <a:r>
              <a:rPr lang="en-US" sz="3200" b="1" baseline="30000" dirty="0"/>
              <a:t>9</a:t>
            </a:r>
            <a:r>
              <a:rPr lang="zh-TW" altLang="en-US" sz="3200" b="1" dirty="0"/>
              <a:t>僕人照所吩咐的去做，主人還謝謝他麼？</a:t>
            </a:r>
            <a:r>
              <a:rPr lang="en-US" sz="3200" b="1" baseline="30000" dirty="0"/>
              <a:t>10</a:t>
            </a:r>
            <a:r>
              <a:rPr lang="zh-TW" altLang="en-US" sz="3200" b="1" dirty="0"/>
              <a:t>這樣，你們做完了一切所吩咐的，只當說：我們是無用的僕人，所做的本是我們應分做的。</a:t>
            </a:r>
            <a:r>
              <a:rPr lang="en-US" altLang="zh-TW" sz="3200" b="1" dirty="0"/>
              <a:t>【</a:t>
            </a:r>
            <a:r>
              <a:rPr lang="zh-TW" altLang="en-US" sz="3200" b="1" dirty="0"/>
              <a:t>路</a:t>
            </a:r>
            <a:r>
              <a:rPr lang="en-US" sz="3200" b="1" dirty="0"/>
              <a:t> 17:7~10</a:t>
            </a:r>
            <a:r>
              <a:rPr lang="en-US" altLang="zh-TW" sz="3200" b="1" dirty="0"/>
              <a:t>】</a:t>
            </a:r>
            <a:r>
              <a:rPr lang="en-US" sz="3200" b="1" dirty="0"/>
              <a:t/>
            </a:r>
            <a:br>
              <a:rPr lang="en-US" sz="3200" b="1" dirty="0"/>
            </a:br>
            <a:r>
              <a:rPr lang="en-US" sz="3200" b="1" baseline="30000" dirty="0"/>
              <a:t>7</a:t>
            </a:r>
            <a:r>
              <a:rPr lang="en-US" sz="3200" b="1" dirty="0"/>
              <a:t>"Suppose one of you had a servant plowing or looking after the sheep. Would he say to the servant when he comes in from the field, 'Come along now and sit down to eat'? </a:t>
            </a:r>
            <a:r>
              <a:rPr lang="en-US" sz="3200" b="1" baseline="30000" dirty="0"/>
              <a:t>8</a:t>
            </a:r>
            <a:r>
              <a:rPr lang="en-US" sz="3200" b="1" dirty="0"/>
              <a:t>Would he not rather say, 'Prepare my supper, get yourself ready and wait on me while I eat and drink; after that you may eat and drink'? </a:t>
            </a:r>
            <a:r>
              <a:rPr lang="en-US" sz="3200" b="1" baseline="30000" dirty="0"/>
              <a:t>9</a:t>
            </a:r>
            <a:r>
              <a:rPr lang="en-US" sz="3200" b="1" dirty="0"/>
              <a:t>Would he thank the servant because he did what he was told to do? </a:t>
            </a:r>
            <a:r>
              <a:rPr lang="en-US" sz="3200" b="1" baseline="30000" dirty="0"/>
              <a:t>10</a:t>
            </a:r>
            <a:r>
              <a:rPr lang="en-US" sz="3200" b="1" dirty="0"/>
              <a:t>So you also, when you have done everything you were told to do, should say, 'We are unworthy servants; we have only done our duty.'" </a:t>
            </a:r>
            <a:r>
              <a:rPr lang="en-US" altLang="zh-TW" sz="3200" b="1" dirty="0"/>
              <a:t>【</a:t>
            </a:r>
            <a:r>
              <a:rPr lang="en-US" sz="3200" b="1" dirty="0"/>
              <a:t>Luke 17:7~10</a:t>
            </a:r>
            <a:r>
              <a:rPr lang="en-US" altLang="zh-TW" sz="3200" b="1" dirty="0" smtClean="0"/>
              <a:t>】</a:t>
            </a:r>
            <a:endParaRPr lang="en-US" sz="3200" dirty="0"/>
          </a:p>
        </p:txBody>
      </p:sp>
    </p:spTree>
    <p:extLst>
      <p:ext uri="{BB962C8B-B14F-4D97-AF65-F5344CB8AC3E}">
        <p14:creationId xmlns:p14="http://schemas.microsoft.com/office/powerpoint/2010/main" val="2669552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Attitude/</a:t>
            </a:r>
            <a:r>
              <a:rPr lang="zh-TW" altLang="en-US" dirty="0" smtClean="0"/>
              <a:t>態度</a:t>
            </a:r>
            <a:endParaRPr lang="en-US" dirty="0"/>
          </a:p>
        </p:txBody>
      </p:sp>
      <p:sp>
        <p:nvSpPr>
          <p:cNvPr id="3" name="Content Placeholder 2"/>
          <p:cNvSpPr>
            <a:spLocks noGrp="1"/>
          </p:cNvSpPr>
          <p:nvPr>
            <p:ph idx="1"/>
          </p:nvPr>
        </p:nvSpPr>
        <p:spPr>
          <a:xfrm>
            <a:off x="838200" y="2059199"/>
            <a:ext cx="10515600" cy="4117763"/>
          </a:xfrm>
        </p:spPr>
        <p:txBody>
          <a:bodyPr>
            <a:normAutofit/>
          </a:bodyPr>
          <a:lstStyle/>
          <a:p>
            <a:r>
              <a:rPr lang="en-US" sz="3200" dirty="0" smtClean="0"/>
              <a:t>We </a:t>
            </a:r>
            <a:r>
              <a:rPr lang="en-US" sz="3200" dirty="0"/>
              <a:t>are unworthy </a:t>
            </a:r>
            <a:r>
              <a:rPr lang="en-US" sz="3200" dirty="0" smtClean="0"/>
              <a:t>servants/</a:t>
            </a:r>
            <a:r>
              <a:rPr lang="zh-TW" altLang="en-US" sz="3200" dirty="0" smtClean="0"/>
              <a:t>我</a:t>
            </a:r>
            <a:r>
              <a:rPr lang="zh-TW" altLang="en-US" sz="3200" dirty="0"/>
              <a:t>們是無用的僕</a:t>
            </a:r>
            <a:r>
              <a:rPr lang="zh-TW" altLang="en-US" sz="3200" dirty="0" smtClean="0"/>
              <a:t>人</a:t>
            </a:r>
            <a:endParaRPr lang="en-US" altLang="zh-TW" sz="3200" dirty="0"/>
          </a:p>
          <a:p>
            <a:r>
              <a:rPr lang="en-US" altLang="zh-TW" sz="3200" dirty="0" smtClean="0"/>
              <a:t>W</a:t>
            </a:r>
            <a:r>
              <a:rPr lang="en-US" sz="3200" dirty="0" smtClean="0"/>
              <a:t>e </a:t>
            </a:r>
            <a:r>
              <a:rPr lang="en-US" sz="3200" dirty="0"/>
              <a:t>have only done our </a:t>
            </a:r>
            <a:r>
              <a:rPr lang="en-US" sz="3200" dirty="0" smtClean="0"/>
              <a:t>duty/</a:t>
            </a:r>
            <a:r>
              <a:rPr lang="zh-TW" altLang="en-US" sz="3200" dirty="0"/>
              <a:t>所做的本是我們應分做</a:t>
            </a:r>
            <a:r>
              <a:rPr lang="zh-TW" altLang="en-US" sz="3200" dirty="0" smtClean="0"/>
              <a:t>的</a:t>
            </a:r>
            <a:endParaRPr lang="en-US" altLang="zh-TW" sz="3200" dirty="0" smtClean="0"/>
          </a:p>
          <a:p>
            <a:endParaRPr lang="en-US" altLang="zh-TW" sz="3200" dirty="0" smtClean="0"/>
          </a:p>
          <a:p>
            <a:r>
              <a:rPr lang="en-US" altLang="zh-TW" sz="3200" dirty="0" smtClean="0"/>
              <a:t>Glory </a:t>
            </a:r>
            <a:r>
              <a:rPr lang="zh-TW" altLang="en-US" sz="3200" dirty="0" smtClean="0"/>
              <a:t>榮耀 </a:t>
            </a:r>
            <a:r>
              <a:rPr lang="en-US" sz="4000" dirty="0" err="1" smtClean="0">
                <a:latin typeface="Bwhebl" panose="02020603050405020304" pitchFamily="18" charset="0"/>
              </a:rPr>
              <a:t>dbk</a:t>
            </a:r>
            <a:r>
              <a:rPr lang="zh-TW" altLang="en-US" sz="4000" dirty="0">
                <a:latin typeface="Bwhebl" panose="02020603050405020304" pitchFamily="18" charset="0"/>
              </a:rPr>
              <a:t> </a:t>
            </a:r>
            <a:r>
              <a:rPr lang="en-US" sz="4000" dirty="0" smtClean="0"/>
              <a:t>/ </a:t>
            </a:r>
            <a:r>
              <a:rPr lang="en-US" altLang="zh-TW" sz="4000" dirty="0" smtClean="0"/>
              <a:t>Heaviness </a:t>
            </a:r>
            <a:r>
              <a:rPr lang="zh-TW" altLang="en-US" sz="4000" dirty="0" smtClean="0"/>
              <a:t>重量</a:t>
            </a:r>
            <a:endParaRPr lang="en-US" altLang="zh-TW" sz="4000" dirty="0" smtClean="0">
              <a:latin typeface="Bwhebl" panose="02020603050405020304" pitchFamily="18" charset="0"/>
            </a:endParaRPr>
          </a:p>
          <a:p>
            <a:endParaRPr lang="en-US" sz="3200" dirty="0"/>
          </a:p>
        </p:txBody>
      </p:sp>
    </p:spTree>
    <p:extLst>
      <p:ext uri="{BB962C8B-B14F-4D97-AF65-F5344CB8AC3E}">
        <p14:creationId xmlns:p14="http://schemas.microsoft.com/office/powerpoint/2010/main" val="214169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600" y="365125"/>
            <a:ext cx="12182400" cy="5811838"/>
          </a:xfrm>
        </p:spPr>
        <p:txBody>
          <a:bodyPr>
            <a:noAutofit/>
          </a:bodyPr>
          <a:lstStyle/>
          <a:p>
            <a:r>
              <a:rPr lang="en-US" sz="3200" b="1" baseline="30000" dirty="0" smtClean="0"/>
              <a:t>25</a:t>
            </a:r>
            <a:r>
              <a:rPr lang="zh-TW" altLang="en-US" sz="3200" b="1" dirty="0"/>
              <a:t>又照著王喪失軍兵之數，再招募一軍，馬補馬，車補車，我們在平原與他們打仗，必定得勝。王便聽臣僕的話去行。</a:t>
            </a:r>
            <a:r>
              <a:rPr lang="en-US" sz="3200" b="1" baseline="30000" dirty="0"/>
              <a:t>26</a:t>
            </a:r>
            <a:r>
              <a:rPr lang="zh-TW" altLang="en-US" sz="3200" b="1" dirty="0"/>
              <a:t>次年，便哈達果然點齊亞蘭人上亞弗去，要與以色列人打仗。</a:t>
            </a:r>
            <a:r>
              <a:rPr lang="en-US" sz="3200" b="1" baseline="30000" dirty="0"/>
              <a:t>27</a:t>
            </a:r>
            <a:r>
              <a:rPr lang="zh-TW" altLang="en-US" sz="3200" b="1" dirty="0"/>
              <a:t>以色列人也點齊軍兵，預備食物，迎著亞蘭人出去，對著他們安營，好像兩小群山羊羔；亞蘭人卻滿了地面</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20:25-27</a:t>
            </a:r>
            <a:r>
              <a:rPr lang="en-US" altLang="zh-TW" sz="3200" b="1" dirty="0" smtClean="0"/>
              <a:t>】</a:t>
            </a:r>
            <a:r>
              <a:rPr lang="en-US" sz="3200" b="1" dirty="0"/>
              <a:t/>
            </a:r>
            <a:br>
              <a:rPr lang="en-US" sz="3200" b="1" dirty="0"/>
            </a:br>
            <a:r>
              <a:rPr lang="en-US" sz="3200" b="1" baseline="30000" dirty="0" smtClean="0"/>
              <a:t>25</a:t>
            </a:r>
            <a:r>
              <a:rPr lang="en-US" sz="3200" b="1" dirty="0" smtClean="0"/>
              <a:t>You </a:t>
            </a:r>
            <a:r>
              <a:rPr lang="en-US" sz="3200" b="1" dirty="0"/>
              <a:t>must also raise an army like the one you lost--horse for horse and chariot for chariot--so we can fight Israel on the plains. Then surely we will be stronger than they." He agreed with them and acted accordingly. </a:t>
            </a:r>
            <a:r>
              <a:rPr lang="en-US" sz="3200" b="1" baseline="30000" dirty="0"/>
              <a:t>26</a:t>
            </a:r>
            <a:r>
              <a:rPr lang="en-US" sz="3200" b="1" dirty="0"/>
              <a:t>The next spring Ben-</a:t>
            </a:r>
            <a:r>
              <a:rPr lang="en-US" sz="3200" b="1" dirty="0" err="1"/>
              <a:t>Hadad</a:t>
            </a:r>
            <a:r>
              <a:rPr lang="en-US" sz="3200" b="1" dirty="0"/>
              <a:t> mustered the </a:t>
            </a:r>
            <a:r>
              <a:rPr lang="en-US" sz="3200" b="1" dirty="0" err="1"/>
              <a:t>Arameans</a:t>
            </a:r>
            <a:r>
              <a:rPr lang="en-US" sz="3200" b="1" dirty="0"/>
              <a:t> and went up to </a:t>
            </a:r>
            <a:r>
              <a:rPr lang="en-US" sz="3200" b="1" dirty="0" err="1"/>
              <a:t>Aphek</a:t>
            </a:r>
            <a:r>
              <a:rPr lang="en-US" sz="3200" b="1" dirty="0"/>
              <a:t> to fight against Israel. </a:t>
            </a:r>
            <a:r>
              <a:rPr lang="en-US" sz="3200" b="1" baseline="30000" dirty="0"/>
              <a:t>27</a:t>
            </a:r>
            <a:r>
              <a:rPr lang="en-US" sz="3200" b="1" dirty="0"/>
              <a:t>When the Israelites were also mustered and given provisions, they marched out to meet them. The Israelites camped opposite them like two small flocks of goats, while the </a:t>
            </a:r>
            <a:r>
              <a:rPr lang="en-US" sz="3200" b="1" dirty="0" err="1"/>
              <a:t>Arameans</a:t>
            </a:r>
            <a:r>
              <a:rPr lang="en-US" sz="3200" b="1" dirty="0"/>
              <a:t> covered the countryside. </a:t>
            </a:r>
            <a:r>
              <a:rPr lang="en-US" altLang="zh-TW" sz="3200" b="1" dirty="0" smtClean="0"/>
              <a:t>【</a:t>
            </a:r>
            <a:r>
              <a:rPr lang="en-US" sz="3200" b="1" dirty="0"/>
              <a:t>1King </a:t>
            </a:r>
            <a:r>
              <a:rPr lang="en-US" sz="3200" b="1" dirty="0" smtClean="0"/>
              <a:t>20:25-27</a:t>
            </a:r>
            <a:r>
              <a:rPr lang="en-US" altLang="zh-TW" sz="3200" b="1" dirty="0" smtClean="0"/>
              <a:t>】</a:t>
            </a:r>
            <a:endParaRPr lang="en-US" sz="3200" b="1" dirty="0"/>
          </a:p>
          <a:p>
            <a:endParaRPr lang="en-US" sz="3200" dirty="0"/>
          </a:p>
        </p:txBody>
      </p:sp>
    </p:spTree>
    <p:extLst>
      <p:ext uri="{BB962C8B-B14F-4D97-AF65-F5344CB8AC3E}">
        <p14:creationId xmlns:p14="http://schemas.microsoft.com/office/powerpoint/2010/main" val="54703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0400" y="365125"/>
            <a:ext cx="11520000" cy="6172475"/>
          </a:xfrm>
        </p:spPr>
        <p:txBody>
          <a:bodyPr>
            <a:noAutofit/>
          </a:bodyPr>
          <a:lstStyle/>
          <a:p>
            <a:r>
              <a:rPr lang="en-US" sz="3200" b="1" baseline="30000" dirty="0" smtClean="0"/>
              <a:t>28</a:t>
            </a:r>
            <a:r>
              <a:rPr lang="zh-TW" altLang="en-US" sz="3200" b="1" dirty="0"/>
              <a:t>有　 神人來見以色列王，說：耶和華如此說：亞蘭人既說我</a:t>
            </a:r>
            <a:r>
              <a:rPr lang="en-US" sz="3200" b="1" dirty="0"/>
              <a:t>─</a:t>
            </a:r>
            <a:r>
              <a:rPr lang="zh-TW" altLang="en-US" sz="3200" b="1" dirty="0"/>
              <a:t>耶和華是山　神，不是平原的　神，所以我必將這一大群人都交在你手中，</a:t>
            </a:r>
            <a:r>
              <a:rPr lang="zh-TW" altLang="en-US" sz="3200" b="1" dirty="0">
                <a:solidFill>
                  <a:srgbClr val="FF0000"/>
                </a:solidFill>
              </a:rPr>
              <a:t>你們就知道我是耶和華。</a:t>
            </a:r>
            <a:r>
              <a:rPr lang="en-US" sz="3200" b="1" baseline="30000" dirty="0"/>
              <a:t>29</a:t>
            </a:r>
            <a:r>
              <a:rPr lang="zh-TW" altLang="en-US" sz="3200" b="1" dirty="0"/>
              <a:t>以色列人與亞蘭人相對安營七日，到第七日兩軍交戰；那一日以色列人殺了亞蘭人步兵十萬</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20:28-29</a:t>
            </a:r>
            <a:r>
              <a:rPr lang="en-US" altLang="zh-TW" sz="3200" b="1" dirty="0" smtClean="0"/>
              <a:t>】</a:t>
            </a:r>
            <a:r>
              <a:rPr lang="en-US" sz="3200" b="1" dirty="0"/>
              <a:t/>
            </a:r>
            <a:br>
              <a:rPr lang="en-US" sz="3200" b="1" dirty="0"/>
            </a:br>
            <a:r>
              <a:rPr lang="en-US" sz="3200" b="1" baseline="30000" dirty="0" smtClean="0"/>
              <a:t>28</a:t>
            </a:r>
            <a:r>
              <a:rPr lang="en-US" sz="3200" b="1" dirty="0" smtClean="0"/>
              <a:t>The </a:t>
            </a:r>
            <a:r>
              <a:rPr lang="en-US" sz="3200" b="1" dirty="0"/>
              <a:t>man of God came up and told the king of Israel, "This is what the LORD says: 'Because the </a:t>
            </a:r>
            <a:r>
              <a:rPr lang="en-US" sz="3200" b="1" dirty="0" err="1"/>
              <a:t>Arameans</a:t>
            </a:r>
            <a:r>
              <a:rPr lang="en-US" sz="3200" b="1" dirty="0"/>
              <a:t> think the LORD is a god of the hills and not a god of the valleys, I will deliver this vast army into your hands, </a:t>
            </a:r>
            <a:r>
              <a:rPr lang="en-US" sz="3200" b="1" dirty="0">
                <a:solidFill>
                  <a:srgbClr val="FF0000"/>
                </a:solidFill>
              </a:rPr>
              <a:t>and you will know that I am the LORD.</a:t>
            </a:r>
            <a:r>
              <a:rPr lang="en-US" sz="3200" b="1" dirty="0"/>
              <a:t>'" </a:t>
            </a:r>
            <a:r>
              <a:rPr lang="en-US" sz="3200" b="1" baseline="30000" dirty="0"/>
              <a:t>29</a:t>
            </a:r>
            <a:r>
              <a:rPr lang="en-US" sz="3200" b="1" dirty="0"/>
              <a:t>For seven days they camped opposite each other, and on the seventh day the battle was joined. The Israelites inflicted a hundred thousand casualties on the Aramean foot soldiers in one day. </a:t>
            </a:r>
            <a:r>
              <a:rPr lang="en-US" altLang="zh-TW" sz="3200" b="1" dirty="0" smtClean="0"/>
              <a:t>【</a:t>
            </a:r>
            <a:r>
              <a:rPr lang="en-US" sz="3200" b="1" dirty="0"/>
              <a:t>1King </a:t>
            </a:r>
            <a:r>
              <a:rPr lang="en-US" sz="3200" b="1" dirty="0" smtClean="0"/>
              <a:t>20:28-29</a:t>
            </a:r>
            <a:r>
              <a:rPr lang="en-US" altLang="zh-TW" sz="3200" b="1" dirty="0" smtClean="0"/>
              <a:t>】</a:t>
            </a:r>
            <a:endParaRPr lang="en-US" sz="3200" dirty="0"/>
          </a:p>
        </p:txBody>
      </p:sp>
    </p:spTree>
    <p:extLst>
      <p:ext uri="{BB962C8B-B14F-4D97-AF65-F5344CB8AC3E}">
        <p14:creationId xmlns:p14="http://schemas.microsoft.com/office/powerpoint/2010/main" val="161915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400" y="365125"/>
            <a:ext cx="12192000" cy="5811838"/>
          </a:xfrm>
        </p:spPr>
        <p:txBody>
          <a:bodyPr>
            <a:noAutofit/>
          </a:bodyPr>
          <a:lstStyle/>
          <a:p>
            <a:r>
              <a:rPr lang="en-US" sz="3200" b="1" baseline="30000" dirty="0" smtClean="0"/>
              <a:t>30</a:t>
            </a:r>
            <a:r>
              <a:rPr lang="zh-TW" altLang="en-US" sz="3200" b="1" dirty="0"/>
              <a:t>其餘的逃入亞弗城；城牆塌倒，壓死剩下的二萬七千人。便哈達也逃入城，藏在嚴密的屋子裡。</a:t>
            </a:r>
            <a:r>
              <a:rPr lang="en-US" sz="3200" b="1" baseline="30000" dirty="0"/>
              <a:t>31</a:t>
            </a:r>
            <a:r>
              <a:rPr lang="zh-TW" altLang="en-US" sz="3200" b="1" dirty="0"/>
              <a:t>他的臣僕對他說：我們聽說以色列王都是仁慈的王，現在我們不如腰束麻布，頭套繩索，出去投降以色列王，或者他存留王的性命。</a:t>
            </a:r>
            <a:r>
              <a:rPr lang="en-US" sz="3200" b="1" baseline="30000" dirty="0"/>
              <a:t>32</a:t>
            </a:r>
            <a:r>
              <a:rPr lang="zh-TW" altLang="en-US" sz="3200" b="1" dirty="0"/>
              <a:t>於是他們腰束麻布，頭套繩索，去見以色列王，說：王的僕人便哈達說，求王存留我的性命</a:t>
            </a:r>
            <a:r>
              <a:rPr lang="zh-TW" altLang="en-US" sz="3200" b="1" dirty="0" smtClean="0"/>
              <a:t>。</a:t>
            </a:r>
            <a:r>
              <a:rPr lang="en-US" sz="3200" b="1" baseline="30000" dirty="0" smtClean="0"/>
              <a:t>30</a:t>
            </a:r>
            <a:r>
              <a:rPr lang="en-US" sz="3200" b="1" dirty="0" smtClean="0"/>
              <a:t>The </a:t>
            </a:r>
            <a:r>
              <a:rPr lang="en-US" sz="3200" b="1" dirty="0"/>
              <a:t>rest of them escaped to the city of </a:t>
            </a:r>
            <a:r>
              <a:rPr lang="en-US" sz="3200" b="1" dirty="0" err="1"/>
              <a:t>Aphek</a:t>
            </a:r>
            <a:r>
              <a:rPr lang="en-US" sz="3200" b="1" dirty="0"/>
              <a:t>, where the wall collapsed on twenty-seven thousand of them. And Ben-</a:t>
            </a:r>
            <a:r>
              <a:rPr lang="en-US" sz="3200" b="1" dirty="0" err="1"/>
              <a:t>Hadad</a:t>
            </a:r>
            <a:r>
              <a:rPr lang="en-US" sz="3200" b="1" dirty="0"/>
              <a:t> fled to the city and hid in an inner room. </a:t>
            </a:r>
            <a:r>
              <a:rPr lang="en-US" sz="3200" b="1" baseline="30000" dirty="0"/>
              <a:t>31</a:t>
            </a:r>
            <a:r>
              <a:rPr lang="en-US" sz="3200" b="1" dirty="0"/>
              <a:t>His officials said to him, "Look, we have heard that the kings of the house of Israel are merciful. Let us go to the king of Israel with sackcloth around our waists and ropes around our heads. Perhaps he will spare your life." </a:t>
            </a:r>
            <a:r>
              <a:rPr lang="en-US" sz="3200" b="1" baseline="30000" dirty="0"/>
              <a:t>32</a:t>
            </a:r>
            <a:r>
              <a:rPr lang="en-US" sz="3200" b="1" dirty="0"/>
              <a:t>Wearing sackcloth around their waists and ropes around their heads, they went to the king of Israel and said, "Your servant Ben-</a:t>
            </a:r>
            <a:r>
              <a:rPr lang="en-US" sz="3200" b="1" dirty="0" err="1"/>
              <a:t>Hadad</a:t>
            </a:r>
            <a:r>
              <a:rPr lang="en-US" sz="3200" b="1" dirty="0"/>
              <a:t> says: 'Please let me </a:t>
            </a:r>
            <a:r>
              <a:rPr lang="en-US" sz="3200" b="1" dirty="0" smtClean="0"/>
              <a:t>live.</a:t>
            </a:r>
            <a:r>
              <a:rPr lang="en-US" altLang="zh-TW" sz="3200" b="1" dirty="0" smtClean="0"/>
              <a:t>【</a:t>
            </a:r>
            <a:r>
              <a:rPr lang="en-US" sz="3200" b="1" dirty="0"/>
              <a:t>1King </a:t>
            </a:r>
            <a:r>
              <a:rPr lang="en-US" sz="3200" b="1" dirty="0" smtClean="0"/>
              <a:t>20:30-32a</a:t>
            </a:r>
            <a:r>
              <a:rPr lang="en-US" altLang="zh-TW" sz="3200" b="1" dirty="0" smtClean="0"/>
              <a:t>】</a:t>
            </a:r>
            <a:endParaRPr lang="en-US" sz="3200" b="1" dirty="0"/>
          </a:p>
          <a:p>
            <a:endParaRPr lang="en-US" sz="3200" dirty="0"/>
          </a:p>
        </p:txBody>
      </p:sp>
    </p:spTree>
    <p:extLst>
      <p:ext uri="{BB962C8B-B14F-4D97-AF65-F5344CB8AC3E}">
        <p14:creationId xmlns:p14="http://schemas.microsoft.com/office/powerpoint/2010/main" val="1492568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0400" y="365125"/>
            <a:ext cx="11520000" cy="6172475"/>
          </a:xfrm>
        </p:spPr>
        <p:txBody>
          <a:bodyPr>
            <a:noAutofit/>
          </a:bodyPr>
          <a:lstStyle/>
          <a:p>
            <a:r>
              <a:rPr lang="en-US" sz="3200" b="1" baseline="30000" dirty="0" smtClean="0"/>
              <a:t>28</a:t>
            </a:r>
            <a:r>
              <a:rPr lang="zh-TW" altLang="en-US" sz="3200" b="1" dirty="0"/>
              <a:t>有　 神人來見以色列王，說：耶和華如此說：亞蘭人既說我</a:t>
            </a:r>
            <a:r>
              <a:rPr lang="en-US" sz="3200" b="1" dirty="0"/>
              <a:t>─</a:t>
            </a:r>
            <a:r>
              <a:rPr lang="zh-TW" altLang="en-US" sz="3200" b="1" dirty="0"/>
              <a:t>耶和華是山　神，不是平原的　神，所以我必將這一大群人都交在你手中，</a:t>
            </a:r>
            <a:r>
              <a:rPr lang="zh-TW" altLang="en-US" sz="3200" b="1" dirty="0">
                <a:solidFill>
                  <a:srgbClr val="FF0000"/>
                </a:solidFill>
              </a:rPr>
              <a:t>你們就知道我是耶和華。</a:t>
            </a:r>
            <a:r>
              <a:rPr lang="en-US" sz="3200" b="1" baseline="30000" dirty="0"/>
              <a:t>29</a:t>
            </a:r>
            <a:r>
              <a:rPr lang="zh-TW" altLang="en-US" sz="3200" b="1" dirty="0"/>
              <a:t>以色列人與亞蘭人相對安營七日，到第七日兩軍交戰；那一日以色列人殺了亞蘭人步兵十萬</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20:28-29</a:t>
            </a:r>
            <a:r>
              <a:rPr lang="en-US" altLang="zh-TW" sz="3200" b="1" dirty="0" smtClean="0"/>
              <a:t>】</a:t>
            </a:r>
            <a:r>
              <a:rPr lang="en-US" sz="3200" b="1" dirty="0"/>
              <a:t/>
            </a:r>
            <a:br>
              <a:rPr lang="en-US" sz="3200" b="1" dirty="0"/>
            </a:br>
            <a:r>
              <a:rPr lang="en-US" sz="3200" b="1" baseline="30000" dirty="0" smtClean="0"/>
              <a:t>28</a:t>
            </a:r>
            <a:r>
              <a:rPr lang="en-US" sz="3200" b="1" dirty="0" smtClean="0"/>
              <a:t>The </a:t>
            </a:r>
            <a:r>
              <a:rPr lang="en-US" sz="3200" b="1" dirty="0"/>
              <a:t>man of God came up and told the king of Israel, "This is what the LORD says: 'Because the </a:t>
            </a:r>
            <a:r>
              <a:rPr lang="en-US" sz="3200" b="1" dirty="0" err="1"/>
              <a:t>Arameans</a:t>
            </a:r>
            <a:r>
              <a:rPr lang="en-US" sz="3200" b="1" dirty="0"/>
              <a:t> think the LORD is a god of the hills and not a god of the valleys, I will deliver this vast army into your hands, </a:t>
            </a:r>
            <a:r>
              <a:rPr lang="en-US" sz="3200" b="1" dirty="0">
                <a:solidFill>
                  <a:srgbClr val="FF0000"/>
                </a:solidFill>
              </a:rPr>
              <a:t>and you will know that I am the LORD.</a:t>
            </a:r>
            <a:r>
              <a:rPr lang="en-US" sz="3200" b="1" dirty="0"/>
              <a:t>'" </a:t>
            </a:r>
            <a:r>
              <a:rPr lang="en-US" sz="3200" b="1" baseline="30000" dirty="0"/>
              <a:t>29</a:t>
            </a:r>
            <a:r>
              <a:rPr lang="en-US" sz="3200" b="1" dirty="0"/>
              <a:t>For seven days they camped opposite each other, and on the seventh day the battle was joined. The Israelites inflicted a hundred thousand casualties on the Aramean foot soldiers in one day. </a:t>
            </a:r>
            <a:r>
              <a:rPr lang="en-US" altLang="zh-TW" sz="3200" b="1" dirty="0" smtClean="0"/>
              <a:t>【</a:t>
            </a:r>
            <a:r>
              <a:rPr lang="en-US" sz="3200" b="1" dirty="0"/>
              <a:t>1King </a:t>
            </a:r>
            <a:r>
              <a:rPr lang="en-US" sz="3200" b="1" dirty="0" smtClean="0"/>
              <a:t>20:28-29</a:t>
            </a:r>
            <a:r>
              <a:rPr lang="en-US" altLang="zh-TW" sz="3200" b="1" dirty="0" smtClean="0"/>
              <a:t>】</a:t>
            </a:r>
            <a:endParaRPr lang="en-US" sz="3200" dirty="0"/>
          </a:p>
        </p:txBody>
      </p:sp>
    </p:spTree>
    <p:extLst>
      <p:ext uri="{BB962C8B-B14F-4D97-AF65-F5344CB8AC3E}">
        <p14:creationId xmlns:p14="http://schemas.microsoft.com/office/powerpoint/2010/main" val="2390367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 The Action of </a:t>
            </a:r>
            <a:r>
              <a:rPr lang="en-US" b="1" dirty="0" smtClean="0"/>
              <a:t>Ben-</a:t>
            </a:r>
            <a:r>
              <a:rPr lang="en-US" b="1" dirty="0" err="1" smtClean="0"/>
              <a:t>Hadad</a:t>
            </a:r>
            <a:r>
              <a:rPr lang="en-US" b="1" dirty="0" smtClean="0"/>
              <a:t/>
            </a:r>
            <a:br>
              <a:rPr lang="en-US" b="1" dirty="0" smtClean="0"/>
            </a:br>
            <a:r>
              <a:rPr lang="zh-TW" altLang="en-US" b="1" dirty="0" smtClean="0"/>
              <a:t>便</a:t>
            </a:r>
            <a:r>
              <a:rPr lang="zh-TW" altLang="en-US" b="1" dirty="0"/>
              <a:t>哈達的行動</a:t>
            </a:r>
            <a:r>
              <a:rPr lang="en-US" b="1" dirty="0"/>
              <a:t> </a:t>
            </a:r>
            <a:r>
              <a:rPr lang="en-US" b="1" dirty="0" smtClean="0"/>
              <a:t>(1 Kings 20:22-32a)</a:t>
            </a:r>
            <a:endParaRPr lang="en-US" dirty="0"/>
          </a:p>
        </p:txBody>
      </p:sp>
      <p:sp>
        <p:nvSpPr>
          <p:cNvPr id="3" name="Content Placeholder 2"/>
          <p:cNvSpPr>
            <a:spLocks noGrp="1"/>
          </p:cNvSpPr>
          <p:nvPr>
            <p:ph idx="1"/>
          </p:nvPr>
        </p:nvSpPr>
        <p:spPr>
          <a:xfrm>
            <a:off x="338400" y="2034425"/>
            <a:ext cx="11628000" cy="4351338"/>
          </a:xfrm>
        </p:spPr>
        <p:txBody>
          <a:bodyPr>
            <a:noAutofit/>
          </a:bodyPr>
          <a:lstStyle/>
          <a:p>
            <a:r>
              <a:rPr lang="en-US" sz="3200" dirty="0"/>
              <a:t>1. Tighter Organization </a:t>
            </a:r>
            <a:r>
              <a:rPr lang="zh-TW" altLang="en-US" sz="3200" dirty="0"/>
              <a:t>更加嚴謹的組織</a:t>
            </a:r>
            <a:r>
              <a:rPr lang="en-US" sz="3200" dirty="0"/>
              <a:t>.</a:t>
            </a:r>
          </a:p>
          <a:p>
            <a:r>
              <a:rPr lang="en-US" sz="3200" dirty="0"/>
              <a:t>2. Number was not an issue, so kept the same. </a:t>
            </a:r>
            <a:r>
              <a:rPr lang="zh-TW" altLang="en-US" sz="3200" dirty="0"/>
              <a:t>數目是亞蘭的優勢</a:t>
            </a:r>
            <a:r>
              <a:rPr lang="en-US" sz="3200" dirty="0"/>
              <a:t>, </a:t>
            </a:r>
            <a:r>
              <a:rPr lang="zh-TW" altLang="en-US" sz="3200" dirty="0"/>
              <a:t>沒有改變</a:t>
            </a:r>
            <a:r>
              <a:rPr lang="en-US" sz="3200" dirty="0"/>
              <a:t>.</a:t>
            </a:r>
          </a:p>
          <a:p>
            <a:r>
              <a:rPr lang="en-US" sz="3200" dirty="0"/>
              <a:t>3. Battle location- Move from mountainous area to plains. For </a:t>
            </a:r>
            <a:r>
              <a:rPr lang="en-US" sz="3200" dirty="0" err="1"/>
              <a:t>Arameans</a:t>
            </a:r>
            <a:r>
              <a:rPr lang="en-US" sz="3200" dirty="0"/>
              <a:t> thought, “Yahweh is a mountain god”. The plain is also more appropriate for chariots. </a:t>
            </a:r>
            <a:r>
              <a:rPr lang="zh-TW" altLang="en-US" sz="3200" dirty="0"/>
              <a:t>戰場從山地改變到平原地區</a:t>
            </a:r>
            <a:r>
              <a:rPr lang="en-US" sz="3200" dirty="0"/>
              <a:t>. </a:t>
            </a:r>
            <a:r>
              <a:rPr lang="zh-TW" altLang="en-US" sz="3200" dirty="0"/>
              <a:t>因為他們認為耶和華是山神</a:t>
            </a:r>
            <a:r>
              <a:rPr lang="en-US" sz="3200" dirty="0"/>
              <a:t>. </a:t>
            </a:r>
            <a:r>
              <a:rPr lang="zh-TW" altLang="en-US" sz="3200" dirty="0"/>
              <a:t>改到平原就不是耶和華的勢力範圍了</a:t>
            </a:r>
            <a:r>
              <a:rPr lang="en-US" sz="3200" dirty="0"/>
              <a:t>.</a:t>
            </a:r>
          </a:p>
          <a:p>
            <a:r>
              <a:rPr lang="en-US" sz="3200" dirty="0"/>
              <a:t>4. Ben-</a:t>
            </a:r>
            <a:r>
              <a:rPr lang="en-US" sz="3200" dirty="0" err="1"/>
              <a:t>hadad</a:t>
            </a:r>
            <a:r>
              <a:rPr lang="en-US" sz="3200" dirty="0"/>
              <a:t> was not drinking before the battle. He was ready to give it all. </a:t>
            </a:r>
            <a:r>
              <a:rPr lang="zh-TW" altLang="en-US" sz="3200" dirty="0"/>
              <a:t>便哈達在打仗之前</a:t>
            </a:r>
            <a:r>
              <a:rPr lang="en-US" sz="3200" dirty="0"/>
              <a:t>, </a:t>
            </a:r>
            <a:r>
              <a:rPr lang="zh-TW" altLang="en-US" sz="3200" dirty="0"/>
              <a:t>不敢再喝</a:t>
            </a:r>
            <a:r>
              <a:rPr lang="zh-TW" altLang="en-US" sz="3200" dirty="0" smtClean="0"/>
              <a:t>酒</a:t>
            </a:r>
            <a:r>
              <a:rPr lang="en-US" altLang="zh-TW" sz="3200" dirty="0"/>
              <a:t>.</a:t>
            </a:r>
            <a:endParaRPr lang="en-US" sz="3200" dirty="0"/>
          </a:p>
        </p:txBody>
      </p:sp>
    </p:spTree>
    <p:extLst>
      <p:ext uri="{BB962C8B-B14F-4D97-AF65-F5344CB8AC3E}">
        <p14:creationId xmlns:p14="http://schemas.microsoft.com/office/powerpoint/2010/main" val="237162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Does Ben-</a:t>
            </a:r>
            <a:r>
              <a:rPr lang="en-US" dirty="0" err="1" smtClean="0"/>
              <a:t>hadad</a:t>
            </a:r>
            <a:r>
              <a:rPr lang="en-US" dirty="0" smtClean="0"/>
              <a:t> learn the lesson?</a:t>
            </a:r>
            <a:br>
              <a:rPr lang="en-US" dirty="0" smtClean="0"/>
            </a:br>
            <a:r>
              <a:rPr lang="zh-TW" altLang="en-US" dirty="0" smtClean="0"/>
              <a:t>便哈達學到功課了嗎</a:t>
            </a:r>
            <a:r>
              <a:rPr lang="en-US" altLang="zh-TW" dirty="0" smtClean="0"/>
              <a:t>?</a:t>
            </a:r>
            <a:endParaRPr lang="en-US" dirty="0"/>
          </a:p>
        </p:txBody>
      </p:sp>
      <p:sp>
        <p:nvSpPr>
          <p:cNvPr id="3" name="Content Placeholder 2"/>
          <p:cNvSpPr>
            <a:spLocks noGrp="1"/>
          </p:cNvSpPr>
          <p:nvPr>
            <p:ph idx="1"/>
          </p:nvPr>
        </p:nvSpPr>
        <p:spPr>
          <a:xfrm>
            <a:off x="838200" y="2217599"/>
            <a:ext cx="10515600" cy="3959363"/>
          </a:xfrm>
        </p:spPr>
        <p:txBody>
          <a:bodyPr>
            <a:normAutofit/>
          </a:bodyPr>
          <a:lstStyle/>
          <a:p>
            <a:r>
              <a:rPr lang="en-US" sz="3200" dirty="0"/>
              <a:t>1. </a:t>
            </a:r>
            <a:r>
              <a:rPr lang="en-US" sz="3200" dirty="0" err="1"/>
              <a:t>Benhadad</a:t>
            </a:r>
            <a:r>
              <a:rPr lang="en-US" sz="3200" dirty="0"/>
              <a:t> pleaded for mercy</a:t>
            </a:r>
            <a:r>
              <a:rPr lang="zh-TW" altLang="en-US" sz="3200" dirty="0"/>
              <a:t>便哈達求取憐憫</a:t>
            </a:r>
            <a:r>
              <a:rPr lang="en-US" sz="3200" dirty="0"/>
              <a:t> (vv. 31-32)</a:t>
            </a:r>
          </a:p>
          <a:p>
            <a:r>
              <a:rPr lang="en-US" sz="3200" dirty="0"/>
              <a:t>2. </a:t>
            </a:r>
            <a:r>
              <a:rPr lang="en-US" sz="3200" dirty="0" err="1"/>
              <a:t>Benhadad</a:t>
            </a:r>
            <a:r>
              <a:rPr lang="en-US" sz="3200" dirty="0"/>
              <a:t> sought Omen/good sign </a:t>
            </a:r>
            <a:r>
              <a:rPr lang="zh-TW" altLang="en-US" sz="3200" dirty="0"/>
              <a:t>便哈達尋求兆頭</a:t>
            </a:r>
            <a:r>
              <a:rPr lang="en-US" sz="3200" dirty="0"/>
              <a:t> (v. 33</a:t>
            </a:r>
            <a:r>
              <a:rPr lang="en-US" sz="3200" dirty="0" smtClean="0"/>
              <a:t>)</a:t>
            </a:r>
            <a:endParaRPr lang="en-US" sz="3200" dirty="0"/>
          </a:p>
        </p:txBody>
      </p:sp>
    </p:spTree>
    <p:extLst>
      <p:ext uri="{BB962C8B-B14F-4D97-AF65-F5344CB8AC3E}">
        <p14:creationId xmlns:p14="http://schemas.microsoft.com/office/powerpoint/2010/main" val="37086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00" y="84325"/>
            <a:ext cx="10515600" cy="1060475"/>
          </a:xfrm>
        </p:spPr>
        <p:txBody>
          <a:bodyPr/>
          <a:lstStyle/>
          <a:p>
            <a:r>
              <a:rPr lang="en-US" b="1" dirty="0"/>
              <a:t>II. The Action of Ahab</a:t>
            </a:r>
            <a:r>
              <a:rPr lang="zh-TW" altLang="en-US" b="1" dirty="0"/>
              <a:t>亞哈的行動</a:t>
            </a:r>
            <a:r>
              <a:rPr lang="en-US" b="1" dirty="0"/>
              <a:t> (vv. </a:t>
            </a:r>
            <a:r>
              <a:rPr lang="en-US" b="1" dirty="0" smtClean="0"/>
              <a:t>32-34)</a:t>
            </a:r>
            <a:endParaRPr lang="en-US" dirty="0"/>
          </a:p>
        </p:txBody>
      </p:sp>
      <p:sp>
        <p:nvSpPr>
          <p:cNvPr id="3" name="Content Placeholder 2"/>
          <p:cNvSpPr>
            <a:spLocks noGrp="1"/>
          </p:cNvSpPr>
          <p:nvPr>
            <p:ph idx="1"/>
          </p:nvPr>
        </p:nvSpPr>
        <p:spPr>
          <a:xfrm>
            <a:off x="158400" y="1339200"/>
            <a:ext cx="11592000" cy="4837763"/>
          </a:xfrm>
        </p:spPr>
        <p:txBody>
          <a:bodyPr>
            <a:noAutofit/>
          </a:bodyPr>
          <a:lstStyle/>
          <a:p>
            <a:r>
              <a:rPr lang="en-US" sz="3200" b="1" baseline="30000" dirty="0"/>
              <a:t>32</a:t>
            </a:r>
            <a:r>
              <a:rPr lang="zh-TW" altLang="en-US" sz="3200" b="1" dirty="0"/>
              <a:t>於是他們腰束麻布，頭套繩索，去見以色列王，說：王的僕人便哈達說，求王存留我的性命。亞哈說：他還活著麼？他是我的兄弟。</a:t>
            </a:r>
            <a:r>
              <a:rPr lang="en-US" sz="3200" b="1" baseline="30000" dirty="0"/>
              <a:t>33</a:t>
            </a:r>
            <a:r>
              <a:rPr lang="zh-TW" altLang="en-US" sz="3200" b="1" dirty="0"/>
              <a:t>這些人留心探出他的口氣來，便急忙就著他的話說：便哈達是王的兄弟！王說：你們去請他來。便哈達出來見王，王就請他上車</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20:32~3</a:t>
            </a:r>
            <a:r>
              <a:rPr lang="en-US" altLang="zh-TW" sz="3200" b="1" dirty="0" smtClean="0"/>
              <a:t>3】</a:t>
            </a:r>
            <a:r>
              <a:rPr lang="en-US" sz="3200" b="1" dirty="0"/>
              <a:t/>
            </a:r>
            <a:br>
              <a:rPr lang="en-US" sz="3200" b="1" dirty="0"/>
            </a:br>
            <a:r>
              <a:rPr lang="en-US" sz="3200" b="1" baseline="30000" dirty="0"/>
              <a:t>32</a:t>
            </a:r>
            <a:r>
              <a:rPr lang="en-US" sz="3200" b="1" dirty="0"/>
              <a:t>Wearing sackcloth around their waists and ropes around their heads, they went to the king of Israel and said, "Your servant Ben-</a:t>
            </a:r>
            <a:r>
              <a:rPr lang="en-US" sz="3200" b="1" dirty="0" err="1"/>
              <a:t>Hadad</a:t>
            </a:r>
            <a:r>
              <a:rPr lang="en-US" sz="3200" b="1" dirty="0"/>
              <a:t> says: 'Please let me live.'" The king answered, "Is he still alive? He is my brother." </a:t>
            </a:r>
            <a:r>
              <a:rPr lang="en-US" sz="3200" b="1" baseline="30000" dirty="0"/>
              <a:t>33</a:t>
            </a:r>
            <a:r>
              <a:rPr lang="en-US" sz="3200" b="1" dirty="0"/>
              <a:t>The men took this as a good sign and were quick to pick up his word. "Yes, your brother Ben-</a:t>
            </a:r>
            <a:r>
              <a:rPr lang="en-US" sz="3200" b="1" dirty="0" err="1"/>
              <a:t>Hadad</a:t>
            </a:r>
            <a:r>
              <a:rPr lang="en-US" sz="3200" b="1" dirty="0"/>
              <a:t>!" they said. "Go and get him," the king said. When Ben-</a:t>
            </a:r>
            <a:r>
              <a:rPr lang="en-US" sz="3200" b="1" dirty="0" err="1"/>
              <a:t>Hadad</a:t>
            </a:r>
            <a:r>
              <a:rPr lang="en-US" sz="3200" b="1" dirty="0"/>
              <a:t> came out, Ahab had him come up into his chariot. </a:t>
            </a:r>
            <a:r>
              <a:rPr lang="en-US" altLang="zh-TW" sz="3200" b="1" dirty="0" smtClean="0"/>
              <a:t>【</a:t>
            </a:r>
            <a:r>
              <a:rPr lang="en-US" sz="3200" b="1" dirty="0"/>
              <a:t>1King </a:t>
            </a:r>
            <a:r>
              <a:rPr lang="en-US" sz="3200" b="1" dirty="0" smtClean="0"/>
              <a:t>20:32~3</a:t>
            </a:r>
            <a:r>
              <a:rPr lang="en-US" altLang="zh-TW" sz="3200" b="1" dirty="0" smtClean="0"/>
              <a:t>3】</a:t>
            </a:r>
            <a:endParaRPr lang="en-US" sz="3200" b="1" dirty="0"/>
          </a:p>
        </p:txBody>
      </p:sp>
    </p:spTree>
    <p:extLst>
      <p:ext uri="{BB962C8B-B14F-4D97-AF65-F5344CB8AC3E}">
        <p14:creationId xmlns:p14="http://schemas.microsoft.com/office/powerpoint/2010/main" val="128106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1656</Words>
  <Application>Microsoft Office PowerPoint</Application>
  <PresentationFormat>Widescreen</PresentationFormat>
  <Paragraphs>42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Bwhebl</vt:lpstr>
      <vt:lpstr>新細明體</vt:lpstr>
      <vt:lpstr>Calibri</vt:lpstr>
      <vt:lpstr>Arial</vt:lpstr>
      <vt:lpstr>Office Theme</vt:lpstr>
      <vt:lpstr>Give God the Glory 歸榮耀給神 (1 Kings 20:22-43)</vt:lpstr>
      <vt:lpstr>PowerPoint Presentation</vt:lpstr>
      <vt:lpstr>PowerPoint Presentation</vt:lpstr>
      <vt:lpstr>PowerPoint Presentation</vt:lpstr>
      <vt:lpstr>PowerPoint Presentation</vt:lpstr>
      <vt:lpstr>PowerPoint Presentation</vt:lpstr>
      <vt:lpstr>I. The Action of Ben-Hadad 便哈達的行動 (1 Kings 20:22-32a)</vt:lpstr>
      <vt:lpstr>Does Ben-hadad learn the lesson? 便哈達學到功課了嗎?</vt:lpstr>
      <vt:lpstr>II. The Action of Ahab亞哈的行動 (vv. 32-34)</vt:lpstr>
      <vt:lpstr>II. The Action of Ahab亞哈的行動 (vv. 32-34)</vt:lpstr>
      <vt:lpstr>II. The Action of Ahab亞哈的行動 (vv. 32-34)</vt:lpstr>
      <vt:lpstr>III. The Action of God神的行動 (vv. 35-43)</vt:lpstr>
      <vt:lpstr>PowerPoint Presentation</vt:lpstr>
      <vt:lpstr>PowerPoint Presentation</vt:lpstr>
      <vt:lpstr>III. The Action of God神的行動 (vv. 35-43)</vt:lpstr>
      <vt:lpstr>PowerPoint Presentation</vt:lpstr>
      <vt:lpstr>PowerPoint Presentation</vt:lpstr>
      <vt:lpstr>PowerPoint Presentation</vt:lpstr>
      <vt:lpstr>Conclusion 結論</vt:lpstr>
      <vt:lpstr>PowerPoint Presentation</vt:lpstr>
      <vt:lpstr>Attitude/態度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God the Glory 歸榮耀給神 (1 Kings 20:22-43)</dc:title>
  <dc:creator>ADVENT Taiwan</dc:creator>
  <cp:lastModifiedBy>Phoebe Lee</cp:lastModifiedBy>
  <cp:revision>16</cp:revision>
  <dcterms:created xsi:type="dcterms:W3CDTF">2018-04-15T00:46:11Z</dcterms:created>
  <dcterms:modified xsi:type="dcterms:W3CDTF">2018-04-17T17:17:40Z</dcterms:modified>
</cp:coreProperties>
</file>