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2" r:id="rId19"/>
    <p:sldId id="273" r:id="rId20"/>
    <p:sldId id="274" r:id="rId21"/>
    <p:sldId id="275" r:id="rId22"/>
    <p:sldId id="278" r:id="rId23"/>
    <p:sldId id="279" r:id="rId24"/>
    <p:sldId id="282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40" d="100"/>
          <a:sy n="40" d="100"/>
        </p:scale>
        <p:origin x="29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3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1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DB39-7678-4AF1-BA09-965F1C1CA7A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389E-43AB-4905-8F1E-D9C1DE84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s.halfstaff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s.halfstaff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3447"/>
          </a:xfrm>
        </p:spPr>
        <p:txBody>
          <a:bodyPr>
            <a:normAutofit/>
          </a:bodyPr>
          <a:lstStyle/>
          <a:p>
            <a:r>
              <a:rPr lang="en-US" sz="4400" b="1" dirty="0"/>
              <a:t>Signs of the Time! Actions of the Time!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zh-TW" altLang="en-US" sz="4400" b="1" dirty="0"/>
              <a:t>這時代的徵兆</a:t>
            </a:r>
            <a:r>
              <a:rPr lang="en-US" sz="4400" b="1" dirty="0"/>
              <a:t>, </a:t>
            </a:r>
            <a:r>
              <a:rPr lang="zh-TW" altLang="en-US" sz="4400" b="1" dirty="0"/>
              <a:t>這時代的行動</a:t>
            </a:r>
            <a:r>
              <a:rPr lang="en-US" sz="4400" b="1" dirty="0"/>
              <a:t>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12/16/2018</a:t>
            </a:r>
          </a:p>
          <a:p>
            <a:r>
              <a:rPr lang="en-US" altLang="zh-TW" sz="3200" dirty="0" smtClean="0"/>
              <a:t>BOLGPC</a:t>
            </a:r>
            <a:r>
              <a:rPr lang="zh-TW" altLang="en-US" sz="3200" dirty="0" smtClean="0"/>
              <a:t> 爾</a:t>
            </a:r>
            <a:r>
              <a:rPr lang="zh-TW" altLang="en-US" sz="3200" dirty="0"/>
              <a:t>灣大公園靈</a:t>
            </a:r>
            <a:r>
              <a:rPr lang="zh-TW" altLang="en-US" sz="3200" dirty="0" smtClean="0"/>
              <a:t>糧堂</a:t>
            </a:r>
            <a:endParaRPr lang="en-US" altLang="zh-TW" sz="3200" dirty="0" smtClean="0"/>
          </a:p>
          <a:p>
            <a:r>
              <a:rPr lang="en-US" altLang="zh-TW" sz="3200" dirty="0" smtClean="0"/>
              <a:t>Rev. Joseph Chang</a:t>
            </a:r>
            <a:r>
              <a:rPr lang="zh-TW" altLang="en-US" sz="3200" dirty="0" smtClean="0"/>
              <a:t> 張玉明牧師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22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2011, 1 time</a:t>
            </a:r>
          </a:p>
          <a:p>
            <a:endParaRPr lang="en-US" sz="3200" dirty="0" smtClean="0"/>
          </a:p>
          <a:p>
            <a:r>
              <a:rPr lang="en-US" sz="3200" dirty="0" smtClean="0"/>
              <a:t>2011/1/9 </a:t>
            </a:r>
            <a:r>
              <a:rPr lang="en-US" sz="3200" dirty="0"/>
              <a:t>US Flag in Half Staff in Honor of the Victims in Tucson, AZ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2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589121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2012, 3 times</a:t>
            </a:r>
          </a:p>
          <a:p>
            <a:endParaRPr lang="en-US" sz="3200" dirty="0"/>
          </a:p>
          <a:p>
            <a:r>
              <a:rPr lang="en-US" sz="3200" dirty="0"/>
              <a:t>2012/7/20-7/25 US Flag in Half Staff in Honor of Aurora, Colorado Shooting Victims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2012/8/6-8/10 US Flag at Half Staff in Honor of Oak Creek, WI Shootings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2012/12/14-12/18 US Flag at Half Staff in Honor of the victims in Newtown, Connecticut tragedy.</a:t>
            </a:r>
          </a:p>
        </p:txBody>
      </p:sp>
    </p:spTree>
    <p:extLst>
      <p:ext uri="{BB962C8B-B14F-4D97-AF65-F5344CB8AC3E}">
        <p14:creationId xmlns:p14="http://schemas.microsoft.com/office/powerpoint/2010/main" val="26840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2013, 2</a:t>
            </a:r>
            <a:r>
              <a:rPr lang="zh-TW" altLang="en-US" sz="3200" dirty="0" smtClean="0">
                <a:solidFill>
                  <a:srgbClr val="FF0000"/>
                </a:solidFill>
              </a:rPr>
              <a:t>次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2013/4/16-4/20 US Flag to Half Staff Honoring Victims of the Tragedy in Boston, </a:t>
            </a:r>
            <a:r>
              <a:rPr lang="en-US" sz="3200" dirty="0" smtClean="0"/>
              <a:t>MA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2013/9/16-9/20 US Flag at Half Staff for the Victims of the Washington Navy Yard Tragedy.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47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1880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2015, 4</a:t>
            </a:r>
            <a:r>
              <a:rPr lang="zh-TW" altLang="en-US" sz="3200" dirty="0" smtClean="0">
                <a:solidFill>
                  <a:srgbClr val="FF0000"/>
                </a:solidFill>
              </a:rPr>
              <a:t>次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2015/7/21-7/25 US Flag at Half Staff Honoring the Victims of the Tragedy in Chattanooga, TN.</a:t>
            </a:r>
          </a:p>
          <a:p>
            <a:r>
              <a:rPr lang="en-US" sz="3200" dirty="0"/>
              <a:t>2015/10-2-10/6 US Flag at Half Staff Honoring the </a:t>
            </a:r>
            <a:r>
              <a:rPr lang="en-US" sz="3200" dirty="0" err="1"/>
              <a:t>Victimsof</a:t>
            </a:r>
            <a:r>
              <a:rPr lang="en-US" sz="3200" dirty="0"/>
              <a:t> the Tragedy in Roseburg, Oregon.</a:t>
            </a:r>
          </a:p>
          <a:p>
            <a:r>
              <a:rPr lang="en-US" sz="3200" dirty="0"/>
              <a:t>2015/11/15-11/19 US Flag at Half Staff Honoring Victims of the Paris Terrorist Attack</a:t>
            </a:r>
          </a:p>
          <a:p>
            <a:r>
              <a:rPr lang="en-US" sz="3200" dirty="0"/>
              <a:t>2015/12/3-12/7 US Flag at Half Staff Honoring Victims of the attack on San Bernardino, CA.</a:t>
            </a:r>
          </a:p>
        </p:txBody>
      </p:sp>
    </p:spTree>
    <p:extLst>
      <p:ext uri="{BB962C8B-B14F-4D97-AF65-F5344CB8AC3E}">
        <p14:creationId xmlns:p14="http://schemas.microsoft.com/office/powerpoint/2010/main" val="24479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2016, 5 times, </a:t>
            </a:r>
            <a:r>
              <a:rPr lang="zh-TW" altLang="en-US" sz="3200" dirty="0">
                <a:solidFill>
                  <a:srgbClr val="FF0000"/>
                </a:solidFill>
              </a:rPr>
              <a:t>一次未完</a:t>
            </a:r>
            <a:r>
              <a:rPr lang="en-US" sz="3200" dirty="0">
                <a:solidFill>
                  <a:srgbClr val="FF0000"/>
                </a:solidFill>
              </a:rPr>
              <a:t>(7/15-7/19), </a:t>
            </a:r>
            <a:r>
              <a:rPr lang="zh-TW" altLang="en-US" sz="3200" dirty="0">
                <a:solidFill>
                  <a:srgbClr val="FF0000"/>
                </a:solidFill>
              </a:rPr>
              <a:t>另外一次又開始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(7/18-7/22)</a:t>
            </a:r>
          </a:p>
          <a:p>
            <a:r>
              <a:rPr lang="en-US" sz="3200" dirty="0"/>
              <a:t>2016/3/22-3/26 US Flag at Half Staff Honoring Victims of the attack in Brussels, Belgium.</a:t>
            </a:r>
          </a:p>
          <a:p>
            <a:r>
              <a:rPr lang="en-US" sz="3200" dirty="0"/>
              <a:t>2016/6/12-6/16 US Flag at Half Staff Honoring Victims of attack in Orlando, FL.</a:t>
            </a:r>
          </a:p>
          <a:p>
            <a:r>
              <a:rPr lang="en-US" sz="3200" dirty="0"/>
              <a:t>2016/7/8-7/12 US Flag at Half Staff Honoring Victims of attack in Dallas, TX.</a:t>
            </a:r>
          </a:p>
          <a:p>
            <a:r>
              <a:rPr lang="en-US" sz="3200" dirty="0"/>
              <a:t>2016/7/15-7/19 US Flag at Half Staff Honoring Victims of attack in Nice, France.</a:t>
            </a:r>
          </a:p>
          <a:p>
            <a:r>
              <a:rPr lang="en-US" sz="3200" dirty="0"/>
              <a:t>2016/7/18-7/22 US Flag at Half Staff Honoring Victims of the attack in Baton Rouge, LA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58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is increasing at an alarming rate! </a:t>
            </a:r>
          </a:p>
          <a:p>
            <a:r>
              <a:rPr lang="zh-TW" altLang="en-US" sz="3200" dirty="0" smtClean="0"/>
              <a:t>這些悲劇的發生</a:t>
            </a:r>
            <a:r>
              <a:rPr lang="zh-TW" altLang="en-US" sz="3200" dirty="0"/>
              <a:t>頻</a:t>
            </a:r>
            <a:r>
              <a:rPr lang="zh-TW" altLang="en-US" sz="3200" dirty="0" smtClean="0"/>
              <a:t>率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實在是太多了</a:t>
            </a:r>
            <a:r>
              <a:rPr lang="en-US" altLang="zh-TW" sz="3200" dirty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4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I. Signs of the Time, Actions of the </a:t>
            </a:r>
            <a:r>
              <a:rPr lang="en-US" b="1" dirty="0" smtClean="0"/>
              <a:t>Time</a:t>
            </a:r>
            <a:br>
              <a:rPr lang="en-US" b="1" dirty="0" smtClean="0"/>
            </a:br>
            <a:r>
              <a:rPr lang="zh-TW" altLang="en-US" b="1" dirty="0" smtClean="0"/>
              <a:t>這</a:t>
            </a:r>
            <a:r>
              <a:rPr lang="zh-TW" altLang="en-US" b="1" dirty="0"/>
              <a:t>時代的徵兆</a:t>
            </a:r>
            <a:r>
              <a:rPr lang="en-US" b="1" dirty="0"/>
              <a:t>, </a:t>
            </a:r>
            <a:r>
              <a:rPr lang="zh-TW" altLang="en-US" b="1" dirty="0"/>
              <a:t>這時代的行動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Sign 2/</a:t>
            </a:r>
            <a:r>
              <a:rPr lang="zh-TW" altLang="en-US" sz="3200" dirty="0" smtClean="0">
                <a:solidFill>
                  <a:srgbClr val="FF0000"/>
                </a:solidFill>
              </a:rPr>
              <a:t>徵兆</a:t>
            </a:r>
            <a:r>
              <a:rPr lang="en-US" altLang="zh-TW" sz="3200" dirty="0">
                <a:solidFill>
                  <a:srgbClr val="FF0000"/>
                </a:solidFill>
              </a:rPr>
              <a:t>2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/>
              <a:t>神要從埃及召出自己的兒子來</a:t>
            </a:r>
            <a:r>
              <a:rPr lang="en-US" sz="3200" dirty="0"/>
              <a:t>/From Egypt I called my Son.</a:t>
            </a:r>
          </a:p>
        </p:txBody>
      </p:sp>
    </p:spTree>
    <p:extLst>
      <p:ext uri="{BB962C8B-B14F-4D97-AF65-F5344CB8AC3E}">
        <p14:creationId xmlns:p14="http://schemas.microsoft.com/office/powerpoint/2010/main" val="11630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I. Signs of the Time, Actions of the </a:t>
            </a:r>
            <a:r>
              <a:rPr lang="en-US" b="1" dirty="0" smtClean="0"/>
              <a:t>Time</a:t>
            </a:r>
            <a:br>
              <a:rPr lang="en-US" b="1" dirty="0" smtClean="0"/>
            </a:br>
            <a:r>
              <a:rPr lang="zh-TW" altLang="en-US" b="1" dirty="0" smtClean="0"/>
              <a:t>這</a:t>
            </a:r>
            <a:r>
              <a:rPr lang="zh-TW" altLang="en-US" b="1" dirty="0"/>
              <a:t>時代的徵兆</a:t>
            </a:r>
            <a:r>
              <a:rPr lang="en-US" b="1" dirty="0"/>
              <a:t>, </a:t>
            </a:r>
            <a:r>
              <a:rPr lang="zh-TW" altLang="en-US" b="1" dirty="0"/>
              <a:t>這時代的行動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Sign 3/</a:t>
            </a:r>
            <a:r>
              <a:rPr lang="zh-TW" altLang="en-US" sz="3200" dirty="0" smtClean="0">
                <a:solidFill>
                  <a:srgbClr val="FF0000"/>
                </a:solidFill>
              </a:rPr>
              <a:t>徵兆</a:t>
            </a:r>
            <a:r>
              <a:rPr lang="en-US" altLang="zh-TW" sz="3200" dirty="0" smtClean="0">
                <a:solidFill>
                  <a:srgbClr val="FF0000"/>
                </a:solidFill>
              </a:rPr>
              <a:t>3</a:t>
            </a:r>
          </a:p>
          <a:p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en-US" sz="3200" dirty="0"/>
              <a:t>The </a:t>
            </a:r>
            <a:r>
              <a:rPr lang="en-US" sz="3200" b="1" dirty="0"/>
              <a:t>Jerusalem Embassy Act of 1995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08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US Embassy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84" y="471805"/>
            <a:ext cx="1033911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00088"/>
            <a:ext cx="97536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New Horizon Upper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82" y="1690688"/>
            <a:ext cx="6167967" cy="4625975"/>
          </a:xfrm>
        </p:spPr>
      </p:pic>
    </p:spTree>
    <p:extLst>
      <p:ext uri="{BB962C8B-B14F-4D97-AF65-F5344CB8AC3E}">
        <p14:creationId xmlns:p14="http://schemas.microsoft.com/office/powerpoint/2010/main" val="42484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2,000</a:t>
            </a:r>
            <a:r>
              <a:rPr lang="zh-TW" altLang="en-US" dirty="0" smtClean="0"/>
              <a:t> </a:t>
            </a:r>
            <a:r>
              <a:rPr lang="en-US" altLang="zh-TW" dirty="0" smtClean="0"/>
              <a:t>years ago/2,000</a:t>
            </a:r>
            <a:r>
              <a:rPr lang="zh-TW" altLang="en-US" dirty="0" smtClean="0"/>
              <a:t> 年前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Sign </a:t>
            </a:r>
            <a:r>
              <a:rPr lang="en-US" sz="3200" dirty="0" smtClean="0">
                <a:solidFill>
                  <a:srgbClr val="FF0000"/>
                </a:solidFill>
              </a:rPr>
              <a:t>4</a:t>
            </a:r>
            <a:r>
              <a:rPr lang="en-US" altLang="zh-TW" sz="3200" dirty="0" smtClean="0">
                <a:solidFill>
                  <a:srgbClr val="FF0000"/>
                </a:solidFill>
              </a:rPr>
              <a:t>/</a:t>
            </a:r>
            <a:r>
              <a:rPr lang="zh-TW" altLang="en-US" sz="3200" dirty="0" smtClean="0">
                <a:solidFill>
                  <a:srgbClr val="FF0000"/>
                </a:solidFill>
              </a:rPr>
              <a:t>徵兆</a:t>
            </a:r>
            <a:r>
              <a:rPr lang="en-US" altLang="zh-TW" sz="3200" dirty="0" smtClean="0">
                <a:solidFill>
                  <a:srgbClr val="FF0000"/>
                </a:solidFill>
              </a:rPr>
              <a:t>4</a:t>
            </a:r>
          </a:p>
          <a:p>
            <a:endParaRPr lang="en-US" sz="32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15" y="1690688"/>
            <a:ext cx="60960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125"/>
            <a:ext cx="11582400" cy="6309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1</a:t>
            </a:r>
            <a:r>
              <a:rPr lang="zh-TW" altLang="en-US" b="1" dirty="0"/>
              <a:t>當希律王的時候，耶穌生在猶太的伯利恆。有幾個博士從東方來到耶路撒冷，說：</a:t>
            </a:r>
            <a:r>
              <a:rPr lang="en-US" b="1" baseline="30000" dirty="0"/>
              <a:t>2</a:t>
            </a:r>
            <a:r>
              <a:rPr lang="zh-TW" altLang="en-US" b="1" dirty="0"/>
              <a:t>那生下來作猶太人之王的在那裡？我們在東方看見他的星，特來拜他。</a:t>
            </a:r>
            <a:r>
              <a:rPr lang="en-US" b="1" baseline="30000" dirty="0"/>
              <a:t>3</a:t>
            </a:r>
            <a:r>
              <a:rPr lang="zh-TW" altLang="en-US" b="1" dirty="0"/>
              <a:t>希律王聽見了，就心裡不安；耶路撒冷合城的人也都不安。</a:t>
            </a:r>
            <a:r>
              <a:rPr lang="en-US" b="1" baseline="30000" dirty="0"/>
              <a:t>4</a:t>
            </a:r>
            <a:r>
              <a:rPr lang="zh-TW" altLang="en-US" b="1" dirty="0"/>
              <a:t>他就召齊了祭司長和民間的文士，問他們說：基督當生在何處？</a:t>
            </a:r>
            <a:r>
              <a:rPr lang="en-US" b="1" baseline="30000" dirty="0"/>
              <a:t>5</a:t>
            </a:r>
            <a:r>
              <a:rPr lang="zh-TW" altLang="en-US" b="1" dirty="0"/>
              <a:t>他們回答說：在猶太的伯利恆。因為有先知記著，說：</a:t>
            </a:r>
            <a:r>
              <a:rPr lang="en-US" b="1" baseline="30000" dirty="0"/>
              <a:t>6</a:t>
            </a:r>
            <a:r>
              <a:rPr lang="zh-TW" altLang="en-US" b="1" dirty="0"/>
              <a:t>猶大地的伯利恆阿，你在猶大諸城中並不是最小的；因為將來有一位君王要從你那裡出來，牧養我以色列民。</a:t>
            </a:r>
            <a:r>
              <a:rPr lang="en-US" altLang="zh-TW" b="1" dirty="0"/>
              <a:t>【</a:t>
            </a:r>
            <a:r>
              <a:rPr lang="zh-TW" altLang="en-US" b="1" dirty="0"/>
              <a:t>太</a:t>
            </a:r>
            <a:r>
              <a:rPr lang="en-US" b="1" dirty="0"/>
              <a:t> 2:1~6</a:t>
            </a:r>
            <a:r>
              <a:rPr lang="en-US" altLang="zh-TW" b="1" dirty="0"/>
              <a:t>】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baseline="30000" dirty="0"/>
              <a:t>1</a:t>
            </a:r>
            <a:r>
              <a:rPr lang="en-US" b="1" dirty="0"/>
              <a:t>Now after Jesus was born in Bethlehem of Judea in the days of Herod the king, behold, wise men from the east came to Jerusalem, </a:t>
            </a:r>
            <a:r>
              <a:rPr lang="en-US" b="1" baseline="30000" dirty="0"/>
              <a:t>2</a:t>
            </a:r>
            <a:r>
              <a:rPr lang="en-US" b="1" dirty="0"/>
              <a:t>saying, "Where is he who has been born king of the Jews? For we saw his star when it rose and have come to worship him." </a:t>
            </a:r>
            <a:r>
              <a:rPr lang="en-US" b="1" baseline="30000" dirty="0"/>
              <a:t>3</a:t>
            </a:r>
            <a:r>
              <a:rPr lang="en-US" b="1" dirty="0"/>
              <a:t>When Herod the king heard this, he was troubled, and all Jerusalem with him; </a:t>
            </a:r>
            <a:r>
              <a:rPr lang="en-US" b="1" baseline="30000" dirty="0"/>
              <a:t>4</a:t>
            </a:r>
            <a:r>
              <a:rPr lang="en-US" b="1" dirty="0"/>
              <a:t>and assembling all the chief priests and scribes of the people, he inquired of them where the Christ was to be born. </a:t>
            </a:r>
            <a:r>
              <a:rPr lang="en-US" b="1" baseline="30000" dirty="0"/>
              <a:t>5</a:t>
            </a:r>
            <a:r>
              <a:rPr lang="en-US" b="1" dirty="0"/>
              <a:t>They told him, "In Bethlehem of Judea, for so it is written by the prophet: </a:t>
            </a:r>
            <a:r>
              <a:rPr lang="en-US" b="1" baseline="30000" dirty="0"/>
              <a:t>6</a:t>
            </a:r>
            <a:r>
              <a:rPr lang="en-US" b="1" dirty="0"/>
              <a:t>"' And you, O Bethlehem, in the land of Judah, are by no means least among the rulers of Judah; for from you shall come a ruler who will shepherd my people Israel.'" </a:t>
            </a:r>
            <a:r>
              <a:rPr lang="en-US" altLang="zh-TW" b="1" dirty="0"/>
              <a:t>【</a:t>
            </a:r>
            <a:r>
              <a:rPr lang="en-US" b="1" dirty="0"/>
              <a:t>Matt 2:1~6</a:t>
            </a:r>
            <a:r>
              <a:rPr lang="en-US" altLang="zh-TW" b="1" dirty="0"/>
              <a:t>】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"/>
            <a:ext cx="12054840" cy="665988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8</a:t>
            </a:r>
            <a:r>
              <a:rPr lang="zh-TW" altLang="en-US" b="1" dirty="0"/>
              <a:t>在伯利恆之野地裡有牧羊的人，夜間按著更次看守羊群。</a:t>
            </a:r>
            <a:r>
              <a:rPr lang="en-US" b="1" baseline="30000" dirty="0"/>
              <a:t>9</a:t>
            </a:r>
            <a:r>
              <a:rPr lang="zh-TW" altLang="en-US" b="1" dirty="0"/>
              <a:t>有主的使者站在他們旁邊，主的榮光四面照著他們；牧羊的人就甚懼怕。</a:t>
            </a:r>
            <a:r>
              <a:rPr lang="en-US" b="1" baseline="30000" dirty="0"/>
              <a:t>10</a:t>
            </a:r>
            <a:r>
              <a:rPr lang="zh-TW" altLang="en-US" b="1" dirty="0"/>
              <a:t>那天使對他們說：不要懼怕！我報給你們大喜的信息，是關乎萬民的；</a:t>
            </a:r>
            <a:r>
              <a:rPr lang="en-US" b="1" baseline="30000" dirty="0"/>
              <a:t>11</a:t>
            </a:r>
            <a:r>
              <a:rPr lang="zh-TW" altLang="en-US" b="1" dirty="0"/>
              <a:t>因今天在大衛的城裡，為你們生了救主，就是主基督。</a:t>
            </a:r>
            <a:r>
              <a:rPr lang="en-US" b="1" baseline="30000" dirty="0"/>
              <a:t>12</a:t>
            </a:r>
            <a:r>
              <a:rPr lang="zh-TW" altLang="en-US" b="1" dirty="0"/>
              <a:t>你們要看見一個嬰孩，包著布，臥在馬槽裡，那就是記號了。</a:t>
            </a:r>
            <a:r>
              <a:rPr lang="en-US" b="1" baseline="30000" dirty="0"/>
              <a:t>13</a:t>
            </a:r>
            <a:r>
              <a:rPr lang="zh-TW" altLang="en-US" b="1" dirty="0"/>
              <a:t>忽然，有一大隊天兵同那天使讚美神說：</a:t>
            </a:r>
            <a:r>
              <a:rPr lang="en-US" b="1" baseline="30000" dirty="0"/>
              <a:t>14</a:t>
            </a:r>
            <a:r>
              <a:rPr lang="zh-TW" altLang="en-US" b="1" dirty="0"/>
              <a:t>在至高之處榮耀歸與神！在地上平安歸與他所喜悅的人（有古卷作：喜悅歸與人）！</a:t>
            </a:r>
            <a:r>
              <a:rPr lang="en-US" altLang="zh-TW" b="1" dirty="0"/>
              <a:t>【</a:t>
            </a:r>
            <a:r>
              <a:rPr lang="zh-TW" altLang="en-US" b="1" dirty="0"/>
              <a:t>路</a:t>
            </a:r>
            <a:r>
              <a:rPr lang="en-US" b="1" dirty="0"/>
              <a:t> 2:8~14</a:t>
            </a:r>
            <a:r>
              <a:rPr lang="en-US" altLang="zh-TW" b="1" dirty="0"/>
              <a:t>】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baseline="30000" dirty="0"/>
              <a:t>8</a:t>
            </a:r>
            <a:r>
              <a:rPr lang="en-US" b="1" dirty="0"/>
              <a:t>And in the same region there were shepherds out in the field, keeping watch over their flock by night. </a:t>
            </a:r>
            <a:r>
              <a:rPr lang="en-US" b="1" baseline="30000" dirty="0"/>
              <a:t>9</a:t>
            </a:r>
            <a:r>
              <a:rPr lang="en-US" b="1" dirty="0"/>
              <a:t>And an angel of the Lord appeared to them, and the glory of the Lord shone around them, and they were filled with fear. </a:t>
            </a:r>
            <a:r>
              <a:rPr lang="en-US" b="1" baseline="30000" dirty="0"/>
              <a:t>10</a:t>
            </a:r>
            <a:r>
              <a:rPr lang="en-US" b="1" dirty="0"/>
              <a:t>And the angel said to them, "Fear not, for behold, I bring you good news of a great joy that will be for all the people. </a:t>
            </a:r>
            <a:r>
              <a:rPr lang="en-US" b="1" baseline="30000" dirty="0"/>
              <a:t>11</a:t>
            </a:r>
            <a:r>
              <a:rPr lang="en-US" b="1" dirty="0"/>
              <a:t>For unto you is born this day in the city of David a Savior, who is Christ the Lord. </a:t>
            </a:r>
            <a:r>
              <a:rPr lang="en-US" b="1" baseline="30000" dirty="0"/>
              <a:t>12</a:t>
            </a:r>
            <a:r>
              <a:rPr lang="en-US" b="1" dirty="0"/>
              <a:t>And this will be a sign for you: you will find a baby wrapped in swaddling cloths and lying in a manger." </a:t>
            </a:r>
            <a:r>
              <a:rPr lang="en-US" b="1" baseline="30000" dirty="0"/>
              <a:t>13</a:t>
            </a:r>
            <a:r>
              <a:rPr lang="en-US" b="1" dirty="0"/>
              <a:t>And suddenly there was with the angel a multitude of the heavenly host praising God and saying, </a:t>
            </a:r>
            <a:r>
              <a:rPr lang="en-US" b="1" baseline="30000" dirty="0"/>
              <a:t>14</a:t>
            </a:r>
            <a:r>
              <a:rPr lang="en-US" b="1" dirty="0"/>
              <a:t>" Glory to God in the highest, and on earth peace among those with whom he is pleased!" </a:t>
            </a:r>
            <a:r>
              <a:rPr lang="en-US" altLang="zh-TW" b="1" dirty="0"/>
              <a:t>【</a:t>
            </a:r>
            <a:r>
              <a:rPr lang="en-US" b="1" dirty="0"/>
              <a:t>Luke 2:8~14</a:t>
            </a:r>
            <a:r>
              <a:rPr lang="en-US" altLang="zh-TW" b="1" dirty="0"/>
              <a:t>】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I. Signs of the Time, Actions of the </a:t>
            </a:r>
            <a:r>
              <a:rPr lang="en-US" b="1" dirty="0" smtClean="0"/>
              <a:t>Time</a:t>
            </a:r>
            <a:br>
              <a:rPr lang="en-US" b="1" dirty="0" smtClean="0"/>
            </a:br>
            <a:r>
              <a:rPr lang="zh-TW" altLang="en-US" b="1" dirty="0" smtClean="0"/>
              <a:t>這</a:t>
            </a:r>
            <a:r>
              <a:rPr lang="zh-TW" altLang="en-US" b="1" dirty="0"/>
              <a:t>時代的徵兆</a:t>
            </a:r>
            <a:r>
              <a:rPr lang="en-US" b="1" dirty="0"/>
              <a:t>, </a:t>
            </a:r>
            <a:r>
              <a:rPr lang="zh-TW" altLang="en-US" b="1" dirty="0"/>
              <a:t>這時代的行動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Sign 5/</a:t>
            </a:r>
            <a:r>
              <a:rPr lang="zh-TW" altLang="en-US" sz="3200" dirty="0" smtClean="0">
                <a:solidFill>
                  <a:srgbClr val="FF0000"/>
                </a:solidFill>
              </a:rPr>
              <a:t>徵兆</a:t>
            </a:r>
            <a:r>
              <a:rPr lang="en-US" altLang="zh-TW" sz="3200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US" altLang="zh-TW" sz="3200" dirty="0" smtClean="0"/>
              <a:t>33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years later/33</a:t>
            </a:r>
            <a:r>
              <a:rPr lang="zh-TW" altLang="en-US" sz="3200" dirty="0" smtClean="0"/>
              <a:t>年後</a:t>
            </a:r>
            <a:endParaRPr lang="en-US" altLang="zh-TW" sz="3200" dirty="0" smtClean="0"/>
          </a:p>
          <a:p>
            <a:endParaRPr lang="en-US" altLang="zh-TW" sz="3200" dirty="0" smtClean="0">
              <a:solidFill>
                <a:srgbClr val="FF0000"/>
              </a:solidFill>
            </a:endParaRPr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4" y="1825625"/>
            <a:ext cx="5426075" cy="47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baseline="30000" dirty="0"/>
              <a:t>57</a:t>
            </a:r>
            <a:r>
              <a:rPr lang="zh-TW" altLang="en-US" sz="3200" b="1" dirty="0"/>
              <a:t>拿耶穌的人把他帶到大祭司該亞法那裡去；文士和長老已經在那裡聚會。</a:t>
            </a:r>
            <a:r>
              <a:rPr lang="en-US" sz="3200" b="1" baseline="30000" dirty="0"/>
              <a:t>58</a:t>
            </a:r>
            <a:r>
              <a:rPr lang="zh-TW" altLang="en-US" sz="3200" b="1" dirty="0"/>
              <a:t>彼得遠遠的跟著耶穌，直到大祭司的院子，進到裡面，就和差役同坐，要看這事到底怎樣。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太</a:t>
            </a:r>
            <a:r>
              <a:rPr lang="en-US" sz="3200" b="1" dirty="0"/>
              <a:t> 26:57~58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57</a:t>
            </a:r>
            <a:r>
              <a:rPr lang="en-US" sz="3200" b="1" dirty="0"/>
              <a:t>Then those who had seized Jesus led him to Caiaphas the high priest, where the scribes and the elders had gathered. </a:t>
            </a:r>
            <a:r>
              <a:rPr lang="en-US" sz="3200" b="1" baseline="30000" dirty="0"/>
              <a:t>58</a:t>
            </a:r>
            <a:r>
              <a:rPr lang="en-US" sz="3200" b="1" dirty="0"/>
              <a:t>And Peter was following him at a distance, as far as the courtyard of the high priest, and going inside he sat with the guards to see the end. </a:t>
            </a:r>
            <a:r>
              <a:rPr lang="en-US" altLang="zh-TW" sz="3200" b="1" dirty="0"/>
              <a:t>【</a:t>
            </a:r>
            <a:r>
              <a:rPr lang="en-US" sz="3200" b="1" dirty="0"/>
              <a:t>Matt 26:57~58</a:t>
            </a:r>
            <a:r>
              <a:rPr lang="en-US" altLang="zh-TW" sz="3200" b="1" dirty="0"/>
              <a:t>】</a:t>
            </a:r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83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aseline="30000" dirty="0"/>
              <a:t>34</a:t>
            </a:r>
            <a:r>
              <a:rPr lang="zh-TW" altLang="en-US" sz="3200" dirty="0"/>
              <a:t>耶穌說：我實在告訴你，今夜雞叫以先，你要三次不認我。</a:t>
            </a:r>
            <a:r>
              <a:rPr lang="en-US" altLang="zh-TW" sz="3200" dirty="0"/>
              <a:t>【</a:t>
            </a:r>
            <a:r>
              <a:rPr lang="zh-TW" altLang="en-US" sz="3200" dirty="0"/>
              <a:t>太</a:t>
            </a:r>
            <a:r>
              <a:rPr lang="en-US" sz="3200" dirty="0"/>
              <a:t> 26:34</a:t>
            </a:r>
            <a:r>
              <a:rPr lang="en-US" altLang="zh-TW" sz="3200" dirty="0" smtClean="0"/>
              <a:t>】</a:t>
            </a:r>
            <a:endParaRPr lang="en-US" sz="3200" dirty="0" smtClean="0"/>
          </a:p>
          <a:p>
            <a:r>
              <a:rPr lang="en-US" sz="3200" baseline="30000" dirty="0" smtClean="0"/>
              <a:t>34</a:t>
            </a:r>
            <a:r>
              <a:rPr lang="en-US" sz="3200" dirty="0" smtClean="0"/>
              <a:t>Jesus </a:t>
            </a:r>
            <a:r>
              <a:rPr lang="en-US" sz="3200" dirty="0"/>
              <a:t>said to him, ""Truly, I tell you, this very night, before the rooster crows, you will deny me three times."" </a:t>
            </a:r>
            <a:r>
              <a:rPr lang="en-US" altLang="zh-TW" sz="3200" dirty="0"/>
              <a:t>【</a:t>
            </a:r>
            <a:r>
              <a:rPr lang="en-US" sz="3200" dirty="0"/>
              <a:t>Matt 26:34</a:t>
            </a:r>
            <a:r>
              <a:rPr lang="en-US" altLang="zh-TW" sz="3200" dirty="0"/>
              <a:t>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2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365125"/>
            <a:ext cx="11210925" cy="5811838"/>
          </a:xfrm>
        </p:spPr>
        <p:txBody>
          <a:bodyPr>
            <a:noAutofit/>
          </a:bodyPr>
          <a:lstStyle/>
          <a:p>
            <a:r>
              <a:rPr lang="en-US" sz="3200" baseline="30000" dirty="0" smtClean="0"/>
              <a:t>74</a:t>
            </a:r>
            <a:r>
              <a:rPr lang="zh-TW" altLang="en-US" sz="3200" dirty="0" smtClean="0"/>
              <a:t>彼得就發咒起誓的說：我不認得那個人。立時，雞就叫了。</a:t>
            </a:r>
            <a:r>
              <a:rPr lang="en-US" sz="3200" baseline="30000" dirty="0" smtClean="0"/>
              <a:t>75</a:t>
            </a:r>
            <a:r>
              <a:rPr lang="zh-TW" altLang="en-US" sz="3200" dirty="0" smtClean="0"/>
              <a:t>彼得想起耶穌所說的話：雞叫以先，你要三次不認我。他就出去痛哭。</a:t>
            </a:r>
            <a:r>
              <a:rPr lang="en-US" sz="3200" baseline="30000" dirty="0" smtClean="0"/>
              <a:t>27:1</a:t>
            </a:r>
            <a:r>
              <a:rPr lang="zh-TW" altLang="en-US" sz="3200" dirty="0" smtClean="0"/>
              <a:t>到了早晨，眾祭司長和民間的長老大家商議要治死耶穌，</a:t>
            </a:r>
            <a:r>
              <a:rPr lang="en-US" sz="3200" baseline="30000" dirty="0" smtClean="0"/>
              <a:t>2</a:t>
            </a:r>
            <a:r>
              <a:rPr lang="zh-TW" altLang="en-US" sz="3200" dirty="0" smtClean="0"/>
              <a:t>就把他捆綁，解去，交給巡撫彼拉多。</a:t>
            </a:r>
            <a:r>
              <a:rPr lang="en-US" altLang="zh-TW" sz="3200" dirty="0" smtClean="0"/>
              <a:t>【</a:t>
            </a:r>
            <a:r>
              <a:rPr lang="zh-TW" altLang="en-US" sz="3200" dirty="0" smtClean="0"/>
              <a:t>太</a:t>
            </a:r>
            <a:r>
              <a:rPr lang="en-US" sz="3200" dirty="0" smtClean="0"/>
              <a:t> 26:74~27:2</a:t>
            </a:r>
            <a:r>
              <a:rPr lang="en-US" altLang="zh-TW" sz="3200" dirty="0" smtClean="0"/>
              <a:t>】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aseline="30000" dirty="0" smtClean="0"/>
              <a:t>74</a:t>
            </a:r>
            <a:r>
              <a:rPr lang="en-US" sz="3200" dirty="0" smtClean="0"/>
              <a:t>Then he began to invoke a curse on himself and to swear, "I do not know the man." And immediately the rooster crowed. </a:t>
            </a:r>
            <a:r>
              <a:rPr lang="en-US" sz="3200" baseline="30000" dirty="0" smtClean="0"/>
              <a:t>75</a:t>
            </a:r>
            <a:r>
              <a:rPr lang="en-US" sz="3200" dirty="0" smtClean="0"/>
              <a:t>And Peter remembered the saying of Jesus, ""Before the rooster crows, you will deny me three times." "And he went out and wept bitterly. </a:t>
            </a:r>
            <a:r>
              <a:rPr lang="en-US" sz="3200" baseline="30000" dirty="0" smtClean="0"/>
              <a:t>27:1</a:t>
            </a:r>
            <a:r>
              <a:rPr lang="en-US" sz="3200" dirty="0" smtClean="0"/>
              <a:t>When morning came, all the chief priests and the elders of the people took counsel against Jesus to put him to death. 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And they bound him and led him away and delivered him over to Pilate the governor. </a:t>
            </a:r>
            <a:r>
              <a:rPr lang="en-US" altLang="zh-TW" sz="3200" dirty="0" smtClean="0"/>
              <a:t>【</a:t>
            </a:r>
            <a:r>
              <a:rPr lang="en-US" sz="3200" dirty="0" smtClean="0"/>
              <a:t>Matt 26:74~27:2</a:t>
            </a:r>
            <a:r>
              <a:rPr lang="en-US" altLang="zh-TW" sz="3200" dirty="0" smtClean="0"/>
              <a:t>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01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Signs of the Time! Actions of the Time!</a:t>
            </a:r>
          </a:p>
          <a:p>
            <a:pPr algn="ctr"/>
            <a:r>
              <a:rPr lang="zh-TW" altLang="en-US" sz="3200" dirty="0"/>
              <a:t>這時代的徵兆</a:t>
            </a:r>
            <a:r>
              <a:rPr lang="en-US" sz="3200" dirty="0"/>
              <a:t>, </a:t>
            </a:r>
            <a:r>
              <a:rPr lang="zh-TW" altLang="en-US" sz="3200" dirty="0"/>
              <a:t>這時代的行動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09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II. Be Brave, Don’t be afraid!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zh-TW" altLang="en-US" b="1" dirty="0" smtClean="0"/>
              <a:t>要</a:t>
            </a:r>
            <a:r>
              <a:rPr lang="zh-TW" altLang="en-US" b="1" dirty="0"/>
              <a:t>勇敢</a:t>
            </a:r>
            <a:r>
              <a:rPr lang="en-US" b="1" dirty="0"/>
              <a:t>, </a:t>
            </a:r>
            <a:r>
              <a:rPr lang="zh-TW" altLang="en-US" b="1" dirty="0"/>
              <a:t>不要害怕</a:t>
            </a:r>
            <a:r>
              <a:rPr lang="en-US" b="1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Peter at Caiaphas’.  </a:t>
            </a:r>
            <a:r>
              <a:rPr lang="zh-TW" altLang="en-US" sz="3200" dirty="0" smtClean="0"/>
              <a:t>彼得在該</a:t>
            </a:r>
            <a:r>
              <a:rPr lang="zh-TW" altLang="en-US" sz="3200" dirty="0"/>
              <a:t>亞</a:t>
            </a:r>
            <a:r>
              <a:rPr lang="zh-TW" altLang="en-US" sz="3200" dirty="0" smtClean="0"/>
              <a:t>法的地方</a:t>
            </a:r>
            <a:r>
              <a:rPr lang="en-US" altLang="zh-TW" sz="3200" dirty="0" smtClean="0"/>
              <a:t>.</a:t>
            </a:r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Israelites in Negev. </a:t>
            </a:r>
            <a:r>
              <a:rPr lang="zh-TW" altLang="en-US" sz="3200" dirty="0" smtClean="0"/>
              <a:t>以色列人在南地</a:t>
            </a:r>
            <a:r>
              <a:rPr lang="en-US" altLang="zh-TW" sz="3200" dirty="0" smtClean="0"/>
              <a:t>.</a:t>
            </a:r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Temple building in Haggai’s time. </a:t>
            </a:r>
            <a:r>
              <a:rPr lang="zh-TW" altLang="en-US" sz="3200" dirty="0" smtClean="0"/>
              <a:t>哈該時期建殿</a:t>
            </a:r>
            <a:r>
              <a:rPr lang="en-US" altLang="zh-TW" sz="3200" dirty="0" smtClean="0"/>
              <a:t>.</a:t>
            </a:r>
          </a:p>
          <a:p>
            <a:pPr marL="0" indent="0">
              <a:buNone/>
            </a:pPr>
            <a:endParaRPr lang="en-US" altLang="zh-TW" sz="3200" dirty="0" smtClean="0"/>
          </a:p>
          <a:p>
            <a:r>
              <a:rPr lang="en-US" sz="3200" b="1" baseline="30000" dirty="0"/>
              <a:t>2</a:t>
            </a:r>
            <a:r>
              <a:rPr lang="zh-TW" altLang="en-US" sz="3200" b="1" dirty="0"/>
              <a:t>萬軍之耶和華如此說：這百姓說，建造耶和華殿的時候尚未來到。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該</a:t>
            </a:r>
            <a:r>
              <a:rPr lang="en-US" sz="3200" b="1" dirty="0"/>
              <a:t> 1:2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2</a:t>
            </a:r>
            <a:r>
              <a:rPr lang="en-US" sz="3200" b="1" dirty="0"/>
              <a:t>"Thus says the Lord of hosts: These people say the time has not yet come to rebuild the house of the Lord." </a:t>
            </a:r>
            <a:r>
              <a:rPr lang="en-US" altLang="zh-TW" sz="3200" b="1" dirty="0"/>
              <a:t>【</a:t>
            </a:r>
            <a:r>
              <a:rPr lang="en-US" sz="3200" b="1" dirty="0"/>
              <a:t>Hag 1:2</a:t>
            </a:r>
            <a:r>
              <a:rPr lang="en-US" altLang="zh-TW" sz="3200" b="1" dirty="0"/>
              <a:t>】</a:t>
            </a:r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9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Church time/</a:t>
            </a:r>
            <a:r>
              <a:rPr lang="zh-TW" altLang="en-US" sz="3200" dirty="0" smtClean="0"/>
              <a:t>教會時期</a:t>
            </a:r>
            <a:endParaRPr lang="en-US" altLang="zh-TW" sz="3200" dirty="0" smtClean="0"/>
          </a:p>
          <a:p>
            <a:r>
              <a:rPr lang="en-US" altLang="zh-TW" sz="3200" dirty="0" smtClean="0"/>
              <a:t>God’s election</a:t>
            </a:r>
            <a:r>
              <a:rPr lang="zh-TW" altLang="en-US" sz="3200" dirty="0" smtClean="0"/>
              <a:t>神的揀選</a:t>
            </a:r>
            <a:r>
              <a:rPr lang="en-US" altLang="zh-TW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45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Horizon Upper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02732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355600"/>
            <a:ext cx="1137285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III. </a:t>
            </a:r>
            <a:r>
              <a:rPr lang="en-US" sz="4000" b="1" dirty="0"/>
              <a:t>Expect reward from God, not a generation too early. </a:t>
            </a:r>
            <a:r>
              <a:rPr lang="zh-TW" altLang="en-US" b="1" dirty="0"/>
              <a:t>期待神的獎賞</a:t>
            </a:r>
            <a:r>
              <a:rPr lang="en-US" b="1" dirty="0"/>
              <a:t>, </a:t>
            </a:r>
            <a:r>
              <a:rPr lang="zh-TW" altLang="en-US" b="1" dirty="0"/>
              <a:t>但不能早一個世代</a:t>
            </a:r>
            <a:r>
              <a:rPr lang="en-US" b="1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Future Eternal Life </a:t>
            </a:r>
            <a:r>
              <a:rPr lang="zh-TW" altLang="en-US" sz="3200" dirty="0" smtClean="0"/>
              <a:t>將來永恆的生命</a:t>
            </a:r>
            <a:endParaRPr lang="en-US" altLang="zh-TW" sz="3200" dirty="0" smtClean="0"/>
          </a:p>
          <a:p>
            <a:endParaRPr lang="en-US" sz="3200" dirty="0"/>
          </a:p>
          <a:p>
            <a:r>
              <a:rPr lang="en-US" sz="3200" baseline="30000" dirty="0"/>
              <a:t>21</a:t>
            </a:r>
            <a:r>
              <a:rPr lang="zh-TW" altLang="en-US" sz="3200" dirty="0"/>
              <a:t>十二個門是十二顆珍珠，每門是一顆珍珠。城內的街道是精金，好像明透的玻璃。</a:t>
            </a:r>
            <a:r>
              <a:rPr lang="en-US" altLang="zh-TW" sz="3200" dirty="0"/>
              <a:t>【</a:t>
            </a:r>
            <a:r>
              <a:rPr lang="zh-TW" altLang="en-US" sz="3200" dirty="0"/>
              <a:t>啟</a:t>
            </a:r>
            <a:r>
              <a:rPr lang="en-US" sz="3200" dirty="0"/>
              <a:t> 21:21</a:t>
            </a:r>
            <a:r>
              <a:rPr lang="en-US" altLang="zh-TW" sz="3200" dirty="0"/>
              <a:t>】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21</a:t>
            </a:r>
            <a:r>
              <a:rPr lang="en-US" sz="3200" dirty="0"/>
              <a:t>And the twelve gates were twelve pearls, each of the gates made of a single pearl, and the street of the city was pure gold, transparent as glass. </a:t>
            </a:r>
            <a:r>
              <a:rPr lang="en-US" altLang="zh-TW" sz="3200" dirty="0"/>
              <a:t>【</a:t>
            </a:r>
            <a:r>
              <a:rPr lang="en-US" sz="3200" dirty="0"/>
              <a:t>Rev 21:21</a:t>
            </a:r>
            <a:r>
              <a:rPr lang="en-US" altLang="zh-TW" sz="3200" dirty="0"/>
              <a:t>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97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355600"/>
            <a:ext cx="1137285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III. </a:t>
            </a:r>
            <a:r>
              <a:rPr lang="en-US" sz="4000" b="1" dirty="0"/>
              <a:t>Expect reward from God, not a generation too early. </a:t>
            </a:r>
            <a:r>
              <a:rPr lang="zh-TW" altLang="en-US" b="1" dirty="0"/>
              <a:t>期待神的獎賞</a:t>
            </a:r>
            <a:r>
              <a:rPr lang="en-US" b="1" dirty="0"/>
              <a:t>, </a:t>
            </a:r>
            <a:r>
              <a:rPr lang="zh-TW" altLang="en-US" b="1" dirty="0"/>
              <a:t>但不能早一個世代</a:t>
            </a:r>
            <a:r>
              <a:rPr lang="en-US" b="1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Current Temporal Life </a:t>
            </a:r>
            <a:r>
              <a:rPr lang="zh-TW" altLang="en-US" sz="3200" dirty="0" smtClean="0"/>
              <a:t>現在暫時的生命</a:t>
            </a:r>
            <a:endParaRPr lang="en-US" altLang="zh-TW" sz="3200" dirty="0" smtClean="0"/>
          </a:p>
          <a:p>
            <a:endParaRPr lang="en-US" sz="3200" dirty="0"/>
          </a:p>
          <a:p>
            <a:r>
              <a:rPr lang="en-US" sz="3200" baseline="30000" dirty="0"/>
              <a:t>2</a:t>
            </a:r>
            <a:r>
              <a:rPr lang="zh-TW" altLang="en-US" sz="3200" dirty="0"/>
              <a:t>傳道者說：虛空的虛空，虛空的虛空，凡事都是虛空。</a:t>
            </a:r>
            <a:r>
              <a:rPr lang="en-US" sz="3200" baseline="30000" dirty="0"/>
              <a:t>3</a:t>
            </a:r>
            <a:r>
              <a:rPr lang="zh-TW" altLang="en-US" sz="3200" dirty="0"/>
              <a:t>人一切的勞碌，就是他在日光之下的勞碌，有甚麼益處呢？</a:t>
            </a:r>
            <a:r>
              <a:rPr lang="en-US" altLang="zh-TW" sz="3200" dirty="0"/>
              <a:t>【</a:t>
            </a:r>
            <a:r>
              <a:rPr lang="zh-TW" altLang="en-US" sz="3200" dirty="0"/>
              <a:t>傳</a:t>
            </a:r>
            <a:r>
              <a:rPr lang="en-US" sz="3200" dirty="0"/>
              <a:t> 1:2~3</a:t>
            </a:r>
            <a:r>
              <a:rPr lang="en-US" altLang="zh-TW" sz="3200" dirty="0"/>
              <a:t>】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2</a:t>
            </a:r>
            <a:r>
              <a:rPr lang="en-US" sz="3200" dirty="0"/>
              <a:t>Vanity of vanities, says the Preacher, vanity of vanities! All is vanity. </a:t>
            </a:r>
            <a:r>
              <a:rPr lang="en-US" sz="3200" baseline="30000" dirty="0"/>
              <a:t>3</a:t>
            </a:r>
            <a:r>
              <a:rPr lang="en-US" sz="3200" dirty="0"/>
              <a:t>What does man gain by all the toil at which he toils under the sun? </a:t>
            </a:r>
            <a:r>
              <a:rPr lang="en-US" altLang="zh-TW" sz="3200" dirty="0"/>
              <a:t>【</a:t>
            </a:r>
            <a:r>
              <a:rPr lang="en-US" sz="3200" dirty="0"/>
              <a:t>Eccl 1:2~3</a:t>
            </a:r>
            <a:r>
              <a:rPr lang="en-US" altLang="zh-TW" sz="3200" dirty="0"/>
              <a:t>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880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baseline="30000" dirty="0"/>
              <a:t>16</a:t>
            </a:r>
            <a:r>
              <a:rPr lang="zh-TW" altLang="en-US" sz="3200" b="1" dirty="0"/>
              <a:t>當時有一個出名的囚犯叫巴拉巴。</a:t>
            </a:r>
            <a:r>
              <a:rPr lang="en-US" sz="3200" b="1" baseline="30000" dirty="0"/>
              <a:t>17</a:t>
            </a:r>
            <a:r>
              <a:rPr lang="zh-TW" altLang="en-US" sz="3200" b="1" dirty="0"/>
              <a:t>眾人聚集的時候，彼拉多就對他們說：你們要我釋放那一個給你們？是巴拉巴呢？是稱為基督的耶穌呢？</a:t>
            </a:r>
            <a:r>
              <a:rPr lang="en-US" sz="3200" b="1" baseline="30000" dirty="0"/>
              <a:t>18</a:t>
            </a:r>
            <a:r>
              <a:rPr lang="zh-TW" altLang="en-US" sz="3200" b="1" dirty="0"/>
              <a:t>巡撫原知道他們是因為嫉妒才把他解了來。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太</a:t>
            </a:r>
            <a:r>
              <a:rPr lang="en-US" sz="3200" b="1" dirty="0"/>
              <a:t> 27:16~18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16</a:t>
            </a:r>
            <a:r>
              <a:rPr lang="en-US" sz="3200" b="1" dirty="0"/>
              <a:t>And they had then a notorious prisoner called Barabbas. </a:t>
            </a:r>
            <a:r>
              <a:rPr lang="en-US" sz="3200" b="1" baseline="30000" dirty="0"/>
              <a:t>17</a:t>
            </a:r>
            <a:r>
              <a:rPr lang="en-US" sz="3200" b="1" dirty="0"/>
              <a:t>So when they had gathered, Pilate said to them, "Whom do you want me to release for you: Barabbas, or Jesus who is called Christ?" </a:t>
            </a:r>
            <a:r>
              <a:rPr lang="en-US" sz="3200" b="1" baseline="30000" dirty="0"/>
              <a:t>18</a:t>
            </a:r>
            <a:r>
              <a:rPr lang="en-US" sz="3200" b="1" dirty="0"/>
              <a:t>For he knew that it was out of envy that they had delivered him up. </a:t>
            </a:r>
            <a:r>
              <a:rPr lang="en-US" altLang="zh-TW" sz="3200" b="1" dirty="0"/>
              <a:t>【</a:t>
            </a:r>
            <a:r>
              <a:rPr lang="en-US" sz="3200" b="1" dirty="0"/>
              <a:t>Matt 27:16~18</a:t>
            </a:r>
            <a:r>
              <a:rPr lang="en-US" altLang="zh-TW" sz="3200" b="1" dirty="0"/>
              <a:t>】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6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aseline="30000" dirty="0"/>
              <a:t>58</a:t>
            </a:r>
            <a:r>
              <a:rPr lang="zh-TW" altLang="en-US" sz="3200" dirty="0"/>
              <a:t>所以，我親愛的弟兄們，你們務要堅固，不可搖動，常常竭力多做主工；因為知道，你們的勞苦在主裡面不是徒然的。</a:t>
            </a:r>
            <a:r>
              <a:rPr lang="en-US" altLang="zh-TW" sz="3200" dirty="0"/>
              <a:t>【</a:t>
            </a:r>
            <a:r>
              <a:rPr lang="zh-TW" altLang="en-US" sz="3200" dirty="0"/>
              <a:t>林前</a:t>
            </a:r>
            <a:r>
              <a:rPr lang="en-US" sz="3200" dirty="0"/>
              <a:t> </a:t>
            </a:r>
            <a:r>
              <a:rPr lang="en-US" sz="3200" dirty="0" smtClean="0"/>
              <a:t>15:58</a:t>
            </a:r>
            <a:r>
              <a:rPr lang="en-US" altLang="zh-TW" sz="3200" dirty="0" smtClean="0"/>
              <a:t>】</a:t>
            </a:r>
          </a:p>
          <a:p>
            <a:r>
              <a:rPr lang="en-US" sz="3200" baseline="30000" dirty="0"/>
              <a:t>58</a:t>
            </a:r>
            <a:r>
              <a:rPr lang="en-US" sz="3200" dirty="0"/>
              <a:t>Therefore, my beloved brothers, be steadfast, immovable, always abounding in the work of the Lord, knowing that in the Lord your labor is not in vain. </a:t>
            </a:r>
            <a:r>
              <a:rPr lang="en-US" altLang="zh-TW" sz="3200" dirty="0"/>
              <a:t>【</a:t>
            </a:r>
            <a:r>
              <a:rPr lang="en-US" sz="3200" dirty="0"/>
              <a:t>1Cor 15:58</a:t>
            </a:r>
            <a:r>
              <a:rPr lang="en-US" altLang="zh-TW" sz="3200" dirty="0"/>
              <a:t>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05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Signs of the Time </a:t>
            </a:r>
            <a:r>
              <a:rPr lang="zh-TW" altLang="en-US" dirty="0" smtClean="0"/>
              <a:t>時代的徵兆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65" y="1690688"/>
            <a:ext cx="60960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Signs of the Time </a:t>
            </a:r>
            <a:r>
              <a:rPr lang="zh-TW" altLang="en-US" dirty="0" smtClean="0"/>
              <a:t>時代的徵兆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A. He came as a baby without any defect. </a:t>
            </a:r>
            <a:r>
              <a:rPr lang="zh-TW" altLang="en-US" sz="3200" dirty="0"/>
              <a:t>完美的嬰孩</a:t>
            </a:r>
            <a:r>
              <a:rPr lang="en-US" sz="3200" dirty="0"/>
              <a:t>.</a:t>
            </a:r>
          </a:p>
          <a:p>
            <a:pPr lvl="0"/>
            <a:r>
              <a:rPr lang="en-US" sz="3200" dirty="0"/>
              <a:t>B. He came as a baby without any demand. </a:t>
            </a:r>
            <a:r>
              <a:rPr lang="zh-TW" altLang="en-US" sz="3200" dirty="0"/>
              <a:t>沒有任何要求的嬰孩</a:t>
            </a:r>
            <a:r>
              <a:rPr lang="en-US" sz="3200" dirty="0"/>
              <a:t>.</a:t>
            </a:r>
          </a:p>
          <a:p>
            <a:pPr lvl="0"/>
            <a:r>
              <a:rPr lang="en-US" sz="3200" dirty="0"/>
              <a:t>C. He came as a baby without any defense. </a:t>
            </a:r>
            <a:r>
              <a:rPr lang="zh-TW" altLang="en-US" sz="3200" dirty="0"/>
              <a:t>沒有任何防衛能力的嬰孩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29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Actions of the Time </a:t>
            </a:r>
            <a:r>
              <a:rPr lang="zh-TW" altLang="en-US" dirty="0" smtClean="0"/>
              <a:t>時代的行動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What is your action?</a:t>
            </a:r>
          </a:p>
          <a:p>
            <a:r>
              <a:rPr lang="zh-TW" altLang="en-US" sz="3200" dirty="0" smtClean="0"/>
              <a:t>你的行動是甚麼</a:t>
            </a:r>
            <a:r>
              <a:rPr lang="en-US" altLang="zh-TW" sz="3200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27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the flag is at half staff today?</a:t>
            </a:r>
          </a:p>
          <a:p>
            <a:r>
              <a:rPr lang="zh-TW" altLang="en-US" sz="3200" dirty="0" smtClean="0"/>
              <a:t>今天為什麼降半旗</a:t>
            </a:r>
            <a:r>
              <a:rPr lang="en-US" altLang="zh-TW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4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flagsexpress.com/v/vspfiles/assets/images/George%20W%20H%20Bu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7" y="1546285"/>
            <a:ext cx="11578545" cy="41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I. Signs of the Time, Actions of the </a:t>
            </a:r>
            <a:r>
              <a:rPr lang="en-US" b="1" dirty="0" smtClean="0"/>
              <a:t>Time</a:t>
            </a:r>
            <a:br>
              <a:rPr lang="en-US" b="1" dirty="0" smtClean="0"/>
            </a:br>
            <a:r>
              <a:rPr lang="zh-TW" altLang="en-US" b="1" dirty="0" smtClean="0"/>
              <a:t>這</a:t>
            </a:r>
            <a:r>
              <a:rPr lang="zh-TW" altLang="en-US" b="1" dirty="0"/>
              <a:t>時代的徵兆</a:t>
            </a:r>
            <a:r>
              <a:rPr lang="en-US" b="1" dirty="0"/>
              <a:t>, </a:t>
            </a:r>
            <a:r>
              <a:rPr lang="zh-TW" altLang="en-US" b="1" dirty="0"/>
              <a:t>這時代的行動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Sign 1/</a:t>
            </a:r>
            <a:r>
              <a:rPr lang="zh-TW" altLang="en-US" sz="3200" dirty="0" smtClean="0">
                <a:solidFill>
                  <a:srgbClr val="FF0000"/>
                </a:solidFill>
              </a:rPr>
              <a:t>徵兆</a:t>
            </a:r>
            <a:r>
              <a:rPr lang="en-US" altLang="zh-TW" sz="3200" dirty="0" smtClean="0">
                <a:solidFill>
                  <a:srgbClr val="FF0000"/>
                </a:solidFill>
              </a:rPr>
              <a:t>1</a:t>
            </a:r>
          </a:p>
          <a:p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en-US" altLang="zh-TW" sz="3200" dirty="0" smtClean="0"/>
              <a:t>Pearl Harbor, </a:t>
            </a:r>
          </a:p>
          <a:p>
            <a:r>
              <a:rPr lang="en-US" altLang="zh-TW" sz="3200" dirty="0" smtClean="0"/>
              <a:t>Memorial Day, </a:t>
            </a:r>
          </a:p>
          <a:p>
            <a:r>
              <a:rPr lang="en-US" altLang="zh-TW" sz="3200" dirty="0" smtClean="0"/>
              <a:t>911, </a:t>
            </a:r>
          </a:p>
          <a:p>
            <a:r>
              <a:rPr lang="en-US" altLang="zh-TW" sz="3200" dirty="0" smtClean="0"/>
              <a:t>death of US president and leaders, </a:t>
            </a:r>
          </a:p>
          <a:p>
            <a:r>
              <a:rPr lang="en-US" altLang="zh-TW" sz="3200" dirty="0" smtClean="0"/>
              <a:t>Billy Graham.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18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209550"/>
            <a:ext cx="11858625" cy="59674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2018, 4 times</a:t>
            </a:r>
          </a:p>
          <a:p>
            <a:r>
              <a:rPr lang="en-US" sz="3200" u="sng" dirty="0">
                <a:hlinkClick r:id="rId2"/>
              </a:rPr>
              <a:t>US - 10/27/2018</a:t>
            </a:r>
            <a:r>
              <a:rPr lang="en-US" sz="3200" dirty="0">
                <a:hlinkClick r:id="rId2"/>
              </a:rPr>
              <a:t/>
            </a:r>
            <a:br>
              <a:rPr lang="en-US" sz="3200" dirty="0">
                <a:hlinkClick r:id="rId2"/>
              </a:rPr>
            </a:br>
            <a:r>
              <a:rPr lang="en-US" sz="3200" u="sng" dirty="0">
                <a:hlinkClick r:id="rId2"/>
              </a:rPr>
              <a:t>US flags to Half Staff</a:t>
            </a:r>
            <a:r>
              <a:rPr lang="en-US" sz="3200" dirty="0"/>
              <a:t> honoring the victims of the tragedy in Pittsburgh, PA (Tree of Life, </a:t>
            </a:r>
            <a:r>
              <a:rPr lang="en-US" sz="3200" dirty="0" smtClean="0"/>
              <a:t>synagogue)</a:t>
            </a:r>
          </a:p>
          <a:p>
            <a:r>
              <a:rPr lang="en-US" sz="3200" u="sng" dirty="0">
                <a:hlinkClick r:id="rId2"/>
              </a:rPr>
              <a:t>US - 7/3/2018</a:t>
            </a:r>
            <a:r>
              <a:rPr lang="en-US" sz="3200" dirty="0">
                <a:hlinkClick r:id="rId2"/>
              </a:rPr>
              <a:t/>
            </a:r>
            <a:br>
              <a:rPr lang="en-US" sz="3200" dirty="0">
                <a:hlinkClick r:id="rId2"/>
              </a:rPr>
            </a:br>
            <a:r>
              <a:rPr lang="en-US" sz="3200" u="sng" dirty="0">
                <a:hlinkClick r:id="rId2"/>
              </a:rPr>
              <a:t>US Flags at Half-Staff -Presidential Proclamation Honoring the Victims of the Tragedy in Annapolis, Maryland</a:t>
            </a:r>
            <a:endParaRPr lang="en-US" sz="3200" dirty="0" smtClean="0"/>
          </a:p>
          <a:p>
            <a:r>
              <a:rPr lang="en-US" sz="3200" u="sng" dirty="0">
                <a:hlinkClick r:id="rId2"/>
              </a:rPr>
              <a:t>US - 5/18/2018</a:t>
            </a:r>
            <a:r>
              <a:rPr lang="en-US" sz="3200" dirty="0">
                <a:hlinkClick r:id="rId2"/>
              </a:rPr>
              <a:t/>
            </a:r>
            <a:br>
              <a:rPr lang="en-US" sz="3200" dirty="0">
                <a:hlinkClick r:id="rId2"/>
              </a:rPr>
            </a:br>
            <a:r>
              <a:rPr lang="en-US" sz="3200" u="sng" dirty="0">
                <a:hlinkClick r:id="rId2"/>
              </a:rPr>
              <a:t>United States Flag at Half-Staff Immediately until Sunset on Tuesday, May 22, 2018 Honoring the Victims of the Tragedy in Santa Fe, </a:t>
            </a:r>
            <a:r>
              <a:rPr lang="en-US" sz="3200" u="sng" dirty="0" smtClean="0">
                <a:hlinkClick r:id="rId2"/>
              </a:rPr>
              <a:t>Texas</a:t>
            </a:r>
            <a:endParaRPr lang="en-US" sz="3200" u="sng" dirty="0" smtClean="0"/>
          </a:p>
          <a:p>
            <a:r>
              <a:rPr lang="en-US" sz="3200" u="sng" dirty="0">
                <a:hlinkClick r:id="rId2"/>
              </a:rPr>
              <a:t>US - 2/15/2018</a:t>
            </a:r>
            <a:r>
              <a:rPr lang="en-US" sz="3200" dirty="0">
                <a:hlinkClick r:id="rId2"/>
              </a:rPr>
              <a:t/>
            </a:r>
            <a:br>
              <a:rPr lang="en-US" sz="3200" dirty="0">
                <a:hlinkClick r:id="rId2"/>
              </a:rPr>
            </a:br>
            <a:r>
              <a:rPr lang="en-US" sz="3200" u="sng" dirty="0">
                <a:hlinkClick r:id="rId2"/>
              </a:rPr>
              <a:t>US flags at Half-Staff Honoring the Victims of the Tragedy in Parkland, Florida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87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2017   2 times</a:t>
            </a:r>
          </a:p>
          <a:p>
            <a:endParaRPr lang="en-US" sz="3200" u="sng" dirty="0" smtClean="0">
              <a:hlinkClick r:id="rId2"/>
            </a:endParaRPr>
          </a:p>
          <a:p>
            <a:r>
              <a:rPr lang="en-US" sz="3200" u="sng" dirty="0" smtClean="0">
                <a:hlinkClick r:id="rId2"/>
              </a:rPr>
              <a:t>US </a:t>
            </a:r>
            <a:r>
              <a:rPr lang="en-US" sz="3200" u="sng" dirty="0">
                <a:hlinkClick r:id="rId2"/>
              </a:rPr>
              <a:t>- 11/6/2017</a:t>
            </a:r>
            <a:r>
              <a:rPr lang="en-US" sz="3200" dirty="0">
                <a:hlinkClick r:id="rId2"/>
              </a:rPr>
              <a:t/>
            </a:r>
            <a:br>
              <a:rPr lang="en-US" sz="3200" dirty="0">
                <a:hlinkClick r:id="rId2"/>
              </a:rPr>
            </a:br>
            <a:r>
              <a:rPr lang="en-US" sz="3200" u="sng" dirty="0">
                <a:hlinkClick r:id="rId2"/>
              </a:rPr>
              <a:t>US Flags at half-Staff Honoring the Victims of the Sutherland Springs, Texas </a:t>
            </a:r>
            <a:r>
              <a:rPr lang="en-US" sz="3200" u="sng" dirty="0" smtClean="0">
                <a:hlinkClick r:id="rId2"/>
              </a:rPr>
              <a:t>Shooting</a:t>
            </a:r>
            <a:endParaRPr lang="en-US" sz="3200" u="sng" dirty="0" smtClean="0"/>
          </a:p>
          <a:p>
            <a:endParaRPr lang="en-US" sz="3200" u="sng" dirty="0"/>
          </a:p>
          <a:p>
            <a:r>
              <a:rPr lang="en-US" sz="3200" u="sng" dirty="0" smtClean="0">
                <a:hlinkClick r:id="rId2"/>
              </a:rPr>
              <a:t>US </a:t>
            </a:r>
            <a:r>
              <a:rPr lang="en-US" sz="3200" u="sng" dirty="0">
                <a:hlinkClick r:id="rId2"/>
              </a:rPr>
              <a:t>- 10/2/2017</a:t>
            </a:r>
            <a:r>
              <a:rPr lang="en-US" sz="3200" dirty="0">
                <a:hlinkClick r:id="rId2"/>
              </a:rPr>
              <a:t/>
            </a:r>
            <a:br>
              <a:rPr lang="en-US" sz="3200" dirty="0">
                <a:hlinkClick r:id="rId2"/>
              </a:rPr>
            </a:br>
            <a:r>
              <a:rPr lang="en-US" sz="3200" u="sng" dirty="0">
                <a:hlinkClick r:id="rId2"/>
              </a:rPr>
              <a:t>US Flags at Half-Staff Honoring Victims of the Las Vegas Tragedy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38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baseline="30000" dirty="0"/>
              <a:t>7</a:t>
            </a:r>
            <a:r>
              <a:rPr lang="zh-TW" altLang="en-US" sz="3200" b="1" dirty="0"/>
              <a:t>民要攻打民，國要攻打國；多處必有饑荒、地震。</a:t>
            </a:r>
            <a:r>
              <a:rPr lang="en-US" sz="3200" b="1" baseline="30000" dirty="0"/>
              <a:t>8</a:t>
            </a:r>
            <a:r>
              <a:rPr lang="zh-TW" altLang="en-US" sz="3200" b="1" dirty="0"/>
              <a:t>這都是災難的起頭。（災難：原文作生產之難）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太</a:t>
            </a:r>
            <a:r>
              <a:rPr lang="en-US" sz="3200" b="1" dirty="0"/>
              <a:t> 24:7~8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7</a:t>
            </a:r>
            <a:r>
              <a:rPr lang="en-US" sz="3200" b="1" dirty="0"/>
              <a:t>"For nation will rise against nation, and kingdom against kingdom, and there will be famines and earthquakes in various places." </a:t>
            </a:r>
            <a:r>
              <a:rPr lang="en-US" sz="3200" b="1" baseline="30000" dirty="0"/>
              <a:t>8</a:t>
            </a:r>
            <a:r>
              <a:rPr lang="en-US" sz="3200" b="1" dirty="0"/>
              <a:t>"All these are but the beginning of the birth pains. " </a:t>
            </a:r>
            <a:r>
              <a:rPr lang="en-US" altLang="zh-TW" sz="3200" b="1" dirty="0"/>
              <a:t>【</a:t>
            </a:r>
            <a:r>
              <a:rPr lang="en-US" sz="3200" b="1" dirty="0"/>
              <a:t>Matt 24:7~8</a:t>
            </a:r>
            <a:r>
              <a:rPr lang="en-US" altLang="zh-TW" sz="3200" b="1" dirty="0"/>
              <a:t>】</a:t>
            </a:r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84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1778</Words>
  <Application>Microsoft Office PowerPoint</Application>
  <PresentationFormat>Widescreen</PresentationFormat>
  <Paragraphs>104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新細明體</vt:lpstr>
      <vt:lpstr>Arial</vt:lpstr>
      <vt:lpstr>Calibri</vt:lpstr>
      <vt:lpstr>Calibri Light</vt:lpstr>
      <vt:lpstr>Office Theme</vt:lpstr>
      <vt:lpstr>Signs of the Time! Actions of the Time! 這時代的徵兆, 這時代的行動!</vt:lpstr>
      <vt:lpstr>New Horizon Upper School</vt:lpstr>
      <vt:lpstr>New Horizon Upper School</vt:lpstr>
      <vt:lpstr>PowerPoint Presentation</vt:lpstr>
      <vt:lpstr>PowerPoint Presentation</vt:lpstr>
      <vt:lpstr>I. Signs of the Time, Actions of the Time 這時代的徵兆, 這時代的行動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Signs of the Time, Actions of the Time 這時代的徵兆, 這時代的行動</vt:lpstr>
      <vt:lpstr>I. Signs of the Time, Actions of the Time 這時代的徵兆, 這時代的行動</vt:lpstr>
      <vt:lpstr>PowerPoint Presentation</vt:lpstr>
      <vt:lpstr>PowerPoint Presentation</vt:lpstr>
      <vt:lpstr>2,000 years ago/2,000 年前</vt:lpstr>
      <vt:lpstr>PowerPoint Presentation</vt:lpstr>
      <vt:lpstr>PowerPoint Presentation</vt:lpstr>
      <vt:lpstr>I. Signs of the Time, Actions of the Time 這時代的徵兆, 這時代的行動</vt:lpstr>
      <vt:lpstr>PowerPoint Presentation</vt:lpstr>
      <vt:lpstr>PowerPoint Presentation</vt:lpstr>
      <vt:lpstr>PowerPoint Presentation</vt:lpstr>
      <vt:lpstr>PowerPoint Presentation</vt:lpstr>
      <vt:lpstr>II. Be Brave, Don’t be afraid!  要勇敢, 不要害怕!</vt:lpstr>
      <vt:lpstr>PowerPoint Presentation</vt:lpstr>
      <vt:lpstr>III. Expect reward from God, not a generation too early. 期待神的獎賞, 但不能早一個世代!</vt:lpstr>
      <vt:lpstr>III. Expect reward from God, not a generation too early. 期待神的獎賞, 但不能早一個世代!</vt:lpstr>
      <vt:lpstr>PowerPoint Presentation</vt:lpstr>
      <vt:lpstr>PowerPoint Presentation</vt:lpstr>
      <vt:lpstr>Signs of the Time 時代的徵兆</vt:lpstr>
      <vt:lpstr>Signs of the Time 時代的徵兆</vt:lpstr>
      <vt:lpstr>Actions of the Time 時代的行動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of the Time! Actions of the Time! 這時代的徵兆, 這時代的行動!</dc:title>
  <dc:creator>Joseph Chang</dc:creator>
  <cp:lastModifiedBy>Joseph Chang</cp:lastModifiedBy>
  <cp:revision>12</cp:revision>
  <dcterms:created xsi:type="dcterms:W3CDTF">2018-12-15T19:00:26Z</dcterms:created>
  <dcterms:modified xsi:type="dcterms:W3CDTF">2018-12-15T20:29:51Z</dcterms:modified>
</cp:coreProperties>
</file>