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1" r:id="rId4"/>
    <p:sldId id="283" r:id="rId5"/>
    <p:sldId id="284" r:id="rId6"/>
    <p:sldId id="260" r:id="rId7"/>
    <p:sldId id="261" r:id="rId8"/>
    <p:sldId id="262" r:id="rId9"/>
    <p:sldId id="277" r:id="rId10"/>
    <p:sldId id="263" r:id="rId11"/>
    <p:sldId id="286" r:id="rId12"/>
    <p:sldId id="264" r:id="rId13"/>
    <p:sldId id="265" r:id="rId14"/>
    <p:sldId id="266" r:id="rId15"/>
    <p:sldId id="267" r:id="rId16"/>
    <p:sldId id="268" r:id="rId17"/>
    <p:sldId id="269" r:id="rId18"/>
    <p:sldId id="285" r:id="rId19"/>
    <p:sldId id="270" r:id="rId20"/>
    <p:sldId id="271" r:id="rId21"/>
    <p:sldId id="273" r:id="rId22"/>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3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186447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326556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262665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212494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404537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24261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300529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261342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132740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11565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4F5F1D9-2B98-42AD-B26D-FE405185350C}" type="datetimeFigureOut">
              <a:rPr lang="zh-TW" altLang="en-US" smtClean="0"/>
              <a:t>2019/6/29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11410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F5F1D9-2B98-42AD-B26D-FE405185350C}" type="datetimeFigureOut">
              <a:rPr lang="zh-TW" altLang="en-US" smtClean="0"/>
              <a:t>2019/6/29</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6A2CC-B1C8-4475-8A19-D60ED49BF51D}" type="slidenum">
              <a:rPr lang="zh-TW" altLang="en-US" smtClean="0"/>
              <a:t>‹#›</a:t>
            </a:fld>
            <a:endParaRPr lang="zh-TW" altLang="en-US"/>
          </a:p>
        </p:txBody>
      </p:sp>
    </p:spTree>
    <p:extLst>
      <p:ext uri="{BB962C8B-B14F-4D97-AF65-F5344CB8AC3E}">
        <p14:creationId xmlns:p14="http://schemas.microsoft.com/office/powerpoint/2010/main" val="294246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ãno condemnation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9979"/>
            <a:ext cx="8856984" cy="520347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59632" y="1059582"/>
            <a:ext cx="4464496" cy="1200329"/>
          </a:xfrm>
          <a:prstGeom prst="rect">
            <a:avLst/>
          </a:prstGeom>
        </p:spPr>
        <p:txBody>
          <a:bodyPr wrap="square">
            <a:spAutoFit/>
          </a:bodyPr>
          <a:lstStyle/>
          <a:p>
            <a:r>
              <a:rPr lang="en-US" altLang="zh-TW" sz="3200" b="1" dirty="0" smtClean="0">
                <a:solidFill>
                  <a:schemeClr val="bg1"/>
                </a:solidFill>
              </a:rPr>
              <a:t>      </a:t>
            </a:r>
            <a:r>
              <a:rPr lang="zh-TW" altLang="zh-TW" sz="4000" b="1" dirty="0" smtClean="0">
                <a:solidFill>
                  <a:schemeClr val="bg1"/>
                </a:solidFill>
                <a:latin typeface="微軟正黑體" pitchFamily="34" charset="-120"/>
                <a:ea typeface="微軟正黑體" pitchFamily="34" charset="-120"/>
              </a:rPr>
              <a:t>不再定罪</a:t>
            </a:r>
            <a:r>
              <a:rPr lang="en-US" altLang="zh-TW" sz="3200" b="1" dirty="0" smtClean="0">
                <a:solidFill>
                  <a:schemeClr val="bg1"/>
                </a:solidFill>
              </a:rPr>
              <a:t>  </a:t>
            </a:r>
          </a:p>
          <a:p>
            <a:r>
              <a:rPr lang="en-US" altLang="zh-TW" sz="3200" b="1" dirty="0">
                <a:solidFill>
                  <a:schemeClr val="bg1"/>
                </a:solidFill>
              </a:rPr>
              <a:t> </a:t>
            </a:r>
            <a:r>
              <a:rPr lang="en-US" altLang="zh-TW" sz="3200" b="1" dirty="0" smtClean="0">
                <a:solidFill>
                  <a:schemeClr val="bg1"/>
                </a:solidFill>
              </a:rPr>
              <a:t>     Romans </a:t>
            </a:r>
            <a:r>
              <a:rPr lang="en-US" altLang="zh-TW" sz="3200" b="1" dirty="0">
                <a:solidFill>
                  <a:schemeClr val="bg1"/>
                </a:solidFill>
              </a:rPr>
              <a:t>8:1-4</a:t>
            </a:r>
            <a:endParaRPr lang="zh-TW" altLang="zh-TW" sz="3200" b="1" dirty="0">
              <a:solidFill>
                <a:schemeClr val="bg1"/>
              </a:solidFill>
            </a:endParaRPr>
          </a:p>
        </p:txBody>
      </p:sp>
      <p:sp>
        <p:nvSpPr>
          <p:cNvPr id="3" name="矩形 2"/>
          <p:cNvSpPr/>
          <p:nvPr/>
        </p:nvSpPr>
        <p:spPr>
          <a:xfrm>
            <a:off x="4509522" y="3926817"/>
            <a:ext cx="4608511" cy="1200329"/>
          </a:xfrm>
          <a:prstGeom prst="rect">
            <a:avLst/>
          </a:prstGeom>
        </p:spPr>
        <p:txBody>
          <a:bodyPr wrap="square">
            <a:spAutoFit/>
          </a:bodyPr>
          <a:lstStyle/>
          <a:p>
            <a:pPr lvl="0"/>
            <a:r>
              <a:rPr lang="en-US" altLang="zh-TW" sz="2400" b="1" dirty="0" smtClean="0">
                <a:solidFill>
                  <a:prstClr val="black"/>
                </a:solidFill>
              </a:rPr>
              <a:t>             </a:t>
            </a:r>
            <a:r>
              <a:rPr lang="en-US" altLang="zh-TW" sz="2400" b="1" dirty="0" smtClean="0">
                <a:solidFill>
                  <a:schemeClr val="bg1"/>
                </a:solidFill>
              </a:rPr>
              <a:t>6/30/2019</a:t>
            </a:r>
            <a:endParaRPr lang="en-US" altLang="zh-TW" sz="2400" b="1" dirty="0">
              <a:solidFill>
                <a:schemeClr val="bg1"/>
              </a:solidFill>
            </a:endParaRPr>
          </a:p>
          <a:p>
            <a:pPr lvl="0"/>
            <a:r>
              <a:rPr lang="en-US" altLang="zh-TW" sz="2400" b="1" dirty="0">
                <a:solidFill>
                  <a:schemeClr val="bg1"/>
                </a:solidFill>
              </a:rPr>
              <a:t>           Rev. Joseph Chang</a:t>
            </a:r>
          </a:p>
          <a:p>
            <a:pPr lvl="0"/>
            <a:r>
              <a:rPr lang="en-US" altLang="zh-TW" sz="2400" b="1" dirty="0">
                <a:solidFill>
                  <a:schemeClr val="bg1"/>
                </a:solidFill>
              </a:rPr>
              <a:t>BOLGPC </a:t>
            </a:r>
            <a:r>
              <a:rPr lang="zh-TW" altLang="en-US" sz="2400" b="1" dirty="0">
                <a:solidFill>
                  <a:schemeClr val="bg1"/>
                </a:solidFill>
              </a:rPr>
              <a:t>爾灣大公園靈糧堂</a:t>
            </a:r>
          </a:p>
        </p:txBody>
      </p:sp>
    </p:spTree>
    <p:extLst>
      <p:ext uri="{BB962C8B-B14F-4D97-AF65-F5344CB8AC3E}">
        <p14:creationId xmlns:p14="http://schemas.microsoft.com/office/powerpoint/2010/main" val="3367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8424936" cy="1292662"/>
          </a:xfrm>
          <a:prstGeom prst="rect">
            <a:avLst/>
          </a:prstGeom>
        </p:spPr>
        <p:txBody>
          <a:bodyPr wrap="square">
            <a:spAutoFit/>
          </a:bodyPr>
          <a:lstStyle/>
          <a:p>
            <a:r>
              <a:rPr lang="en-US" altLang="zh-TW" sz="2600" b="1" dirty="0">
                <a:solidFill>
                  <a:srgbClr val="FF0000"/>
                </a:solidFill>
                <a:sym typeface="Wingdings"/>
              </a:rPr>
              <a:t></a:t>
            </a:r>
            <a:r>
              <a:rPr lang="zh-TW" altLang="zh-TW" sz="2600" b="1" dirty="0" smtClean="0"/>
              <a:t>保羅從</a:t>
            </a:r>
            <a:r>
              <a:rPr lang="zh-TW" altLang="zh-TW" sz="2600" b="1" dirty="0"/>
              <a:t>主耶穌的眼光來看我們自己</a:t>
            </a:r>
            <a:r>
              <a:rPr lang="en-US" altLang="zh-TW" sz="2600" b="1" dirty="0"/>
              <a:t>. </a:t>
            </a:r>
            <a:r>
              <a:rPr lang="zh-TW" altLang="zh-TW" sz="2600" b="1" dirty="0"/>
              <a:t>他就說</a:t>
            </a:r>
            <a:r>
              <a:rPr lang="en-US" altLang="zh-TW" sz="2600" b="1" dirty="0" smtClean="0"/>
              <a:t>,</a:t>
            </a:r>
          </a:p>
          <a:p>
            <a:r>
              <a:rPr lang="en-US" altLang="zh-TW" sz="2600" b="1" dirty="0" smtClean="0"/>
              <a:t>     Paul </a:t>
            </a:r>
            <a:r>
              <a:rPr lang="en-US" altLang="zh-TW" sz="2600" b="1" dirty="0"/>
              <a:t>looked at </a:t>
            </a:r>
            <a:r>
              <a:rPr lang="en-US" altLang="zh-TW" sz="2600" b="1" dirty="0" smtClean="0"/>
              <a:t>us </a:t>
            </a:r>
            <a:r>
              <a:rPr lang="en-US" altLang="zh-TW" sz="2600" b="1" dirty="0"/>
              <a:t>from the </a:t>
            </a:r>
            <a:r>
              <a:rPr lang="en-US" altLang="zh-TW" sz="2600" b="1" dirty="0" smtClean="0"/>
              <a:t>perspective </a:t>
            </a:r>
            <a:r>
              <a:rPr lang="en-US" altLang="zh-TW" sz="2600" b="1" dirty="0"/>
              <a:t>of </a:t>
            </a:r>
            <a:r>
              <a:rPr lang="en-US" altLang="zh-TW" sz="2600" b="1" dirty="0" smtClean="0"/>
              <a:t>the Lord </a:t>
            </a:r>
            <a:r>
              <a:rPr lang="en-US" altLang="zh-TW" sz="2600" b="1" dirty="0"/>
              <a:t>Jesus</a:t>
            </a:r>
            <a:r>
              <a:rPr lang="en-US" altLang="zh-TW" sz="2600" b="1" dirty="0" smtClean="0"/>
              <a:t>.</a:t>
            </a:r>
          </a:p>
          <a:p>
            <a:r>
              <a:rPr lang="en-US" altLang="zh-TW" sz="2600" b="1" dirty="0"/>
              <a:t> </a:t>
            </a:r>
            <a:r>
              <a:rPr lang="en-US" altLang="zh-TW" sz="2600" b="1" dirty="0" smtClean="0"/>
              <a:t>    </a:t>
            </a:r>
            <a:r>
              <a:rPr lang="en-US" altLang="zh-TW" sz="2600" b="1" dirty="0"/>
              <a:t>He said,</a:t>
            </a:r>
            <a:endParaRPr lang="zh-TW" altLang="en-US" sz="2600" b="1" dirty="0"/>
          </a:p>
        </p:txBody>
      </p:sp>
      <p:sp>
        <p:nvSpPr>
          <p:cNvPr id="3" name="矩形 2"/>
          <p:cNvSpPr/>
          <p:nvPr/>
        </p:nvSpPr>
        <p:spPr>
          <a:xfrm>
            <a:off x="479253" y="1779662"/>
            <a:ext cx="8413225" cy="2893100"/>
          </a:xfrm>
          <a:prstGeom prst="rect">
            <a:avLst/>
          </a:prstGeom>
        </p:spPr>
        <p:txBody>
          <a:bodyPr wrap="square">
            <a:spAutoFit/>
          </a:bodyPr>
          <a:lstStyle/>
          <a:p>
            <a:r>
              <a:rPr lang="en-US" altLang="zh-TW" sz="2600" b="1" baseline="30000" dirty="0"/>
              <a:t>1</a:t>
            </a:r>
            <a:r>
              <a:rPr lang="zh-TW" altLang="zh-TW" sz="2600" b="1" dirty="0"/>
              <a:t>如今，那些在基督耶穌裡的就不定罪了。</a:t>
            </a:r>
            <a:r>
              <a:rPr lang="en-US" altLang="zh-TW" sz="2600" b="1" baseline="30000" dirty="0"/>
              <a:t>2</a:t>
            </a:r>
            <a:r>
              <a:rPr lang="zh-TW" altLang="zh-TW" sz="2600" b="1" dirty="0"/>
              <a:t>因為賜生命聖靈的律，在基督耶穌裡釋放了我，使我脫離罪和死的律了。【羅</a:t>
            </a:r>
            <a:r>
              <a:rPr lang="en-US" altLang="zh-TW" sz="2600" b="1" dirty="0"/>
              <a:t> 8:1~2</a:t>
            </a:r>
            <a:r>
              <a:rPr lang="zh-TW" altLang="zh-TW" sz="2600" b="1" dirty="0"/>
              <a:t>】</a:t>
            </a:r>
            <a:r>
              <a:rPr lang="en-US" altLang="zh-TW" sz="2600" b="1" dirty="0"/>
              <a:t/>
            </a:r>
            <a:br>
              <a:rPr lang="en-US" altLang="zh-TW" sz="2600" b="1" dirty="0"/>
            </a:br>
            <a:r>
              <a:rPr lang="en-US" altLang="zh-TW" sz="2600" b="1" baseline="30000" dirty="0"/>
              <a:t>1</a:t>
            </a:r>
            <a:r>
              <a:rPr lang="en-US" altLang="zh-TW" sz="2600" b="1" dirty="0"/>
              <a:t>There is therefore now no condemnation for those who are in Christ Jesus. </a:t>
            </a:r>
            <a:r>
              <a:rPr lang="en-US" altLang="zh-TW" sz="2600" b="1" baseline="30000" dirty="0"/>
              <a:t>2</a:t>
            </a:r>
            <a:r>
              <a:rPr lang="en-US" altLang="zh-TW" sz="2600" b="1" dirty="0"/>
              <a:t>For the law of the Spirit of life has set you free in Christ Jesus from the law of sin and death. </a:t>
            </a:r>
            <a:r>
              <a:rPr lang="zh-TW" altLang="zh-TW" sz="2600" b="1" dirty="0"/>
              <a:t>【</a:t>
            </a:r>
            <a:r>
              <a:rPr lang="en-US" altLang="zh-TW" sz="2600" b="1" dirty="0"/>
              <a:t>Rom 8:1~2</a:t>
            </a:r>
            <a:r>
              <a:rPr lang="zh-TW" altLang="zh-TW" sz="2600" b="1" dirty="0"/>
              <a:t>】</a:t>
            </a:r>
            <a:endParaRPr lang="zh-TW" altLang="en-US" sz="2600" b="1" dirty="0"/>
          </a:p>
        </p:txBody>
      </p:sp>
    </p:spTree>
    <p:extLst>
      <p:ext uri="{BB962C8B-B14F-4D97-AF65-F5344CB8AC3E}">
        <p14:creationId xmlns:p14="http://schemas.microsoft.com/office/powerpoint/2010/main" val="21900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339502"/>
            <a:ext cx="8050794" cy="1292662"/>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教會</a:t>
            </a:r>
            <a:r>
              <a:rPr lang="zh-TW" altLang="zh-TW" sz="2600" b="1" dirty="0"/>
              <a:t>鼓勵大家做</a:t>
            </a:r>
            <a:r>
              <a:rPr lang="zh-TW" altLang="zh-TW" sz="2600" b="1" dirty="0" smtClean="0"/>
              <a:t>見證</a:t>
            </a:r>
            <a:endParaRPr lang="en-US" altLang="zh-TW" sz="2600" b="1" dirty="0" smtClean="0"/>
          </a:p>
          <a:p>
            <a:r>
              <a:rPr lang="en-US" altLang="zh-TW" sz="2600" b="1" dirty="0" smtClean="0"/>
              <a:t>    The church </a:t>
            </a:r>
            <a:r>
              <a:rPr lang="en-US" altLang="zh-TW" sz="2600" b="1" dirty="0"/>
              <a:t>encourages everyone </a:t>
            </a:r>
            <a:r>
              <a:rPr lang="en-US" altLang="zh-TW" sz="2600" b="1" dirty="0" smtClean="0"/>
              <a:t>to share his personal </a:t>
            </a:r>
          </a:p>
          <a:p>
            <a:r>
              <a:rPr lang="en-US" altLang="zh-TW" sz="2600" b="1" dirty="0" smtClean="0"/>
              <a:t>     testimony with others.</a:t>
            </a:r>
            <a:endParaRPr lang="zh-TW" altLang="en-US" sz="2600" b="1" dirty="0"/>
          </a:p>
        </p:txBody>
      </p:sp>
      <p:pic>
        <p:nvPicPr>
          <p:cNvPr id="2052" name="Picture 4" descr="ç¸éå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238091"/>
            <a:ext cx="1656184" cy="1242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ãno condemnation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15" y="2833307"/>
            <a:ext cx="1913347" cy="13251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951312" y="2707002"/>
            <a:ext cx="6192688" cy="1692771"/>
          </a:xfrm>
          <a:prstGeom prst="rect">
            <a:avLst/>
          </a:prstGeom>
        </p:spPr>
        <p:txBody>
          <a:bodyPr wrap="square">
            <a:spAutoFit/>
          </a:bodyPr>
          <a:lstStyle/>
          <a:p>
            <a:r>
              <a:rPr lang="zh-TW" altLang="zh-TW" sz="2600" b="1" dirty="0"/>
              <a:t>我不需要有定罪</a:t>
            </a:r>
            <a:r>
              <a:rPr lang="en-US" altLang="zh-TW" sz="2600" b="1" dirty="0"/>
              <a:t>. </a:t>
            </a:r>
            <a:r>
              <a:rPr lang="zh-TW" altLang="zh-TW" sz="2600" b="1" dirty="0"/>
              <a:t>我不需要每一天活在罪惡感之中</a:t>
            </a:r>
            <a:r>
              <a:rPr lang="en-US" altLang="zh-TW" dirty="0" smtClean="0"/>
              <a:t>.</a:t>
            </a:r>
          </a:p>
          <a:p>
            <a:r>
              <a:rPr lang="en-US" altLang="zh-TW" sz="2600" b="1" dirty="0"/>
              <a:t>I don't need to be </a:t>
            </a:r>
            <a:r>
              <a:rPr lang="en-US" altLang="zh-TW" sz="2600" b="1" dirty="0" smtClean="0"/>
              <a:t>condemned. </a:t>
            </a:r>
            <a:r>
              <a:rPr lang="en-US" altLang="zh-TW" sz="2600" b="1" dirty="0"/>
              <a:t>I don't need to live in guilt every day.</a:t>
            </a:r>
            <a:endParaRPr lang="zh-TW" altLang="en-US" sz="2600" b="1" dirty="0"/>
          </a:p>
        </p:txBody>
      </p:sp>
      <p:sp>
        <p:nvSpPr>
          <p:cNvPr id="5" name="矩形 4"/>
          <p:cNvSpPr/>
          <p:nvPr/>
        </p:nvSpPr>
        <p:spPr>
          <a:xfrm>
            <a:off x="366682" y="2337582"/>
            <a:ext cx="540533" cy="492443"/>
          </a:xfrm>
          <a:prstGeom prst="rect">
            <a:avLst/>
          </a:prstGeom>
        </p:spPr>
        <p:txBody>
          <a:bodyPr wrap="none">
            <a:spAutoFit/>
          </a:bodyPr>
          <a:lstStyle/>
          <a:p>
            <a:r>
              <a:rPr lang="zh-TW" altLang="en-US" sz="2600" b="1" dirty="0">
                <a:solidFill>
                  <a:srgbClr val="FF0000"/>
                </a:solidFill>
                <a:sym typeface="Wingdings"/>
              </a:rPr>
              <a:t></a:t>
            </a:r>
            <a:endParaRPr lang="zh-TW" altLang="en-US" sz="2600" dirty="0"/>
          </a:p>
        </p:txBody>
      </p:sp>
    </p:spTree>
    <p:extLst>
      <p:ext uri="{BB962C8B-B14F-4D97-AF65-F5344CB8AC3E}">
        <p14:creationId xmlns:p14="http://schemas.microsoft.com/office/powerpoint/2010/main" val="31867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586" y="3219822"/>
            <a:ext cx="8399871" cy="1292662"/>
          </a:xfrm>
          <a:prstGeom prst="rect">
            <a:avLst/>
          </a:prstGeom>
        </p:spPr>
        <p:txBody>
          <a:bodyPr wrap="square">
            <a:spAutoFit/>
          </a:bodyPr>
          <a:lstStyle/>
          <a:p>
            <a:r>
              <a:rPr lang="zh-TW" altLang="en-US" sz="2600" b="1" dirty="0" smtClean="0">
                <a:solidFill>
                  <a:srgbClr val="FF0000"/>
                </a:solidFill>
                <a:sym typeface="Wingdings"/>
              </a:rPr>
              <a:t></a:t>
            </a:r>
            <a:r>
              <a:rPr lang="zh-TW" altLang="zh-TW" sz="2600" b="1" dirty="0" smtClean="0"/>
              <a:t>因為</a:t>
            </a:r>
            <a:r>
              <a:rPr lang="zh-TW" altLang="zh-TW" sz="2600" b="1" dirty="0"/>
              <a:t>會定罪自己的人</a:t>
            </a:r>
            <a:r>
              <a:rPr lang="en-US" altLang="zh-TW" sz="2600" b="1" dirty="0"/>
              <a:t>, </a:t>
            </a:r>
            <a:r>
              <a:rPr lang="zh-TW" altLang="zh-TW" sz="2600" b="1" dirty="0"/>
              <a:t>也是很會定罪別人的人</a:t>
            </a:r>
            <a:r>
              <a:rPr lang="en-US" altLang="zh-TW" sz="2600" b="1" dirty="0" smtClean="0"/>
              <a:t>!</a:t>
            </a:r>
          </a:p>
          <a:p>
            <a:r>
              <a:rPr lang="en-US" altLang="zh-TW" sz="2600" b="1" dirty="0" smtClean="0"/>
              <a:t>     It is because </a:t>
            </a:r>
            <a:r>
              <a:rPr lang="en-US" altLang="zh-TW" sz="2600" b="1" dirty="0"/>
              <a:t>people who will </a:t>
            </a:r>
            <a:r>
              <a:rPr lang="en-US" altLang="zh-TW" sz="2600" b="1" dirty="0" smtClean="0"/>
              <a:t>condemn </a:t>
            </a:r>
            <a:r>
              <a:rPr lang="en-US" altLang="zh-TW" sz="2600" b="1" dirty="0"/>
              <a:t>themselves </a:t>
            </a:r>
            <a:r>
              <a:rPr lang="en-US" altLang="zh-TW" sz="2600" b="1" dirty="0" smtClean="0"/>
              <a:t>will</a:t>
            </a:r>
          </a:p>
          <a:p>
            <a:r>
              <a:rPr lang="en-US" altLang="zh-TW" sz="2600" b="1" dirty="0"/>
              <a:t> </a:t>
            </a:r>
            <a:r>
              <a:rPr lang="en-US" altLang="zh-TW" sz="2600" b="1" dirty="0" smtClean="0"/>
              <a:t>   also condemn </a:t>
            </a:r>
            <a:r>
              <a:rPr lang="en-US" altLang="zh-TW" sz="2600" b="1" dirty="0"/>
              <a:t>others!</a:t>
            </a:r>
            <a:endParaRPr lang="zh-TW" altLang="zh-TW" sz="2600" b="1" dirty="0"/>
          </a:p>
        </p:txBody>
      </p:sp>
      <p:sp>
        <p:nvSpPr>
          <p:cNvPr id="3" name="矩形 2"/>
          <p:cNvSpPr/>
          <p:nvPr/>
        </p:nvSpPr>
        <p:spPr>
          <a:xfrm>
            <a:off x="350586" y="195486"/>
            <a:ext cx="8399871" cy="1292662"/>
          </a:xfrm>
          <a:prstGeom prst="rect">
            <a:avLst/>
          </a:prstGeom>
        </p:spPr>
        <p:txBody>
          <a:bodyPr wrap="square">
            <a:spAutoFit/>
          </a:bodyPr>
          <a:lstStyle/>
          <a:p>
            <a:r>
              <a:rPr lang="zh-TW" altLang="en-US" sz="2600" b="1" dirty="0">
                <a:solidFill>
                  <a:srgbClr val="FF0000"/>
                </a:solidFill>
                <a:sym typeface="Wingdings"/>
              </a:rPr>
              <a:t></a:t>
            </a:r>
            <a:r>
              <a:rPr lang="zh-TW" altLang="zh-TW" sz="2600" b="1" dirty="0" smtClean="0"/>
              <a:t>能夠</a:t>
            </a:r>
            <a:r>
              <a:rPr lang="zh-TW" altLang="zh-TW" sz="2600" b="1" dirty="0"/>
              <a:t>不活在罪惡感之中是對自己很快樂的一件事情</a:t>
            </a:r>
            <a:r>
              <a:rPr lang="en-US" altLang="zh-TW" sz="2600" b="1" dirty="0"/>
              <a:t>.</a:t>
            </a:r>
            <a:endParaRPr lang="zh-TW" altLang="zh-TW" sz="2600" b="1" dirty="0"/>
          </a:p>
          <a:p>
            <a:r>
              <a:rPr lang="en-US" altLang="zh-TW" sz="2600" b="1" dirty="0"/>
              <a:t> </a:t>
            </a:r>
            <a:r>
              <a:rPr lang="en-US" altLang="zh-TW" sz="2600" b="1" dirty="0" smtClean="0"/>
              <a:t>   Being </a:t>
            </a:r>
            <a:r>
              <a:rPr lang="en-US" altLang="zh-TW" sz="2600" b="1" dirty="0"/>
              <a:t>able not to live in guilt is a very happy thing </a:t>
            </a:r>
            <a:r>
              <a:rPr lang="en-US" altLang="zh-TW" sz="2600" b="1" dirty="0" smtClean="0"/>
              <a:t>for</a:t>
            </a:r>
          </a:p>
          <a:p>
            <a:r>
              <a:rPr lang="en-US" altLang="zh-TW" sz="2600" b="1" dirty="0"/>
              <a:t> </a:t>
            </a:r>
            <a:r>
              <a:rPr lang="en-US" altLang="zh-TW" sz="2600" b="1" dirty="0" smtClean="0"/>
              <a:t>   yourself</a:t>
            </a:r>
            <a:r>
              <a:rPr lang="en-US" altLang="zh-TW" sz="2600" b="1" dirty="0"/>
              <a:t>.</a:t>
            </a:r>
            <a:endParaRPr lang="zh-TW" altLang="zh-TW" sz="2600" b="1" dirty="0"/>
          </a:p>
        </p:txBody>
      </p:sp>
      <p:sp>
        <p:nvSpPr>
          <p:cNvPr id="4" name="矩形 3"/>
          <p:cNvSpPr/>
          <p:nvPr/>
        </p:nvSpPr>
        <p:spPr>
          <a:xfrm>
            <a:off x="355212" y="1764324"/>
            <a:ext cx="8537267" cy="1292662"/>
          </a:xfrm>
          <a:prstGeom prst="rect">
            <a:avLst/>
          </a:prstGeom>
        </p:spPr>
        <p:txBody>
          <a:bodyPr wrap="square">
            <a:spAutoFit/>
          </a:bodyPr>
          <a:lstStyle/>
          <a:p>
            <a:r>
              <a:rPr lang="zh-TW" altLang="en-US" sz="2600" b="1" dirty="0" smtClean="0">
                <a:solidFill>
                  <a:srgbClr val="FF0000"/>
                </a:solidFill>
                <a:sym typeface="Wingdings"/>
              </a:rPr>
              <a:t></a:t>
            </a:r>
            <a:r>
              <a:rPr lang="zh-TW" altLang="zh-TW" sz="2600" b="1" dirty="0" smtClean="0"/>
              <a:t>能夠</a:t>
            </a:r>
            <a:r>
              <a:rPr lang="zh-TW" altLang="zh-TW" sz="2600" b="1" dirty="0"/>
              <a:t>不活在罪惡感之中</a:t>
            </a:r>
            <a:r>
              <a:rPr lang="en-US" altLang="zh-TW" sz="2600" b="1" dirty="0"/>
              <a:t>, </a:t>
            </a:r>
            <a:r>
              <a:rPr lang="zh-TW" altLang="zh-TW" sz="2600" b="1" dirty="0"/>
              <a:t>對別人也是很快樂的一件事情</a:t>
            </a:r>
            <a:r>
              <a:rPr lang="en-US" altLang="zh-TW" sz="2600" b="1" dirty="0"/>
              <a:t>.</a:t>
            </a:r>
            <a:endParaRPr lang="zh-TW" altLang="zh-TW" sz="2600" b="1" dirty="0"/>
          </a:p>
          <a:p>
            <a:r>
              <a:rPr lang="en-US" altLang="zh-TW" sz="2600" b="1" dirty="0"/>
              <a:t> </a:t>
            </a:r>
            <a:r>
              <a:rPr lang="en-US" altLang="zh-TW" sz="2600" b="1" dirty="0" smtClean="0"/>
              <a:t>   Being </a:t>
            </a:r>
            <a:r>
              <a:rPr lang="en-US" altLang="zh-TW" sz="2600" b="1" dirty="0"/>
              <a:t>able not to live in guilt is also a very happy thing </a:t>
            </a:r>
            <a:r>
              <a:rPr lang="en-US" altLang="zh-TW" sz="2600" b="1" dirty="0" smtClean="0"/>
              <a:t>for</a:t>
            </a:r>
          </a:p>
          <a:p>
            <a:r>
              <a:rPr lang="en-US" altLang="zh-TW" sz="2600" b="1" dirty="0"/>
              <a:t> </a:t>
            </a:r>
            <a:r>
              <a:rPr lang="en-US" altLang="zh-TW" sz="2600" b="1" dirty="0" smtClean="0"/>
              <a:t>   others</a:t>
            </a:r>
            <a:r>
              <a:rPr lang="en-US" altLang="zh-TW" sz="2600" b="1" dirty="0"/>
              <a:t>.</a:t>
            </a:r>
            <a:endParaRPr lang="zh-TW" altLang="zh-TW" sz="2600" b="1" dirty="0"/>
          </a:p>
        </p:txBody>
      </p:sp>
    </p:spTree>
    <p:extLst>
      <p:ext uri="{BB962C8B-B14F-4D97-AF65-F5344CB8AC3E}">
        <p14:creationId xmlns:p14="http://schemas.microsoft.com/office/powerpoint/2010/main" val="32816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95486"/>
            <a:ext cx="2025234" cy="492443"/>
          </a:xfrm>
          <a:prstGeom prst="rect">
            <a:avLst/>
          </a:prstGeom>
        </p:spPr>
        <p:txBody>
          <a:bodyPr wrap="none">
            <a:spAutoFit/>
          </a:bodyPr>
          <a:lstStyle/>
          <a:p>
            <a:r>
              <a:rPr lang="en-US" altLang="zh-TW" sz="2600" b="1" u="sng" dirty="0"/>
              <a:t>Illustration 3:</a:t>
            </a:r>
            <a:endParaRPr lang="zh-TW" altLang="zh-TW" sz="2600" b="1" u="sng" dirty="0"/>
          </a:p>
        </p:txBody>
      </p:sp>
      <p:sp>
        <p:nvSpPr>
          <p:cNvPr id="3" name="矩形 2"/>
          <p:cNvSpPr/>
          <p:nvPr/>
        </p:nvSpPr>
        <p:spPr>
          <a:xfrm>
            <a:off x="323528" y="915566"/>
            <a:ext cx="8424936" cy="2092881"/>
          </a:xfrm>
          <a:prstGeom prst="rect">
            <a:avLst/>
          </a:prstGeom>
        </p:spPr>
        <p:txBody>
          <a:bodyPr wrap="square">
            <a:spAutoFit/>
          </a:bodyPr>
          <a:lstStyle/>
          <a:p>
            <a:r>
              <a:rPr lang="zh-TW" altLang="zh-TW" sz="2600" b="1" dirty="0"/>
              <a:t>我們的行為</a:t>
            </a:r>
            <a:r>
              <a:rPr lang="en-US" altLang="zh-TW" sz="2600" b="1" dirty="0"/>
              <a:t>, </a:t>
            </a:r>
            <a:r>
              <a:rPr lang="zh-TW" altLang="zh-TW" sz="2600" b="1" dirty="0"/>
              <a:t>有一種防衛機制叫做</a:t>
            </a:r>
            <a:r>
              <a:rPr lang="en-US" altLang="zh-TW" sz="2600" b="1" dirty="0"/>
              <a:t>Projection. </a:t>
            </a:r>
            <a:r>
              <a:rPr lang="zh-TW" altLang="zh-TW" sz="2600" b="1" dirty="0"/>
              <a:t>我們把自己的弱點投射到旁邊的人的身上</a:t>
            </a:r>
            <a:r>
              <a:rPr lang="en-US" altLang="zh-TW" sz="2600" b="1" dirty="0"/>
              <a:t>, </a:t>
            </a:r>
            <a:r>
              <a:rPr lang="zh-TW" altLang="zh-TW" sz="2600" b="1" dirty="0"/>
              <a:t>而有很大的反應</a:t>
            </a:r>
            <a:r>
              <a:rPr lang="en-US" altLang="zh-TW" sz="2600" b="1" dirty="0"/>
              <a:t>.</a:t>
            </a:r>
            <a:endParaRPr lang="zh-TW" altLang="zh-TW" sz="2600" b="1" dirty="0"/>
          </a:p>
          <a:p>
            <a:r>
              <a:rPr lang="en-US" altLang="zh-TW" sz="2600" b="1" dirty="0" smtClean="0"/>
              <a:t>Projection</a:t>
            </a:r>
            <a:r>
              <a:rPr lang="en-US" altLang="zh-TW" sz="2600" b="1" dirty="0"/>
              <a:t> is a psychological defense mechanism in which individuals attribute characteristics they find unacceptable in themselves to another person. </a:t>
            </a:r>
            <a:endParaRPr lang="zh-TW" altLang="zh-TW" sz="2600" b="1" dirty="0"/>
          </a:p>
        </p:txBody>
      </p:sp>
    </p:spTree>
    <p:extLst>
      <p:ext uri="{BB962C8B-B14F-4D97-AF65-F5344CB8AC3E}">
        <p14:creationId xmlns:p14="http://schemas.microsoft.com/office/powerpoint/2010/main" val="381886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defense mechanism projection example"/>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5486"/>
            <a:ext cx="4968552" cy="4752528"/>
          </a:xfrm>
          <a:prstGeom prst="rect">
            <a:avLst/>
          </a:prstGeom>
          <a:noFill/>
          <a:ln>
            <a:noFill/>
          </a:ln>
        </p:spPr>
      </p:pic>
    </p:spTree>
    <p:extLst>
      <p:ext uri="{BB962C8B-B14F-4D97-AF65-F5344CB8AC3E}">
        <p14:creationId xmlns:p14="http://schemas.microsoft.com/office/powerpoint/2010/main" val="361265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208912" cy="892552"/>
          </a:xfrm>
          <a:prstGeom prst="rect">
            <a:avLst/>
          </a:prstGeom>
        </p:spPr>
        <p:txBody>
          <a:bodyPr wrap="square">
            <a:spAutoFit/>
          </a:bodyPr>
          <a:lstStyle/>
          <a:p>
            <a:r>
              <a:rPr lang="en-US" altLang="zh-TW" sz="2600" b="1" dirty="0">
                <a:solidFill>
                  <a:srgbClr val="FF0000"/>
                </a:solidFill>
              </a:rPr>
              <a:t>II. </a:t>
            </a:r>
            <a:r>
              <a:rPr lang="en-US" altLang="zh-TW" sz="2600" b="1" dirty="0"/>
              <a:t>We lived in condemnation, but now in love</a:t>
            </a:r>
            <a:r>
              <a:rPr lang="en-US" altLang="zh-TW" sz="2600" b="1" dirty="0" smtClean="0"/>
              <a:t>.</a:t>
            </a:r>
          </a:p>
          <a:p>
            <a:r>
              <a:rPr lang="en-US" altLang="zh-TW" sz="2600" b="1" dirty="0"/>
              <a:t> </a:t>
            </a:r>
            <a:r>
              <a:rPr lang="en-US" altLang="zh-TW" sz="2600" b="1" dirty="0" smtClean="0"/>
              <a:t>   </a:t>
            </a:r>
            <a:r>
              <a:rPr lang="zh-TW" altLang="zh-TW" sz="2600" b="1" dirty="0" smtClean="0"/>
              <a:t>過去</a:t>
            </a:r>
            <a:r>
              <a:rPr lang="zh-TW" altLang="zh-TW" sz="2600" b="1" dirty="0"/>
              <a:t>我們是活在苛責之中</a:t>
            </a:r>
            <a:r>
              <a:rPr lang="en-US" altLang="zh-TW" sz="2600" b="1" dirty="0"/>
              <a:t>, </a:t>
            </a:r>
            <a:r>
              <a:rPr lang="zh-TW" altLang="zh-TW" sz="2600" b="1" dirty="0"/>
              <a:t>現在我們是活在愛之中</a:t>
            </a:r>
            <a:r>
              <a:rPr lang="en-US" altLang="zh-TW" sz="2600" b="1" dirty="0"/>
              <a:t>.</a:t>
            </a:r>
            <a:endParaRPr lang="zh-TW" altLang="zh-TW" sz="2600" b="1" dirty="0"/>
          </a:p>
        </p:txBody>
      </p:sp>
      <p:sp>
        <p:nvSpPr>
          <p:cNvPr id="3" name="矩形 2"/>
          <p:cNvSpPr/>
          <p:nvPr/>
        </p:nvSpPr>
        <p:spPr>
          <a:xfrm>
            <a:off x="360390" y="2499742"/>
            <a:ext cx="8594744" cy="2492990"/>
          </a:xfrm>
          <a:prstGeom prst="rect">
            <a:avLst/>
          </a:prstGeom>
        </p:spPr>
        <p:txBody>
          <a:bodyPr wrap="square">
            <a:spAutoFit/>
          </a:bodyPr>
          <a:lstStyle/>
          <a:p>
            <a:r>
              <a:rPr lang="en-US" altLang="zh-TW" sz="2600" b="1" baseline="30000" dirty="0"/>
              <a:t>24</a:t>
            </a:r>
            <a:r>
              <a:rPr lang="zh-TW" altLang="zh-TW" sz="2600" b="1" dirty="0"/>
              <a:t>這樣，律法是我們訓蒙的師傅，引我們到基督那裡，使我們因信稱義。</a:t>
            </a:r>
            <a:r>
              <a:rPr lang="en-US" altLang="zh-TW" sz="2600" b="1" baseline="30000" dirty="0"/>
              <a:t>25</a:t>
            </a:r>
            <a:r>
              <a:rPr lang="zh-TW" altLang="zh-TW" sz="2600" b="1" dirty="0"/>
              <a:t>但這因信得救的理既然來到，我們從此就不在師傅的手下了。【加</a:t>
            </a:r>
            <a:r>
              <a:rPr lang="en-US" altLang="zh-TW" sz="2600" b="1" dirty="0"/>
              <a:t> 3:24~25</a:t>
            </a:r>
            <a:r>
              <a:rPr lang="zh-TW" altLang="zh-TW" sz="2600" b="1" dirty="0"/>
              <a:t>】</a:t>
            </a:r>
            <a:r>
              <a:rPr lang="en-US" altLang="zh-TW" sz="2600" b="1" dirty="0"/>
              <a:t/>
            </a:r>
            <a:br>
              <a:rPr lang="en-US" altLang="zh-TW" sz="2600" b="1" dirty="0"/>
            </a:br>
            <a:r>
              <a:rPr lang="en-US" altLang="zh-TW" sz="2600" b="1" baseline="30000" dirty="0"/>
              <a:t>24</a:t>
            </a:r>
            <a:r>
              <a:rPr lang="en-US" altLang="zh-TW" sz="2600" b="1" dirty="0"/>
              <a:t>So then, the law was our guardian until Christ came, in order that we might be justified by faith. </a:t>
            </a:r>
            <a:r>
              <a:rPr lang="en-US" altLang="zh-TW" sz="2600" b="1" baseline="30000" dirty="0"/>
              <a:t>25</a:t>
            </a:r>
            <a:r>
              <a:rPr lang="en-US" altLang="zh-TW" sz="2600" b="1" dirty="0"/>
              <a:t>But now that faith has come, we are no longer under a guardian, </a:t>
            </a:r>
            <a:r>
              <a:rPr lang="zh-TW" altLang="zh-TW" sz="2600" b="1" dirty="0"/>
              <a:t>【</a:t>
            </a:r>
            <a:r>
              <a:rPr lang="en-US" altLang="zh-TW" sz="2600" b="1" dirty="0"/>
              <a:t>Gal 3:24~25</a:t>
            </a:r>
            <a:r>
              <a:rPr lang="zh-TW" altLang="zh-TW" sz="2600" b="1" dirty="0"/>
              <a:t>】</a:t>
            </a:r>
          </a:p>
        </p:txBody>
      </p:sp>
      <p:sp>
        <p:nvSpPr>
          <p:cNvPr id="4" name="矩形 3"/>
          <p:cNvSpPr/>
          <p:nvPr/>
        </p:nvSpPr>
        <p:spPr>
          <a:xfrm>
            <a:off x="268497" y="1183094"/>
            <a:ext cx="8589916" cy="1292662"/>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保羅用</a:t>
            </a:r>
            <a:r>
              <a:rPr lang="zh-TW" altLang="zh-TW" sz="2600" b="1" dirty="0"/>
              <a:t>了一個羅馬上流社會的一個</a:t>
            </a:r>
            <a:r>
              <a:rPr lang="zh-TW" altLang="zh-TW" sz="2600" b="1" dirty="0" smtClean="0"/>
              <a:t>例子</a:t>
            </a:r>
            <a:r>
              <a:rPr lang="en-US" altLang="zh-TW" sz="2600" b="1" dirty="0" smtClean="0"/>
              <a:t>.</a:t>
            </a:r>
          </a:p>
          <a:p>
            <a:r>
              <a:rPr lang="en-US" altLang="zh-TW" sz="2600" b="1" dirty="0" smtClean="0"/>
              <a:t>     Paul  </a:t>
            </a:r>
            <a:r>
              <a:rPr lang="en-US" altLang="zh-TW" sz="2600" b="1" dirty="0"/>
              <a:t>used an example of a Roman upper </a:t>
            </a:r>
            <a:r>
              <a:rPr lang="en-US" altLang="zh-TW" sz="2600" b="1" dirty="0" smtClean="0"/>
              <a:t>class to illustrate</a:t>
            </a:r>
          </a:p>
          <a:p>
            <a:r>
              <a:rPr lang="en-US" altLang="zh-TW" sz="2600" b="1" dirty="0"/>
              <a:t> </a:t>
            </a:r>
            <a:r>
              <a:rPr lang="en-US" altLang="zh-TW" sz="2600" b="1" dirty="0" smtClean="0"/>
              <a:t>   the point.</a:t>
            </a:r>
            <a:endParaRPr lang="zh-TW" altLang="en-US" sz="2600" b="1" dirty="0"/>
          </a:p>
        </p:txBody>
      </p:sp>
    </p:spTree>
    <p:extLst>
      <p:ext uri="{BB962C8B-B14F-4D97-AF65-F5344CB8AC3E}">
        <p14:creationId xmlns:p14="http://schemas.microsoft.com/office/powerpoint/2010/main" val="32193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635646"/>
            <a:ext cx="8424936" cy="2677656"/>
          </a:xfrm>
          <a:prstGeom prst="rect">
            <a:avLst/>
          </a:prstGeom>
        </p:spPr>
        <p:txBody>
          <a:bodyPr wrap="square">
            <a:spAutoFit/>
          </a:bodyPr>
          <a:lstStyle/>
          <a:p>
            <a:r>
              <a:rPr lang="en-US" altLang="zh-TW" sz="2400" b="1" baseline="30000" dirty="0"/>
              <a:t>15</a:t>
            </a:r>
            <a:r>
              <a:rPr lang="zh-TW" altLang="zh-TW" sz="2400" b="1" dirty="0"/>
              <a:t>你們所受的，不是奴僕的心，仍舊害怕；所受的，乃是兒子的心，因此我們呼叫：阿爸！父！</a:t>
            </a:r>
            <a:r>
              <a:rPr lang="en-US" altLang="zh-TW" sz="2400" b="1" baseline="30000" dirty="0"/>
              <a:t>16</a:t>
            </a:r>
            <a:r>
              <a:rPr lang="zh-TW" altLang="zh-TW" sz="2400" b="1" dirty="0"/>
              <a:t>聖靈與我們的心同證我們是神的兒女；【羅</a:t>
            </a:r>
            <a:r>
              <a:rPr lang="en-US" altLang="zh-TW" sz="2400" b="1" dirty="0"/>
              <a:t> 8:15~16</a:t>
            </a:r>
            <a:r>
              <a:rPr lang="zh-TW" altLang="zh-TW" sz="2400" b="1" dirty="0"/>
              <a:t>】</a:t>
            </a:r>
            <a:r>
              <a:rPr lang="en-US" altLang="zh-TW" sz="2400" b="1" dirty="0"/>
              <a:t/>
            </a:r>
            <a:br>
              <a:rPr lang="en-US" altLang="zh-TW" sz="2400" b="1" dirty="0"/>
            </a:br>
            <a:r>
              <a:rPr lang="en-US" altLang="zh-TW" sz="2400" b="1" baseline="30000" dirty="0"/>
              <a:t>15</a:t>
            </a:r>
            <a:r>
              <a:rPr lang="en-US" altLang="zh-TW" sz="2400" b="1" dirty="0"/>
              <a:t>For you did not receive the spirit of slavery to fall back into fear, but you have received the Spirit of adoption as sons, by whom we cry, "Abba! Father!" </a:t>
            </a:r>
            <a:r>
              <a:rPr lang="en-US" altLang="zh-TW" sz="2400" b="1" baseline="30000" dirty="0"/>
              <a:t>16</a:t>
            </a:r>
            <a:r>
              <a:rPr lang="en-US" altLang="zh-TW" sz="2400" b="1" dirty="0"/>
              <a:t>The Spirit himself bears witness with our spirit that we are children of God, </a:t>
            </a:r>
            <a:r>
              <a:rPr lang="zh-TW" altLang="zh-TW" sz="2400" b="1" dirty="0"/>
              <a:t>【</a:t>
            </a:r>
            <a:r>
              <a:rPr lang="en-US" altLang="zh-TW" sz="2400" b="1" dirty="0"/>
              <a:t>Rom 8:15~16</a:t>
            </a:r>
            <a:r>
              <a:rPr lang="zh-TW" altLang="zh-TW" sz="2400" b="1" dirty="0"/>
              <a:t>】</a:t>
            </a:r>
          </a:p>
        </p:txBody>
      </p:sp>
      <p:sp>
        <p:nvSpPr>
          <p:cNvPr id="3" name="矩形 2"/>
          <p:cNvSpPr/>
          <p:nvPr/>
        </p:nvSpPr>
        <p:spPr>
          <a:xfrm>
            <a:off x="323528" y="195486"/>
            <a:ext cx="8424936" cy="1200329"/>
          </a:xfrm>
          <a:prstGeom prst="rect">
            <a:avLst/>
          </a:prstGeom>
        </p:spPr>
        <p:txBody>
          <a:bodyPr wrap="square">
            <a:spAutoFit/>
          </a:bodyPr>
          <a:lstStyle/>
          <a:p>
            <a:r>
              <a:rPr lang="zh-TW" altLang="en-US" sz="2400" b="1" dirty="0" smtClean="0">
                <a:solidFill>
                  <a:srgbClr val="FF0000"/>
                </a:solidFill>
                <a:sym typeface="Wingdings"/>
              </a:rPr>
              <a:t></a:t>
            </a:r>
            <a:r>
              <a:rPr lang="zh-TW" altLang="zh-TW" sz="2400" b="1" dirty="0" smtClean="0"/>
              <a:t>所以</a:t>
            </a:r>
            <a:r>
              <a:rPr lang="zh-TW" altLang="zh-TW" sz="2400" b="1" dirty="0"/>
              <a:t>神派聖靈來住在我們的</a:t>
            </a:r>
            <a:r>
              <a:rPr lang="zh-TW" altLang="zh-TW" sz="2400" b="1" dirty="0" smtClean="0"/>
              <a:t>心裡</a:t>
            </a:r>
            <a:r>
              <a:rPr lang="en-US" altLang="zh-TW" sz="2400" b="1" dirty="0" smtClean="0"/>
              <a:t>. </a:t>
            </a:r>
            <a:r>
              <a:rPr lang="zh-TW" altLang="zh-TW" sz="2400" b="1" dirty="0"/>
              <a:t>所以保羅說</a:t>
            </a:r>
            <a:r>
              <a:rPr lang="en-US" altLang="zh-TW" sz="2400" b="1" dirty="0"/>
              <a:t>, </a:t>
            </a:r>
            <a:endParaRPr lang="en-US" altLang="zh-TW" sz="2400" b="1" dirty="0" smtClean="0"/>
          </a:p>
          <a:p>
            <a:r>
              <a:rPr lang="en-US" altLang="zh-TW" sz="2400" b="1" dirty="0" smtClean="0"/>
              <a:t>    Therefore, </a:t>
            </a:r>
            <a:r>
              <a:rPr lang="en-US" altLang="zh-TW" sz="2400" b="1" dirty="0"/>
              <a:t>God sent the Holy Spirit to live in our hearts</a:t>
            </a:r>
            <a:r>
              <a:rPr lang="en-US" altLang="zh-TW" sz="2400" b="1" dirty="0" smtClean="0"/>
              <a:t>. </a:t>
            </a:r>
          </a:p>
          <a:p>
            <a:r>
              <a:rPr lang="en-US" altLang="zh-TW" sz="2400" b="1" dirty="0" smtClean="0"/>
              <a:t>     So </a:t>
            </a:r>
            <a:r>
              <a:rPr lang="en-US" altLang="zh-TW" sz="2400" b="1" dirty="0"/>
              <a:t>Paul said,</a:t>
            </a:r>
            <a:endParaRPr lang="zh-TW" altLang="en-US" sz="2400" b="1" dirty="0"/>
          </a:p>
        </p:txBody>
      </p:sp>
    </p:spTree>
    <p:extLst>
      <p:ext uri="{BB962C8B-B14F-4D97-AF65-F5344CB8AC3E}">
        <p14:creationId xmlns:p14="http://schemas.microsoft.com/office/powerpoint/2010/main" val="13587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5" y="205126"/>
            <a:ext cx="1883593" cy="461665"/>
          </a:xfrm>
          <a:prstGeom prst="rect">
            <a:avLst/>
          </a:prstGeom>
        </p:spPr>
        <p:txBody>
          <a:bodyPr wrap="none">
            <a:spAutoFit/>
          </a:bodyPr>
          <a:lstStyle/>
          <a:p>
            <a:r>
              <a:rPr lang="en-US" altLang="zh-TW" sz="2400" b="1" u="sng" dirty="0"/>
              <a:t>Illustration 4:</a:t>
            </a:r>
            <a:endParaRPr lang="zh-TW" altLang="zh-TW" sz="2400" b="1" u="sng" dirty="0"/>
          </a:p>
        </p:txBody>
      </p:sp>
      <p:sp>
        <p:nvSpPr>
          <p:cNvPr id="9" name="矩形 8"/>
          <p:cNvSpPr/>
          <p:nvPr/>
        </p:nvSpPr>
        <p:spPr>
          <a:xfrm>
            <a:off x="323528" y="699542"/>
            <a:ext cx="8473800" cy="1200329"/>
          </a:xfrm>
          <a:prstGeom prst="rect">
            <a:avLst/>
          </a:prstGeom>
        </p:spPr>
        <p:txBody>
          <a:bodyPr wrap="square">
            <a:spAutoFit/>
          </a:bodyPr>
          <a:lstStyle/>
          <a:p>
            <a:r>
              <a:rPr lang="en-US" altLang="zh-TW" sz="2400" b="1" dirty="0" smtClean="0">
                <a:solidFill>
                  <a:srgbClr val="FF0000"/>
                </a:solidFill>
                <a:sym typeface="Wingdings"/>
              </a:rPr>
              <a:t></a:t>
            </a:r>
            <a:r>
              <a:rPr lang="zh-TW" altLang="zh-TW" sz="2400" b="1" dirty="0" smtClean="0"/>
              <a:t>我們</a:t>
            </a:r>
            <a:r>
              <a:rPr lang="zh-TW" altLang="zh-TW" sz="2400" b="1" dirty="0"/>
              <a:t>要避免拆毀上帝辛辛苦苦建立起來的根基</a:t>
            </a:r>
            <a:r>
              <a:rPr lang="en-US" altLang="zh-TW" sz="2400" b="1" dirty="0" smtClean="0"/>
              <a:t>.</a:t>
            </a:r>
          </a:p>
          <a:p>
            <a:r>
              <a:rPr lang="en-US" altLang="zh-TW" sz="2400" b="1" dirty="0" smtClean="0"/>
              <a:t>    We </a:t>
            </a:r>
            <a:r>
              <a:rPr lang="en-US" altLang="zh-TW" sz="2400" b="1" dirty="0"/>
              <a:t>must avoid tearing down the foundations that God </a:t>
            </a:r>
            <a:r>
              <a:rPr lang="en-US" altLang="zh-TW" sz="2400" b="1" dirty="0" smtClean="0"/>
              <a:t>has</a:t>
            </a:r>
          </a:p>
          <a:p>
            <a:r>
              <a:rPr lang="en-US" altLang="zh-TW" sz="2400" b="1" dirty="0"/>
              <a:t> </a:t>
            </a:r>
            <a:r>
              <a:rPr lang="en-US" altLang="zh-TW" sz="2400" b="1" dirty="0" smtClean="0"/>
              <a:t>   worked hard </a:t>
            </a:r>
            <a:r>
              <a:rPr lang="en-US" altLang="zh-TW" sz="2400" b="1" dirty="0"/>
              <a:t>to build.</a:t>
            </a:r>
            <a:endParaRPr lang="zh-TW" altLang="en-US" sz="2400" b="1" dirty="0"/>
          </a:p>
        </p:txBody>
      </p:sp>
      <p:pic>
        <p:nvPicPr>
          <p:cNvPr id="10" name="Picture 2" descr="ãCondemnation cartoon picture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55" y="2520280"/>
            <a:ext cx="2277143" cy="1563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634466"/>
            <a:ext cx="2576804" cy="14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ç¸éå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3462" y="2329991"/>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1851670"/>
            <a:ext cx="8568952" cy="2893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600" b="1" dirty="0">
                <a:solidFill>
                  <a:srgbClr val="FF0000"/>
                </a:solidFill>
                <a:sym typeface="Wingdings"/>
              </a:rPr>
              <a:t></a:t>
            </a:r>
            <a:r>
              <a:rPr lang="zh-TW" altLang="zh-TW" sz="2600" b="1" dirty="0"/>
              <a:t>我們要學習</a:t>
            </a:r>
            <a:r>
              <a:rPr lang="en-US" altLang="zh-TW" sz="2600" b="1" dirty="0"/>
              <a:t>, “</a:t>
            </a:r>
            <a:r>
              <a:rPr lang="zh-TW" altLang="zh-TW" sz="2600" b="1" dirty="0"/>
              <a:t>在基督裡面沒有了定罪</a:t>
            </a:r>
            <a:r>
              <a:rPr lang="en-US" altLang="zh-TW" sz="2600" b="1" dirty="0"/>
              <a:t>” </a:t>
            </a:r>
            <a:r>
              <a:rPr lang="zh-TW" altLang="zh-TW" sz="2600" b="1" dirty="0"/>
              <a:t>讓我們不要去定</a:t>
            </a:r>
            <a:endParaRPr lang="en-US" altLang="zh-TW" sz="2600" b="1" dirty="0"/>
          </a:p>
          <a:p>
            <a:r>
              <a:rPr lang="en-US" altLang="zh-TW" sz="2600" b="1" dirty="0"/>
              <a:t>    </a:t>
            </a:r>
            <a:r>
              <a:rPr lang="zh-TW" altLang="zh-TW" sz="2600" b="1" dirty="0"/>
              <a:t>罪別人</a:t>
            </a:r>
            <a:r>
              <a:rPr lang="en-US" altLang="zh-TW" sz="2600" b="1" dirty="0"/>
              <a:t>, </a:t>
            </a:r>
            <a:r>
              <a:rPr lang="zh-TW" altLang="zh-TW" sz="2600" b="1" dirty="0"/>
              <a:t>但是去造就他</a:t>
            </a:r>
            <a:r>
              <a:rPr lang="en-US" altLang="zh-TW" sz="2600" b="1" dirty="0"/>
              <a:t>, </a:t>
            </a:r>
            <a:r>
              <a:rPr lang="zh-TW" altLang="zh-TW" sz="2600" b="1" dirty="0"/>
              <a:t>讓他能夠愈來愈好</a:t>
            </a:r>
            <a:r>
              <a:rPr lang="en-US" altLang="zh-TW" sz="2600" b="1" dirty="0"/>
              <a:t>. </a:t>
            </a:r>
            <a:r>
              <a:rPr lang="zh-TW" altLang="zh-TW" sz="2600" b="1" dirty="0"/>
              <a:t>愈來愈像上</a:t>
            </a:r>
            <a:endParaRPr lang="en-US" altLang="zh-TW" sz="2600" b="1" dirty="0"/>
          </a:p>
          <a:p>
            <a:r>
              <a:rPr lang="en-US" altLang="zh-TW" sz="2600" b="1" dirty="0"/>
              <a:t>    </a:t>
            </a:r>
            <a:r>
              <a:rPr lang="zh-TW" altLang="zh-TW" sz="2600" b="1" dirty="0"/>
              <a:t>帝的孩子</a:t>
            </a:r>
            <a:r>
              <a:rPr lang="en-US" altLang="zh-TW" sz="2600" b="1" dirty="0"/>
              <a:t>. </a:t>
            </a:r>
          </a:p>
          <a:p>
            <a:r>
              <a:rPr lang="en-US" altLang="zh-TW" sz="2600" b="1" dirty="0"/>
              <a:t>    We have to learn, “Therefore there is no condemnation to</a:t>
            </a:r>
          </a:p>
          <a:p>
            <a:r>
              <a:rPr lang="en-US" altLang="zh-TW" sz="2600" b="1" dirty="0"/>
              <a:t>    those who are in Christ Jesus.” Let us not condemn others,</a:t>
            </a:r>
          </a:p>
          <a:p>
            <a:r>
              <a:rPr lang="en-US" altLang="zh-TW" sz="2600" b="1" dirty="0"/>
              <a:t>    </a:t>
            </a:r>
            <a:r>
              <a:rPr lang="en-US" altLang="zh-TW" sz="2600" b="1" dirty="0" smtClean="0"/>
              <a:t>but </a:t>
            </a:r>
            <a:r>
              <a:rPr lang="en-US" altLang="zh-TW" sz="2600" b="1" dirty="0"/>
              <a:t>make them better and better, and more and more </a:t>
            </a:r>
            <a:r>
              <a:rPr lang="en-US" altLang="zh-TW" sz="2600" b="1" dirty="0" smtClean="0"/>
              <a:t>like</a:t>
            </a:r>
          </a:p>
          <a:p>
            <a:r>
              <a:rPr lang="en-US" altLang="zh-TW" sz="2600" b="1" dirty="0"/>
              <a:t> </a:t>
            </a:r>
            <a:r>
              <a:rPr lang="en-US" altLang="zh-TW" sz="2600" b="1" dirty="0" smtClean="0"/>
              <a:t>   </a:t>
            </a:r>
            <a:r>
              <a:rPr lang="en-US" altLang="zh-TW" sz="2600" b="1" dirty="0"/>
              <a:t>the children of God.</a:t>
            </a:r>
            <a:endParaRPr lang="zh-TW" altLang="zh-TW" sz="2600" b="1" dirty="0"/>
          </a:p>
        </p:txBody>
      </p:sp>
      <p:pic>
        <p:nvPicPr>
          <p:cNvPr id="7" name="Picture 4" descr="ç¸éå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23479"/>
            <a:ext cx="2880320" cy="163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3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968" y="85659"/>
            <a:ext cx="2025234" cy="492443"/>
          </a:xfrm>
          <a:prstGeom prst="rect">
            <a:avLst/>
          </a:prstGeom>
        </p:spPr>
        <p:txBody>
          <a:bodyPr wrap="none">
            <a:spAutoFit/>
          </a:bodyPr>
          <a:lstStyle/>
          <a:p>
            <a:r>
              <a:rPr lang="en-US" altLang="zh-TW" sz="2600" b="1" u="sng" dirty="0"/>
              <a:t>Illustration 5:</a:t>
            </a:r>
            <a:endParaRPr lang="zh-TW" altLang="zh-TW" sz="2600" b="1" u="sng" dirty="0"/>
          </a:p>
        </p:txBody>
      </p:sp>
      <p:sp>
        <p:nvSpPr>
          <p:cNvPr id="3" name="矩形 2"/>
          <p:cNvSpPr/>
          <p:nvPr/>
        </p:nvSpPr>
        <p:spPr>
          <a:xfrm>
            <a:off x="197216" y="578102"/>
            <a:ext cx="8839280" cy="4493538"/>
          </a:xfrm>
          <a:prstGeom prst="rect">
            <a:avLst/>
          </a:prstGeom>
        </p:spPr>
        <p:txBody>
          <a:bodyPr wrap="square">
            <a:spAutoFit/>
          </a:bodyPr>
          <a:lstStyle/>
          <a:p>
            <a:r>
              <a:rPr lang="en-US" altLang="zh-TW" sz="2200" b="1" baseline="30000" dirty="0"/>
              <a:t>5</a:t>
            </a:r>
            <a:r>
              <a:rPr lang="zh-TW" altLang="zh-TW" sz="2200" b="1" dirty="0"/>
              <a:t>我第八天受割禮；我是以色列族、便雅憫支派的人，是希伯來人所生的希伯來人。就律法說，我是法利賽人；</a:t>
            </a:r>
            <a:r>
              <a:rPr lang="en-US" altLang="zh-TW" sz="2200" b="1" baseline="30000" dirty="0"/>
              <a:t>6</a:t>
            </a:r>
            <a:r>
              <a:rPr lang="zh-TW" altLang="zh-TW" sz="2200" b="1" dirty="0"/>
              <a:t>就熱心說，我是逼迫教會的；就律法上的義說，我是無可指摘的。</a:t>
            </a:r>
            <a:r>
              <a:rPr lang="en-US" altLang="zh-TW" sz="2200" b="1" baseline="30000" dirty="0"/>
              <a:t>7</a:t>
            </a:r>
            <a:r>
              <a:rPr lang="zh-TW" altLang="zh-TW" sz="2200" b="1" dirty="0"/>
              <a:t>只是我先前以為與我有益的，我現在因基督都當作有損的。</a:t>
            </a:r>
            <a:r>
              <a:rPr lang="en-US" altLang="zh-TW" sz="2200" b="1" baseline="30000" dirty="0"/>
              <a:t>8</a:t>
            </a:r>
            <a:r>
              <a:rPr lang="zh-TW" altLang="zh-TW" sz="2200" b="1" dirty="0"/>
              <a:t>不但如此，我也將萬事當作有損的，因我以認識我主基督耶穌為至寶。我為他已經丟棄萬事，看作糞土，為要得著基督；【腓</a:t>
            </a:r>
            <a:r>
              <a:rPr lang="en-US" altLang="zh-TW" sz="2200" b="1" dirty="0"/>
              <a:t> 3:5~8</a:t>
            </a:r>
            <a:r>
              <a:rPr lang="zh-TW" altLang="zh-TW" sz="2200" b="1" dirty="0"/>
              <a:t>】</a:t>
            </a:r>
            <a:r>
              <a:rPr lang="en-US" altLang="zh-TW" sz="2200" b="1" dirty="0"/>
              <a:t/>
            </a:r>
            <a:br>
              <a:rPr lang="en-US" altLang="zh-TW" sz="2200" b="1" dirty="0"/>
            </a:br>
            <a:r>
              <a:rPr lang="en-US" altLang="zh-TW" sz="2200" b="1" baseline="30000" dirty="0"/>
              <a:t>5</a:t>
            </a:r>
            <a:r>
              <a:rPr lang="en-US" altLang="zh-TW" sz="2200" b="1" dirty="0"/>
              <a:t>circumcised on the eighth day, of the people of Israel, of the tribe of Benjamin, a Hebrew of Hebrews; as to the law, a Pharisee; </a:t>
            </a:r>
            <a:r>
              <a:rPr lang="en-US" altLang="zh-TW" sz="2200" b="1" baseline="30000" dirty="0"/>
              <a:t>6</a:t>
            </a:r>
            <a:r>
              <a:rPr lang="en-US" altLang="zh-TW" sz="2200" b="1" dirty="0"/>
              <a:t>as to zeal, a persecutor of the church; as to righteousness, under the </a:t>
            </a:r>
            <a:r>
              <a:rPr lang="en-US" altLang="zh-TW" sz="2200" b="1" dirty="0" err="1"/>
              <a:t>lawblameless</a:t>
            </a:r>
            <a:r>
              <a:rPr lang="en-US" altLang="zh-TW" sz="2200" b="1" dirty="0"/>
              <a:t>. </a:t>
            </a:r>
            <a:r>
              <a:rPr lang="en-US" altLang="zh-TW" sz="2200" b="1" baseline="30000" dirty="0"/>
              <a:t>7</a:t>
            </a:r>
            <a:r>
              <a:rPr lang="en-US" altLang="zh-TW" sz="2200" b="1" dirty="0"/>
              <a:t>But whatever gain I had, I counted as loss for the sake of Christ. </a:t>
            </a:r>
            <a:r>
              <a:rPr lang="en-US" altLang="zh-TW" sz="2200" b="1" baseline="30000" dirty="0"/>
              <a:t>8</a:t>
            </a:r>
            <a:r>
              <a:rPr lang="en-US" altLang="zh-TW" sz="2200" b="1" dirty="0"/>
              <a:t>Indeed, I count everything as loss because of the surpassing worth of knowing Christ Jesus my Lord. For his sake I have suffered the loss of all things and count them as rubbish, in order that I may gain Christ </a:t>
            </a:r>
            <a:r>
              <a:rPr lang="zh-TW" altLang="zh-TW" sz="2200" b="1" dirty="0"/>
              <a:t>【</a:t>
            </a:r>
            <a:r>
              <a:rPr lang="en-US" altLang="zh-TW" sz="2200" b="1" dirty="0"/>
              <a:t>Phil 3:5~8</a:t>
            </a:r>
            <a:r>
              <a:rPr lang="zh-TW" altLang="zh-TW" sz="2200" b="1" dirty="0" smtClean="0"/>
              <a:t>】</a:t>
            </a:r>
            <a:endParaRPr lang="zh-TW" altLang="zh-TW" sz="2200" b="1" dirty="0"/>
          </a:p>
        </p:txBody>
      </p:sp>
    </p:spTree>
    <p:extLst>
      <p:ext uri="{BB962C8B-B14F-4D97-AF65-F5344CB8AC3E}">
        <p14:creationId xmlns:p14="http://schemas.microsoft.com/office/powerpoint/2010/main" val="15142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0375" y="267494"/>
            <a:ext cx="2025234" cy="492443"/>
          </a:xfrm>
          <a:prstGeom prst="rect">
            <a:avLst/>
          </a:prstGeom>
        </p:spPr>
        <p:txBody>
          <a:bodyPr wrap="none">
            <a:spAutoFit/>
          </a:bodyPr>
          <a:lstStyle/>
          <a:p>
            <a:r>
              <a:rPr lang="en-US" altLang="zh-TW" sz="2600" b="1" u="sng" dirty="0"/>
              <a:t>Illustration 2:</a:t>
            </a:r>
            <a:endParaRPr lang="zh-TW" altLang="zh-TW" sz="2600" u="sng" dirty="0"/>
          </a:p>
        </p:txBody>
      </p:sp>
      <p:pic>
        <p:nvPicPr>
          <p:cNvPr id="3078" name="Picture 6" descr="ãèªé¯ å¡éåæ¡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113" y="2727673"/>
            <a:ext cx="2160240" cy="21602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ãa kid threw a stone and broke glass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4597"/>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ãa kid threw a stone and broke glass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2" descr="ãèªå·±æç½ª æ¼«ç«å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Picture 4" descr="ç¸éåç"/>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993283"/>
            <a:ext cx="1944216" cy="194421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875031" y="1519502"/>
            <a:ext cx="622286" cy="584775"/>
          </a:xfrm>
          <a:prstGeom prst="rect">
            <a:avLst/>
          </a:prstGeom>
        </p:spPr>
        <p:txBody>
          <a:bodyPr wrap="none">
            <a:spAutoFit/>
          </a:bodyPr>
          <a:lstStyle/>
          <a:p>
            <a:r>
              <a:rPr lang="en-US" altLang="zh-TW" sz="3200" dirty="0">
                <a:solidFill>
                  <a:srgbClr val="0070C0"/>
                </a:solidFill>
                <a:sym typeface="Wingdings"/>
              </a:rPr>
              <a:t></a:t>
            </a:r>
            <a:endParaRPr lang="zh-TW" altLang="zh-TW" sz="3200" dirty="0">
              <a:solidFill>
                <a:srgbClr val="0070C0"/>
              </a:solidFill>
            </a:endParaRPr>
          </a:p>
        </p:txBody>
      </p:sp>
      <p:sp>
        <p:nvSpPr>
          <p:cNvPr id="6" name="矩形 5"/>
          <p:cNvSpPr/>
          <p:nvPr/>
        </p:nvSpPr>
        <p:spPr>
          <a:xfrm>
            <a:off x="1187624" y="3561127"/>
            <a:ext cx="622286" cy="584775"/>
          </a:xfrm>
          <a:prstGeom prst="rect">
            <a:avLst/>
          </a:prstGeom>
        </p:spPr>
        <p:txBody>
          <a:bodyPr wrap="none">
            <a:spAutoFit/>
          </a:bodyPr>
          <a:lstStyle/>
          <a:p>
            <a:r>
              <a:rPr lang="en-US" altLang="zh-TW" sz="3200" dirty="0">
                <a:solidFill>
                  <a:srgbClr val="0070C0"/>
                </a:solidFill>
                <a:sym typeface="Wingdings"/>
              </a:rPr>
              <a:t></a:t>
            </a:r>
            <a:endParaRPr lang="zh-TW" altLang="zh-TW" sz="3200" dirty="0">
              <a:solidFill>
                <a:srgbClr val="0070C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127347"/>
            <a:ext cx="2088232" cy="2784309"/>
          </a:xfrm>
          <a:prstGeom prst="rect">
            <a:avLst/>
          </a:prstGeom>
        </p:spPr>
      </p:pic>
    </p:spTree>
    <p:extLst>
      <p:ext uri="{BB962C8B-B14F-4D97-AF65-F5344CB8AC3E}">
        <p14:creationId xmlns:p14="http://schemas.microsoft.com/office/powerpoint/2010/main" val="37290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892" y="195486"/>
            <a:ext cx="7281673" cy="892552"/>
          </a:xfrm>
          <a:prstGeom prst="rect">
            <a:avLst/>
          </a:prstGeom>
        </p:spPr>
        <p:txBody>
          <a:bodyPr wrap="none">
            <a:spAutoFit/>
          </a:bodyPr>
          <a:lstStyle/>
          <a:p>
            <a:r>
              <a:rPr lang="en-US" altLang="zh-TW" sz="2600" b="1" dirty="0">
                <a:solidFill>
                  <a:srgbClr val="FF0000"/>
                </a:solidFill>
              </a:rPr>
              <a:t>III. </a:t>
            </a:r>
            <a:r>
              <a:rPr lang="zh-TW" altLang="zh-TW" sz="2600" b="1" dirty="0"/>
              <a:t>在愛的關係中</a:t>
            </a:r>
            <a:r>
              <a:rPr lang="en-US" altLang="zh-TW" sz="2600" b="1" dirty="0"/>
              <a:t>, </a:t>
            </a:r>
            <a:r>
              <a:rPr lang="zh-TW" altLang="zh-TW" sz="2600" b="1" dirty="0"/>
              <a:t>一點一點的成長</a:t>
            </a:r>
            <a:r>
              <a:rPr lang="en-US" altLang="zh-TW" sz="2600" b="1" dirty="0" smtClean="0"/>
              <a:t>.</a:t>
            </a:r>
          </a:p>
          <a:p>
            <a:r>
              <a:rPr lang="en-US" altLang="zh-TW" sz="2600" b="1" dirty="0"/>
              <a:t> </a:t>
            </a:r>
            <a:r>
              <a:rPr lang="en-US" altLang="zh-TW" sz="2600" b="1" dirty="0" smtClean="0"/>
              <a:t>     Growing little by little in the relationship of love</a:t>
            </a:r>
            <a:endParaRPr lang="zh-TW" altLang="zh-TW" sz="2600" dirty="0"/>
          </a:p>
        </p:txBody>
      </p:sp>
      <p:sp>
        <p:nvSpPr>
          <p:cNvPr id="3" name="矩形 2"/>
          <p:cNvSpPr/>
          <p:nvPr/>
        </p:nvSpPr>
        <p:spPr>
          <a:xfrm>
            <a:off x="539552" y="1330951"/>
            <a:ext cx="2025234" cy="492443"/>
          </a:xfrm>
          <a:prstGeom prst="rect">
            <a:avLst/>
          </a:prstGeom>
        </p:spPr>
        <p:txBody>
          <a:bodyPr wrap="none">
            <a:spAutoFit/>
          </a:bodyPr>
          <a:lstStyle/>
          <a:p>
            <a:r>
              <a:rPr lang="en-US" altLang="zh-TW" sz="2600" b="1" u="sng" dirty="0"/>
              <a:t>Illustration 6:</a:t>
            </a:r>
            <a:endParaRPr lang="zh-TW" altLang="zh-TW" sz="2600" b="1" u="sng" dirty="0"/>
          </a:p>
        </p:txBody>
      </p:sp>
      <p:sp>
        <p:nvSpPr>
          <p:cNvPr id="5" name="矩形 4"/>
          <p:cNvSpPr/>
          <p:nvPr/>
        </p:nvSpPr>
        <p:spPr>
          <a:xfrm>
            <a:off x="319892" y="2355726"/>
            <a:ext cx="8572588" cy="2092881"/>
          </a:xfrm>
          <a:prstGeom prst="rect">
            <a:avLst/>
          </a:prstGeom>
        </p:spPr>
        <p:txBody>
          <a:bodyPr wrap="square">
            <a:spAutoFit/>
          </a:bodyPr>
          <a:lstStyle/>
          <a:p>
            <a:r>
              <a:rPr lang="en-US" altLang="zh-TW" sz="2600" b="1" baseline="30000" dirty="0"/>
              <a:t>4</a:t>
            </a:r>
            <a:r>
              <a:rPr lang="zh-TW" altLang="zh-TW" sz="2600" b="1" dirty="0"/>
              <a:t>使律法的義成就在我們這不隨從肉體、只隨從聖靈的人身上。【羅</a:t>
            </a:r>
            <a:r>
              <a:rPr lang="en-US" altLang="zh-TW" sz="2600" b="1" dirty="0"/>
              <a:t> 8:4</a:t>
            </a:r>
            <a:r>
              <a:rPr lang="zh-TW" altLang="zh-TW" sz="2600" b="1" dirty="0"/>
              <a:t>】</a:t>
            </a:r>
            <a:r>
              <a:rPr lang="en-US" altLang="zh-TW" sz="2600" b="1" dirty="0"/>
              <a:t/>
            </a:r>
            <a:br>
              <a:rPr lang="en-US" altLang="zh-TW" sz="2600" b="1" dirty="0"/>
            </a:br>
            <a:r>
              <a:rPr lang="en-US" altLang="zh-TW" sz="2600" b="1" baseline="30000" dirty="0"/>
              <a:t>4</a:t>
            </a:r>
            <a:r>
              <a:rPr lang="en-US" altLang="zh-TW" sz="2600" b="1" dirty="0"/>
              <a:t>in order that the righteous requirement of the law might be fulfilled in us, who walk not according to the flesh but according to the Spirit. </a:t>
            </a:r>
            <a:r>
              <a:rPr lang="zh-TW" altLang="zh-TW" sz="2600" b="1" dirty="0"/>
              <a:t>【</a:t>
            </a:r>
            <a:r>
              <a:rPr lang="en-US" altLang="zh-TW" sz="2600" b="1" dirty="0"/>
              <a:t>Rom 8:4</a:t>
            </a:r>
            <a:r>
              <a:rPr lang="zh-TW" altLang="zh-TW" sz="2600" b="1" dirty="0"/>
              <a:t>】</a:t>
            </a:r>
          </a:p>
        </p:txBody>
      </p:sp>
    </p:spTree>
    <p:extLst>
      <p:ext uri="{BB962C8B-B14F-4D97-AF65-F5344CB8AC3E}">
        <p14:creationId xmlns:p14="http://schemas.microsoft.com/office/powerpoint/2010/main" val="5982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7" y="267494"/>
            <a:ext cx="1694695" cy="492443"/>
          </a:xfrm>
          <a:prstGeom prst="rect">
            <a:avLst/>
          </a:prstGeom>
          <a:solidFill>
            <a:srgbClr val="FFFF00"/>
          </a:solidFill>
        </p:spPr>
        <p:txBody>
          <a:bodyPr wrap="none">
            <a:spAutoFit/>
          </a:bodyPr>
          <a:lstStyle/>
          <a:p>
            <a:r>
              <a:rPr lang="en-US" altLang="zh-TW" sz="2600" b="1" u="sng" dirty="0"/>
              <a:t>Conclusion</a:t>
            </a:r>
            <a:endParaRPr lang="zh-TW" altLang="zh-TW" sz="2600" u="sng" dirty="0"/>
          </a:p>
        </p:txBody>
      </p:sp>
      <p:sp>
        <p:nvSpPr>
          <p:cNvPr id="3" name="矩形 2"/>
          <p:cNvSpPr/>
          <p:nvPr/>
        </p:nvSpPr>
        <p:spPr>
          <a:xfrm>
            <a:off x="360842" y="759937"/>
            <a:ext cx="2025234" cy="492443"/>
          </a:xfrm>
          <a:prstGeom prst="rect">
            <a:avLst/>
          </a:prstGeom>
        </p:spPr>
        <p:txBody>
          <a:bodyPr wrap="none">
            <a:spAutoFit/>
          </a:bodyPr>
          <a:lstStyle/>
          <a:p>
            <a:r>
              <a:rPr lang="en-US" altLang="zh-TW" sz="2600" b="1" u="sng" dirty="0"/>
              <a:t>Illustration </a:t>
            </a:r>
            <a:r>
              <a:rPr lang="en-US" altLang="zh-TW" sz="2600" b="1" u="sng" dirty="0" smtClean="0"/>
              <a:t>7:</a:t>
            </a:r>
            <a:endParaRPr lang="zh-TW" altLang="zh-TW" sz="2600" b="1" u="sng" dirty="0"/>
          </a:p>
        </p:txBody>
      </p:sp>
      <p:pic>
        <p:nvPicPr>
          <p:cNvPr id="3074" name="Picture 2" descr="ç¸éå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46" y="1443161"/>
            <a:ext cx="280831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252380"/>
            <a:ext cx="1731260" cy="20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ãYouth Director.cartoon pictures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456095"/>
            <a:ext cx="2448272" cy="16566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50810" y="2159443"/>
            <a:ext cx="540533" cy="492443"/>
          </a:xfrm>
          <a:prstGeom prst="rect">
            <a:avLst/>
          </a:prstGeom>
        </p:spPr>
        <p:txBody>
          <a:bodyPr wrap="none">
            <a:spAutoFit/>
          </a:bodyPr>
          <a:lstStyle/>
          <a:p>
            <a:r>
              <a:rPr lang="en-US" altLang="zh-TW" sz="2600" b="1" dirty="0">
                <a:solidFill>
                  <a:srgbClr val="0070C0"/>
                </a:solidFill>
                <a:sym typeface="Wingdings"/>
              </a:rPr>
              <a:t></a:t>
            </a:r>
            <a:endParaRPr lang="zh-TW" altLang="zh-TW" sz="2600" b="1" dirty="0">
              <a:solidFill>
                <a:srgbClr val="0070C0"/>
              </a:solidFill>
            </a:endParaRPr>
          </a:p>
        </p:txBody>
      </p:sp>
      <p:sp>
        <p:nvSpPr>
          <p:cNvPr id="7" name="矩形 6"/>
          <p:cNvSpPr/>
          <p:nvPr/>
        </p:nvSpPr>
        <p:spPr>
          <a:xfrm>
            <a:off x="310086" y="3651870"/>
            <a:ext cx="864096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zh-TW" sz="2400" b="1" dirty="0"/>
              <a:t>神不</a:t>
            </a:r>
            <a:r>
              <a:rPr lang="en-US" altLang="zh-TW" sz="2400" b="1" dirty="0"/>
              <a:t>condemn </a:t>
            </a:r>
            <a:r>
              <a:rPr lang="zh-TW" altLang="zh-TW" sz="2400" b="1" dirty="0"/>
              <a:t>我們</a:t>
            </a:r>
            <a:r>
              <a:rPr lang="en-US" altLang="zh-TW" sz="2400" b="1" dirty="0"/>
              <a:t>, </a:t>
            </a:r>
            <a:r>
              <a:rPr lang="zh-TW" altLang="zh-TW" sz="2400" b="1" dirty="0"/>
              <a:t>因為在耶穌裡面</a:t>
            </a:r>
            <a:r>
              <a:rPr lang="en-US" altLang="zh-TW" sz="2400" b="1" dirty="0"/>
              <a:t>, </a:t>
            </a:r>
            <a:r>
              <a:rPr lang="zh-TW" altLang="zh-TW" sz="2400" b="1" dirty="0"/>
              <a:t>神是化腐朽為神奇的神</a:t>
            </a:r>
            <a:r>
              <a:rPr lang="en-US" altLang="zh-TW" sz="2400" b="1" dirty="0" smtClean="0"/>
              <a:t>.</a:t>
            </a:r>
          </a:p>
          <a:p>
            <a:r>
              <a:rPr lang="en-US" altLang="zh-TW" sz="2400" b="1" dirty="0"/>
              <a:t>God does not condemn </a:t>
            </a:r>
            <a:r>
              <a:rPr lang="en-US" altLang="zh-TW" sz="2400" b="1" dirty="0" smtClean="0"/>
              <a:t>us </a:t>
            </a:r>
            <a:r>
              <a:rPr lang="en-US" altLang="zh-TW" sz="2400" b="1" dirty="0"/>
              <a:t>because in </a:t>
            </a:r>
            <a:r>
              <a:rPr lang="en-US" altLang="zh-TW" sz="2400" b="1" dirty="0" smtClean="0"/>
              <a:t>Jesus God can turn bad into good.</a:t>
            </a:r>
            <a:endParaRPr lang="zh-TW" altLang="zh-TW" sz="2400" b="1" dirty="0"/>
          </a:p>
        </p:txBody>
      </p:sp>
    </p:spTree>
    <p:extLst>
      <p:ext uri="{BB962C8B-B14F-4D97-AF65-F5344CB8AC3E}">
        <p14:creationId xmlns:p14="http://schemas.microsoft.com/office/powerpoint/2010/main" val="21548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411510"/>
            <a:ext cx="7848872" cy="892552"/>
          </a:xfrm>
          <a:prstGeom prst="rect">
            <a:avLst/>
          </a:prstGeom>
        </p:spPr>
        <p:txBody>
          <a:bodyPr wrap="square">
            <a:spAutoFit/>
          </a:bodyPr>
          <a:lstStyle/>
          <a:p>
            <a:r>
              <a:rPr lang="zh-TW" altLang="en-US" sz="2600" b="1" dirty="0" smtClean="0">
                <a:solidFill>
                  <a:srgbClr val="0070C0"/>
                </a:solidFill>
                <a:sym typeface="Wingdings"/>
              </a:rPr>
              <a:t></a:t>
            </a:r>
            <a:r>
              <a:rPr lang="zh-TW" altLang="zh-TW" sz="2600" b="1" dirty="0" smtClean="0"/>
              <a:t>我們</a:t>
            </a:r>
            <a:r>
              <a:rPr lang="zh-TW" altLang="zh-TW" sz="2600" b="1" dirty="0"/>
              <a:t>心中的感覺就是</a:t>
            </a:r>
            <a:r>
              <a:rPr lang="en-US" altLang="zh-TW" sz="2600" b="1" dirty="0"/>
              <a:t>Condemnation.</a:t>
            </a:r>
          </a:p>
          <a:p>
            <a:r>
              <a:rPr lang="en-US" altLang="zh-TW" sz="2600" b="1" dirty="0" smtClean="0"/>
              <a:t>     The </a:t>
            </a:r>
            <a:r>
              <a:rPr lang="en-US" altLang="zh-TW" sz="2600" b="1" dirty="0"/>
              <a:t>feeling in our hearts is </a:t>
            </a:r>
            <a:r>
              <a:rPr lang="en-US" altLang="zh-TW" sz="2600" b="1" dirty="0" smtClean="0"/>
              <a:t>condemnation</a:t>
            </a:r>
            <a:r>
              <a:rPr lang="en-US" altLang="zh-TW" sz="2600" b="1" dirty="0"/>
              <a:t>.</a:t>
            </a:r>
            <a:endParaRPr lang="zh-TW" altLang="en-US" sz="2600" b="1" dirty="0"/>
          </a:p>
        </p:txBody>
      </p:sp>
      <p:pic>
        <p:nvPicPr>
          <p:cNvPr id="4" name="Picture 4" descr="ç¸éåç"/>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8338" y="1563637"/>
            <a:ext cx="2376264" cy="237626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97056" y="3946159"/>
            <a:ext cx="7407392" cy="892552"/>
          </a:xfrm>
          <a:prstGeom prst="rect">
            <a:avLst/>
          </a:prstGeom>
        </p:spPr>
        <p:txBody>
          <a:bodyPr wrap="square">
            <a:spAutoFit/>
          </a:bodyPr>
          <a:lstStyle/>
          <a:p>
            <a:r>
              <a:rPr lang="zh-TW" altLang="zh-TW" sz="2600" b="1" dirty="0"/>
              <a:t>這就是</a:t>
            </a:r>
            <a:r>
              <a:rPr lang="en-US" altLang="zh-TW" sz="2600" b="1" dirty="0"/>
              <a:t>condemnation. </a:t>
            </a:r>
            <a:r>
              <a:rPr lang="zh-TW" altLang="zh-TW" sz="2600" b="1" dirty="0"/>
              <a:t>我自己定罪自己</a:t>
            </a:r>
            <a:endParaRPr lang="en-US" altLang="zh-TW" sz="2600" b="1" dirty="0"/>
          </a:p>
          <a:p>
            <a:r>
              <a:rPr lang="en-US" altLang="zh-TW" sz="2600" b="1" dirty="0"/>
              <a:t>This is condemnation. I am condemning myself.</a:t>
            </a:r>
            <a:endParaRPr lang="zh-TW" altLang="en-US" sz="2600" b="1" dirty="0"/>
          </a:p>
        </p:txBody>
      </p:sp>
      <p:sp>
        <p:nvSpPr>
          <p:cNvPr id="2" name="矩形 1"/>
          <p:cNvSpPr/>
          <p:nvPr/>
        </p:nvSpPr>
        <p:spPr>
          <a:xfrm>
            <a:off x="484245" y="2283718"/>
            <a:ext cx="540533" cy="492443"/>
          </a:xfrm>
          <a:prstGeom prst="rect">
            <a:avLst/>
          </a:prstGeom>
        </p:spPr>
        <p:txBody>
          <a:bodyPr wrap="none">
            <a:spAutoFit/>
          </a:bodyPr>
          <a:lstStyle/>
          <a:p>
            <a:r>
              <a:rPr lang="zh-TW" altLang="en-US" sz="2600" b="1" dirty="0">
                <a:solidFill>
                  <a:srgbClr val="0070C0"/>
                </a:solidFill>
                <a:sym typeface="Wingdings"/>
              </a:rPr>
              <a:t></a:t>
            </a:r>
            <a:endParaRPr lang="zh-TW" altLang="en-US" sz="2600" dirty="0"/>
          </a:p>
        </p:txBody>
      </p:sp>
      <p:sp>
        <p:nvSpPr>
          <p:cNvPr id="6" name="矩形 5"/>
          <p:cNvSpPr/>
          <p:nvPr/>
        </p:nvSpPr>
        <p:spPr>
          <a:xfrm>
            <a:off x="484245" y="3939902"/>
            <a:ext cx="540533" cy="492443"/>
          </a:xfrm>
          <a:prstGeom prst="rect">
            <a:avLst/>
          </a:prstGeom>
        </p:spPr>
        <p:txBody>
          <a:bodyPr wrap="none">
            <a:spAutoFit/>
          </a:bodyPr>
          <a:lstStyle/>
          <a:p>
            <a:r>
              <a:rPr lang="zh-TW" altLang="en-US" sz="2600" b="1" dirty="0">
                <a:solidFill>
                  <a:srgbClr val="0070C0"/>
                </a:solidFill>
                <a:sym typeface="Wingdings"/>
              </a:rPr>
              <a:t></a:t>
            </a:r>
            <a:endParaRPr lang="zh-TW" altLang="en-US" sz="2600" dirty="0"/>
          </a:p>
        </p:txBody>
      </p:sp>
    </p:spTree>
    <p:extLst>
      <p:ext uri="{BB962C8B-B14F-4D97-AF65-F5344CB8AC3E}">
        <p14:creationId xmlns:p14="http://schemas.microsoft.com/office/powerpoint/2010/main" val="12107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69" y="195486"/>
            <a:ext cx="48245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6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347614"/>
            <a:ext cx="7488832" cy="1815882"/>
          </a:xfrm>
          <a:prstGeom prst="rect">
            <a:avLst/>
          </a:prstGeom>
        </p:spPr>
        <p:txBody>
          <a:bodyPr wrap="square">
            <a:spAutoFit/>
          </a:bodyPr>
          <a:lstStyle/>
          <a:p>
            <a:r>
              <a:rPr lang="zh-TW" altLang="en-US" sz="2800" b="1" dirty="0" smtClean="0">
                <a:solidFill>
                  <a:srgbClr val="FF0000"/>
                </a:solidFill>
                <a:sym typeface="Wingdings"/>
              </a:rPr>
              <a:t></a:t>
            </a:r>
            <a:r>
              <a:rPr lang="zh-TW" altLang="zh-TW" sz="2800" b="1" dirty="0" smtClean="0"/>
              <a:t>讓</a:t>
            </a:r>
            <a:r>
              <a:rPr lang="zh-TW" altLang="zh-TW" sz="2800" b="1" dirty="0"/>
              <a:t>我們來讀羅馬書</a:t>
            </a:r>
            <a:r>
              <a:rPr lang="en-US" altLang="zh-TW" sz="2800" b="1" dirty="0"/>
              <a:t>8:1-4</a:t>
            </a:r>
            <a:r>
              <a:rPr lang="zh-TW" altLang="zh-TW" sz="2800" b="1" dirty="0"/>
              <a:t>這一段對基督徒很</a:t>
            </a:r>
            <a:r>
              <a:rPr lang="zh-TW" altLang="zh-TW" sz="2800" b="1" dirty="0" smtClean="0"/>
              <a:t>重</a:t>
            </a:r>
            <a:endParaRPr lang="en-US" altLang="zh-TW" sz="2800" b="1" dirty="0" smtClean="0"/>
          </a:p>
          <a:p>
            <a:r>
              <a:rPr lang="en-US" altLang="zh-TW" sz="2800" b="1" dirty="0"/>
              <a:t> </a:t>
            </a:r>
            <a:r>
              <a:rPr lang="en-US" altLang="zh-TW" sz="2800" b="1" dirty="0" smtClean="0"/>
              <a:t>   </a:t>
            </a:r>
            <a:r>
              <a:rPr lang="zh-TW" altLang="zh-TW" sz="2800" b="1" dirty="0" smtClean="0"/>
              <a:t>要</a:t>
            </a:r>
            <a:r>
              <a:rPr lang="zh-TW" altLang="zh-TW" sz="2800" b="1" dirty="0"/>
              <a:t>的</a:t>
            </a:r>
            <a:r>
              <a:rPr lang="zh-TW" altLang="zh-TW" sz="2800" b="1" dirty="0" smtClean="0"/>
              <a:t>信息</a:t>
            </a:r>
            <a:r>
              <a:rPr lang="en-US" altLang="zh-TW" sz="2800" b="1" dirty="0"/>
              <a:t>:</a:t>
            </a:r>
          </a:p>
          <a:p>
            <a:r>
              <a:rPr lang="en-US" altLang="zh-TW" sz="2800" b="1" dirty="0" smtClean="0"/>
              <a:t>    Let </a:t>
            </a:r>
            <a:r>
              <a:rPr lang="en-US" altLang="zh-TW" sz="2800" b="1" dirty="0"/>
              <a:t>us read the message that is important </a:t>
            </a:r>
            <a:r>
              <a:rPr lang="en-US" altLang="zh-TW" sz="2800" b="1" dirty="0" smtClean="0"/>
              <a:t>to</a:t>
            </a:r>
          </a:p>
          <a:p>
            <a:r>
              <a:rPr lang="en-US" altLang="zh-TW" sz="2800" b="1" dirty="0"/>
              <a:t> </a:t>
            </a:r>
            <a:r>
              <a:rPr lang="en-US" altLang="zh-TW" sz="2800" b="1" dirty="0" smtClean="0"/>
              <a:t>   Christians in </a:t>
            </a:r>
            <a:r>
              <a:rPr lang="en-US" altLang="zh-TW" sz="2800" b="1" dirty="0"/>
              <a:t>Romans 8:1-4:</a:t>
            </a:r>
            <a:endParaRPr lang="zh-TW" altLang="zh-TW" sz="2800" b="1" dirty="0"/>
          </a:p>
        </p:txBody>
      </p:sp>
    </p:spTree>
    <p:extLst>
      <p:ext uri="{BB962C8B-B14F-4D97-AF65-F5344CB8AC3E}">
        <p14:creationId xmlns:p14="http://schemas.microsoft.com/office/powerpoint/2010/main" val="28609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123478"/>
            <a:ext cx="8712968" cy="4893647"/>
          </a:xfrm>
          <a:prstGeom prst="rect">
            <a:avLst/>
          </a:prstGeom>
        </p:spPr>
        <p:txBody>
          <a:bodyPr wrap="square">
            <a:spAutoFit/>
          </a:bodyPr>
          <a:lstStyle/>
          <a:p>
            <a:r>
              <a:rPr lang="en-US" altLang="zh-TW" sz="2400" b="1" baseline="30000" dirty="0"/>
              <a:t>1</a:t>
            </a:r>
            <a:r>
              <a:rPr lang="zh-TW" altLang="zh-TW" sz="2400" b="1" dirty="0"/>
              <a:t>如今，那些在基督耶穌裡的就不定罪了。</a:t>
            </a:r>
            <a:r>
              <a:rPr lang="en-US" altLang="zh-TW" sz="2400" b="1" baseline="30000" dirty="0"/>
              <a:t>2</a:t>
            </a:r>
            <a:r>
              <a:rPr lang="zh-TW" altLang="zh-TW" sz="2400" b="1" dirty="0"/>
              <a:t>因為賜生命聖靈的律，在基督耶穌裡釋放了我，使我脫離罪和死的律了。</a:t>
            </a:r>
            <a:r>
              <a:rPr lang="en-US" altLang="zh-TW" sz="2400" b="1" baseline="30000" dirty="0"/>
              <a:t>3</a:t>
            </a:r>
            <a:r>
              <a:rPr lang="zh-TW" altLang="zh-TW" sz="2400" b="1" dirty="0"/>
              <a:t>律法既因肉體軟弱，有所不能行的，神就差遣自己的兒子，成為罪身的形狀，作了贖罪祭，在肉體中定了罪案，</a:t>
            </a:r>
            <a:r>
              <a:rPr lang="en-US" altLang="zh-TW" sz="2400" b="1" baseline="30000" dirty="0"/>
              <a:t>4</a:t>
            </a:r>
            <a:r>
              <a:rPr lang="zh-TW" altLang="zh-TW" sz="2400" b="1" dirty="0"/>
              <a:t>使律法的義成就在我們這不隨從肉體、只隨從聖靈的人身上。【羅</a:t>
            </a:r>
            <a:r>
              <a:rPr lang="en-US" altLang="zh-TW" sz="2400" b="1" dirty="0"/>
              <a:t> 8:1~4</a:t>
            </a:r>
            <a:r>
              <a:rPr lang="zh-TW" altLang="zh-TW" sz="2400" b="1" dirty="0"/>
              <a:t>】</a:t>
            </a:r>
            <a:r>
              <a:rPr lang="en-US" altLang="zh-TW" sz="2400" b="1" dirty="0"/>
              <a:t/>
            </a:r>
            <a:br>
              <a:rPr lang="en-US" altLang="zh-TW" sz="2400" b="1" dirty="0"/>
            </a:br>
            <a:r>
              <a:rPr lang="en-US" altLang="zh-TW" sz="2400" b="1" baseline="30000" dirty="0"/>
              <a:t>1</a:t>
            </a:r>
            <a:r>
              <a:rPr lang="en-US" altLang="zh-TW" sz="2400" b="1" dirty="0"/>
              <a:t>There is therefore now no condemnation for those who are in Christ Jesus. </a:t>
            </a:r>
            <a:r>
              <a:rPr lang="en-US" altLang="zh-TW" sz="2400" b="1" baseline="30000" dirty="0"/>
              <a:t>2</a:t>
            </a:r>
            <a:r>
              <a:rPr lang="en-US" altLang="zh-TW" sz="2400" b="1" dirty="0"/>
              <a:t>For the law of the Spirit of life has set you free in Christ Jesus from the law of sin and death. </a:t>
            </a:r>
            <a:r>
              <a:rPr lang="en-US" altLang="zh-TW" sz="2400" b="1" baseline="30000" dirty="0"/>
              <a:t>3</a:t>
            </a:r>
            <a:r>
              <a:rPr lang="en-US" altLang="zh-TW" sz="2400" b="1" dirty="0"/>
              <a:t>For God has done what the law, weakened by the flesh, could not do. By sending his own Son in the likeness of sinful flesh and for sin, he condemned sin in the flesh, </a:t>
            </a:r>
            <a:r>
              <a:rPr lang="en-US" altLang="zh-TW" sz="2400" b="1" baseline="30000" dirty="0"/>
              <a:t>4</a:t>
            </a:r>
            <a:r>
              <a:rPr lang="en-US" altLang="zh-TW" sz="2400" b="1" dirty="0"/>
              <a:t>in order that the righteous requirement of the law might be fulfilled in us, who walk not according to the flesh but according to the Spirit. </a:t>
            </a:r>
            <a:r>
              <a:rPr lang="zh-TW" altLang="zh-TW" sz="2400" b="1" dirty="0"/>
              <a:t>【</a:t>
            </a:r>
            <a:r>
              <a:rPr lang="en-US" altLang="zh-TW" sz="2400" b="1" dirty="0"/>
              <a:t>Rom 8:1~4</a:t>
            </a:r>
            <a:r>
              <a:rPr lang="zh-TW" altLang="zh-TW" sz="2400" b="1" dirty="0"/>
              <a:t>】</a:t>
            </a:r>
            <a:endParaRPr lang="zh-TW" altLang="en-US" sz="2400" b="1" dirty="0"/>
          </a:p>
        </p:txBody>
      </p:sp>
    </p:spTree>
    <p:extLst>
      <p:ext uri="{BB962C8B-B14F-4D97-AF65-F5344CB8AC3E}">
        <p14:creationId xmlns:p14="http://schemas.microsoft.com/office/powerpoint/2010/main" val="16617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7494"/>
            <a:ext cx="7416824" cy="892552"/>
          </a:xfrm>
          <a:prstGeom prst="rect">
            <a:avLst/>
          </a:prstGeom>
        </p:spPr>
        <p:txBody>
          <a:bodyPr wrap="square">
            <a:spAutoFit/>
          </a:bodyPr>
          <a:lstStyle/>
          <a:p>
            <a:r>
              <a:rPr lang="en-US" altLang="zh-TW" sz="2600" b="1" dirty="0" smtClean="0">
                <a:solidFill>
                  <a:srgbClr val="FF0000"/>
                </a:solidFill>
              </a:rPr>
              <a:t>I. </a:t>
            </a:r>
            <a:r>
              <a:rPr lang="en-US" altLang="zh-TW" sz="2600" b="1" dirty="0" smtClean="0"/>
              <a:t>Freedom </a:t>
            </a:r>
            <a:r>
              <a:rPr lang="en-US" altLang="zh-TW" sz="2600" b="1" dirty="0"/>
              <a:t>from the law of sin and death. </a:t>
            </a:r>
            <a:endParaRPr lang="en-US" altLang="zh-TW" sz="2600" b="1" dirty="0" smtClean="0"/>
          </a:p>
          <a:p>
            <a:r>
              <a:rPr lang="en-US" altLang="zh-TW" sz="2600" b="1" dirty="0" smtClean="0"/>
              <a:t>    </a:t>
            </a:r>
            <a:r>
              <a:rPr lang="zh-TW" altLang="zh-TW" sz="2600" b="1" dirty="0" smtClean="0"/>
              <a:t>從</a:t>
            </a:r>
            <a:r>
              <a:rPr lang="zh-TW" altLang="zh-TW" sz="2600" b="1" dirty="0"/>
              <a:t>罪和死的律上得到自由了</a:t>
            </a:r>
            <a:r>
              <a:rPr lang="en-US" altLang="zh-TW" sz="2600" b="1" dirty="0"/>
              <a:t>.</a:t>
            </a:r>
            <a:endParaRPr lang="zh-TW" altLang="zh-TW" sz="2600" dirty="0"/>
          </a:p>
        </p:txBody>
      </p:sp>
      <p:pic>
        <p:nvPicPr>
          <p:cNvPr id="3074" name="Picture 2" descr="ç¸éå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563638"/>
            <a:ext cx="442849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51670"/>
            <a:ext cx="28575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617" y="267494"/>
            <a:ext cx="5693097" cy="892552"/>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保</a:t>
            </a:r>
            <a:r>
              <a:rPr lang="zh-TW" altLang="zh-TW" sz="2600" b="1" dirty="0"/>
              <a:t>羅在和罪的掙扎中這樣子說</a:t>
            </a:r>
            <a:r>
              <a:rPr lang="en-US" altLang="zh-TW" sz="2600" b="1" dirty="0" smtClean="0"/>
              <a:t>:</a:t>
            </a:r>
          </a:p>
          <a:p>
            <a:r>
              <a:rPr lang="en-US" altLang="zh-TW" sz="2600" b="1" dirty="0" smtClean="0"/>
              <a:t>    Paul </a:t>
            </a:r>
            <a:r>
              <a:rPr lang="en-US" altLang="zh-TW" sz="2600" b="1" dirty="0"/>
              <a:t>said this in his struggle with </a:t>
            </a:r>
            <a:r>
              <a:rPr lang="en-US" altLang="zh-TW" sz="2600" b="1" dirty="0" smtClean="0"/>
              <a:t>sins:</a:t>
            </a:r>
            <a:endParaRPr lang="zh-TW" altLang="zh-TW" sz="2600" b="1" dirty="0"/>
          </a:p>
        </p:txBody>
      </p:sp>
      <p:sp>
        <p:nvSpPr>
          <p:cNvPr id="3" name="矩形 2"/>
          <p:cNvSpPr/>
          <p:nvPr/>
        </p:nvSpPr>
        <p:spPr>
          <a:xfrm>
            <a:off x="390358" y="1419622"/>
            <a:ext cx="8496944" cy="3293209"/>
          </a:xfrm>
          <a:prstGeom prst="rect">
            <a:avLst/>
          </a:prstGeom>
        </p:spPr>
        <p:txBody>
          <a:bodyPr wrap="square">
            <a:spAutoFit/>
          </a:bodyPr>
          <a:lstStyle/>
          <a:p>
            <a:r>
              <a:rPr lang="en-US" altLang="zh-TW" sz="2600" b="1" baseline="30000" dirty="0"/>
              <a:t>24</a:t>
            </a:r>
            <a:r>
              <a:rPr lang="zh-TW" altLang="zh-TW" sz="2600" b="1" dirty="0"/>
              <a:t>我真是苦阿！誰能救我脫離這取死的身體呢？</a:t>
            </a:r>
            <a:r>
              <a:rPr lang="en-US" altLang="zh-TW" sz="2600" b="1" baseline="30000" dirty="0"/>
              <a:t>25</a:t>
            </a:r>
            <a:r>
              <a:rPr lang="zh-TW" altLang="zh-TW" sz="2600" b="1" dirty="0"/>
              <a:t>感謝神，靠著我們的主耶穌基督就能脫離了。這樣看來，我以內心順服神的律，我肉體卻順服罪的律了。【羅</a:t>
            </a:r>
            <a:r>
              <a:rPr lang="en-US" altLang="zh-TW" sz="2600" b="1" dirty="0"/>
              <a:t> 7:24~25</a:t>
            </a:r>
            <a:r>
              <a:rPr lang="zh-TW" altLang="zh-TW" sz="2600" b="1" dirty="0" smtClean="0"/>
              <a:t>】</a:t>
            </a:r>
            <a:endParaRPr lang="en-US" altLang="zh-TW" sz="2600" b="1" dirty="0" smtClean="0"/>
          </a:p>
          <a:p>
            <a:r>
              <a:rPr lang="en-US" altLang="zh-TW" sz="2600" b="1" dirty="0"/>
              <a:t/>
            </a:r>
            <a:br>
              <a:rPr lang="en-US" altLang="zh-TW" sz="2600" b="1" dirty="0"/>
            </a:br>
            <a:r>
              <a:rPr lang="en-US" altLang="zh-TW" sz="2600" b="1" baseline="30000" dirty="0"/>
              <a:t>24</a:t>
            </a:r>
            <a:r>
              <a:rPr lang="en-US" altLang="zh-TW" sz="2600" b="1" dirty="0"/>
              <a:t>Wretched man that I am! Who will deliver me from this body of death? </a:t>
            </a:r>
            <a:r>
              <a:rPr lang="en-US" altLang="zh-TW" sz="2600" b="1" baseline="30000" dirty="0"/>
              <a:t>25</a:t>
            </a:r>
            <a:r>
              <a:rPr lang="en-US" altLang="zh-TW" sz="2600" b="1" dirty="0"/>
              <a:t>Thanks be to God through Jesus Christ our Lord! So then, I myself serve the law of God with my mind, but with my flesh I serve the law of sin. </a:t>
            </a:r>
            <a:r>
              <a:rPr lang="zh-TW" altLang="zh-TW" sz="2600" b="1" dirty="0"/>
              <a:t>【</a:t>
            </a:r>
            <a:r>
              <a:rPr lang="en-US" altLang="zh-TW" sz="2600" b="1" dirty="0"/>
              <a:t>Rom 7:24~25</a:t>
            </a:r>
            <a:r>
              <a:rPr lang="zh-TW" altLang="zh-TW" sz="2400" b="1" dirty="0"/>
              <a:t>】</a:t>
            </a:r>
          </a:p>
        </p:txBody>
      </p:sp>
    </p:spTree>
    <p:extLst>
      <p:ext uri="{BB962C8B-B14F-4D97-AF65-F5344CB8AC3E}">
        <p14:creationId xmlns:p14="http://schemas.microsoft.com/office/powerpoint/2010/main" val="35741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928" y="1347614"/>
            <a:ext cx="8103520" cy="1292662"/>
          </a:xfrm>
          <a:prstGeom prst="rect">
            <a:avLst/>
          </a:prstGeom>
        </p:spPr>
        <p:txBody>
          <a:bodyPr wrap="square">
            <a:spAutoFit/>
          </a:bodyPr>
          <a:lstStyle/>
          <a:p>
            <a:r>
              <a:rPr lang="zh-TW" altLang="en-US" sz="2600" b="1" dirty="0" smtClean="0">
                <a:solidFill>
                  <a:srgbClr val="FF0000"/>
                </a:solidFill>
                <a:sym typeface="Wingdings"/>
              </a:rPr>
              <a:t></a:t>
            </a:r>
            <a:r>
              <a:rPr lang="zh-TW" altLang="zh-TW" sz="2600" b="1" dirty="0" smtClean="0"/>
              <a:t>上帝</a:t>
            </a:r>
            <a:r>
              <a:rPr lang="zh-TW" altLang="zh-TW" sz="2600" b="1" dirty="0"/>
              <a:t>看我們是看我們將來得到復活身體無罪的樣式</a:t>
            </a:r>
            <a:r>
              <a:rPr lang="en-US" altLang="zh-TW" sz="2600" b="1" dirty="0" smtClean="0"/>
              <a:t>.</a:t>
            </a:r>
          </a:p>
          <a:p>
            <a:r>
              <a:rPr lang="en-US" altLang="zh-TW" sz="2600" b="1" dirty="0" smtClean="0"/>
              <a:t> </a:t>
            </a:r>
            <a:r>
              <a:rPr lang="en-US" altLang="zh-TW" sz="2600" b="1" dirty="0"/>
              <a:t>God </a:t>
            </a:r>
            <a:r>
              <a:rPr lang="en-US" altLang="zh-TW" sz="2600" b="1" dirty="0" smtClean="0"/>
              <a:t>views </a:t>
            </a:r>
            <a:r>
              <a:rPr lang="en-US" altLang="zh-TW" sz="2600" b="1" dirty="0"/>
              <a:t>us </a:t>
            </a:r>
            <a:r>
              <a:rPr lang="en-US" altLang="zh-TW" sz="2600" b="1" dirty="0" smtClean="0"/>
              <a:t>as a form of the resurrection of our bodies from sin and death. </a:t>
            </a:r>
            <a:endParaRPr lang="zh-TW" altLang="en-US" sz="2600" b="1" dirty="0"/>
          </a:p>
        </p:txBody>
      </p:sp>
      <p:sp>
        <p:nvSpPr>
          <p:cNvPr id="3" name="矩形 2"/>
          <p:cNvSpPr/>
          <p:nvPr/>
        </p:nvSpPr>
        <p:spPr>
          <a:xfrm>
            <a:off x="395536" y="267494"/>
            <a:ext cx="5203348" cy="892552"/>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但是</a:t>
            </a:r>
            <a:r>
              <a:rPr lang="zh-TW" altLang="zh-TW" sz="2600" b="1" dirty="0"/>
              <a:t>上帝是怎麼樣看我們的呢</a:t>
            </a:r>
            <a:r>
              <a:rPr lang="en-US" altLang="zh-TW" sz="2600" b="1" dirty="0"/>
              <a:t>? </a:t>
            </a:r>
          </a:p>
          <a:p>
            <a:r>
              <a:rPr lang="en-US" altLang="zh-TW" sz="2600" b="1" dirty="0" smtClean="0"/>
              <a:t>    However, </a:t>
            </a:r>
            <a:r>
              <a:rPr lang="en-US" altLang="zh-TW" sz="2600" b="1" dirty="0"/>
              <a:t>how does God </a:t>
            </a:r>
            <a:r>
              <a:rPr lang="en-US" altLang="zh-TW" sz="2600" b="1" dirty="0" smtClean="0"/>
              <a:t>view </a:t>
            </a:r>
            <a:r>
              <a:rPr lang="en-US" altLang="zh-TW" sz="2600" b="1" dirty="0"/>
              <a:t>us? </a:t>
            </a:r>
            <a:endParaRPr lang="zh-TW" altLang="en-US" sz="2600" b="1" dirty="0"/>
          </a:p>
        </p:txBody>
      </p:sp>
      <p:pic>
        <p:nvPicPr>
          <p:cNvPr id="4" name="Picture 4" descr="ãç½ªäºº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35583"/>
            <a:ext cx="3024336" cy="291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1362</Words>
  <Application>Microsoft Office PowerPoint</Application>
  <PresentationFormat>On-screen Show (16:9)</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微軟正黑體</vt:lpstr>
      <vt:lpstr>新細明體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Joseph Chang</cp:lastModifiedBy>
  <cp:revision>46</cp:revision>
  <dcterms:created xsi:type="dcterms:W3CDTF">2019-06-27T22:39:49Z</dcterms:created>
  <dcterms:modified xsi:type="dcterms:W3CDTF">2019-06-30T00:32:49Z</dcterms:modified>
</cp:coreProperties>
</file>