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7" r:id="rId2"/>
    <p:sldId id="291" r:id="rId3"/>
    <p:sldId id="287" r:id="rId4"/>
    <p:sldId id="288" r:id="rId5"/>
    <p:sldId id="259" r:id="rId6"/>
    <p:sldId id="296" r:id="rId7"/>
    <p:sldId id="260" r:id="rId8"/>
    <p:sldId id="261" r:id="rId9"/>
    <p:sldId id="262" r:id="rId10"/>
    <p:sldId id="263" r:id="rId11"/>
    <p:sldId id="293" r:id="rId12"/>
    <p:sldId id="264" r:id="rId13"/>
    <p:sldId id="265" r:id="rId14"/>
    <p:sldId id="266" r:id="rId15"/>
    <p:sldId id="267" r:id="rId16"/>
    <p:sldId id="269" r:id="rId17"/>
    <p:sldId id="270" r:id="rId18"/>
    <p:sldId id="294"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5143500" type="screen16x9"/>
  <p:notesSz cx="6858000" cy="9144000"/>
  <p:embeddedFontLst>
    <p:embeddedFont>
      <p:font typeface="新細明體" panose="02020500000000000000" pitchFamily="18" charset="-120"/>
      <p:regular r:id="rId31"/>
    </p:embeddedFont>
    <p:embeddedFont>
      <p:font typeface="Calibri" panose="020F0502020204030204" pitchFamily="34" charset="0"/>
      <p:regular r:id="rId32"/>
      <p:bold r:id="rId33"/>
      <p:italic r:id="rId34"/>
      <p:boldItalic r:id="rId35"/>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E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81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2" y="1597820"/>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11003BF-B1D5-4095-982C-AA4BD2FB42E0}" type="datetimeFigureOut">
              <a:rPr lang="zh-TW" altLang="en-US" smtClean="0"/>
              <a:t>2020/2/4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2D4509-C5A2-4C73-8EAF-8E8CFF14DB16}" type="slidenum">
              <a:rPr lang="zh-TW" altLang="en-US" smtClean="0"/>
              <a:t>‹#›</a:t>
            </a:fld>
            <a:endParaRPr lang="zh-TW" altLang="en-US"/>
          </a:p>
        </p:txBody>
      </p:sp>
    </p:spTree>
    <p:extLst>
      <p:ext uri="{BB962C8B-B14F-4D97-AF65-F5344CB8AC3E}">
        <p14:creationId xmlns:p14="http://schemas.microsoft.com/office/powerpoint/2010/main" val="372056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11003BF-B1D5-4095-982C-AA4BD2FB42E0}" type="datetimeFigureOut">
              <a:rPr lang="zh-TW" altLang="en-US" smtClean="0"/>
              <a:t>2020/2/4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2D4509-C5A2-4C73-8EAF-8E8CFF14DB16}" type="slidenum">
              <a:rPr lang="zh-TW" altLang="en-US" smtClean="0"/>
              <a:t>‹#›</a:t>
            </a:fld>
            <a:endParaRPr lang="zh-TW" altLang="en-US"/>
          </a:p>
        </p:txBody>
      </p:sp>
    </p:spTree>
    <p:extLst>
      <p:ext uri="{BB962C8B-B14F-4D97-AF65-F5344CB8AC3E}">
        <p14:creationId xmlns:p14="http://schemas.microsoft.com/office/powerpoint/2010/main" val="249241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399" y="205979"/>
            <a:ext cx="2057401"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1"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11003BF-B1D5-4095-982C-AA4BD2FB42E0}" type="datetimeFigureOut">
              <a:rPr lang="zh-TW" altLang="en-US" smtClean="0"/>
              <a:t>2020/2/4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2D4509-C5A2-4C73-8EAF-8E8CFF14DB16}" type="slidenum">
              <a:rPr lang="zh-TW" altLang="en-US" smtClean="0"/>
              <a:t>‹#›</a:t>
            </a:fld>
            <a:endParaRPr lang="zh-TW" altLang="en-US"/>
          </a:p>
        </p:txBody>
      </p:sp>
    </p:spTree>
    <p:extLst>
      <p:ext uri="{BB962C8B-B14F-4D97-AF65-F5344CB8AC3E}">
        <p14:creationId xmlns:p14="http://schemas.microsoft.com/office/powerpoint/2010/main" val="358007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11003BF-B1D5-4095-982C-AA4BD2FB42E0}" type="datetimeFigureOut">
              <a:rPr lang="zh-TW" altLang="en-US" smtClean="0"/>
              <a:t>2020/2/4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2D4509-C5A2-4C73-8EAF-8E8CFF14DB16}" type="slidenum">
              <a:rPr lang="zh-TW" altLang="en-US" smtClean="0"/>
              <a:t>‹#›</a:t>
            </a:fld>
            <a:endParaRPr lang="zh-TW" altLang="en-US"/>
          </a:p>
        </p:txBody>
      </p:sp>
    </p:spTree>
    <p:extLst>
      <p:ext uri="{BB962C8B-B14F-4D97-AF65-F5344CB8AC3E}">
        <p14:creationId xmlns:p14="http://schemas.microsoft.com/office/powerpoint/2010/main" val="265867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4"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11003BF-B1D5-4095-982C-AA4BD2FB42E0}" type="datetimeFigureOut">
              <a:rPr lang="zh-TW" altLang="en-US" smtClean="0"/>
              <a:t>2020/2/4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2D4509-C5A2-4C73-8EAF-8E8CFF14DB16}" type="slidenum">
              <a:rPr lang="zh-TW" altLang="en-US" smtClean="0"/>
              <a:t>‹#›</a:t>
            </a:fld>
            <a:endParaRPr lang="zh-TW" altLang="en-US"/>
          </a:p>
        </p:txBody>
      </p:sp>
    </p:spTree>
    <p:extLst>
      <p:ext uri="{BB962C8B-B14F-4D97-AF65-F5344CB8AC3E}">
        <p14:creationId xmlns:p14="http://schemas.microsoft.com/office/powerpoint/2010/main" val="380837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11003BF-B1D5-4095-982C-AA4BD2FB42E0}" type="datetimeFigureOut">
              <a:rPr lang="zh-TW" altLang="en-US" smtClean="0"/>
              <a:t>2020/2/4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2D4509-C5A2-4C73-8EAF-8E8CFF14DB16}" type="slidenum">
              <a:rPr lang="zh-TW" altLang="en-US" smtClean="0"/>
              <a:t>‹#›</a:t>
            </a:fld>
            <a:endParaRPr lang="zh-TW" altLang="en-US"/>
          </a:p>
        </p:txBody>
      </p:sp>
    </p:spTree>
    <p:extLst>
      <p:ext uri="{BB962C8B-B14F-4D97-AF65-F5344CB8AC3E}">
        <p14:creationId xmlns:p14="http://schemas.microsoft.com/office/powerpoint/2010/main" val="78371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8"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11003BF-B1D5-4095-982C-AA4BD2FB42E0}" type="datetimeFigureOut">
              <a:rPr lang="zh-TW" altLang="en-US" smtClean="0"/>
              <a:t>2020/2/4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82D4509-C5A2-4C73-8EAF-8E8CFF14DB16}" type="slidenum">
              <a:rPr lang="zh-TW" altLang="en-US" smtClean="0"/>
              <a:t>‹#›</a:t>
            </a:fld>
            <a:endParaRPr lang="zh-TW" altLang="en-US"/>
          </a:p>
        </p:txBody>
      </p:sp>
    </p:spTree>
    <p:extLst>
      <p:ext uri="{BB962C8B-B14F-4D97-AF65-F5344CB8AC3E}">
        <p14:creationId xmlns:p14="http://schemas.microsoft.com/office/powerpoint/2010/main" val="338866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11003BF-B1D5-4095-982C-AA4BD2FB42E0}" type="datetimeFigureOut">
              <a:rPr lang="zh-TW" altLang="en-US" smtClean="0"/>
              <a:t>2020/2/4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82D4509-C5A2-4C73-8EAF-8E8CFF14DB16}" type="slidenum">
              <a:rPr lang="zh-TW" altLang="en-US" smtClean="0"/>
              <a:t>‹#›</a:t>
            </a:fld>
            <a:endParaRPr lang="zh-TW" altLang="en-US"/>
          </a:p>
        </p:txBody>
      </p:sp>
    </p:spTree>
    <p:extLst>
      <p:ext uri="{BB962C8B-B14F-4D97-AF65-F5344CB8AC3E}">
        <p14:creationId xmlns:p14="http://schemas.microsoft.com/office/powerpoint/2010/main" val="200575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11003BF-B1D5-4095-982C-AA4BD2FB42E0}" type="datetimeFigureOut">
              <a:rPr lang="zh-TW" altLang="en-US" smtClean="0"/>
              <a:t>2020/2/4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82D4509-C5A2-4C73-8EAF-8E8CFF14DB16}" type="slidenum">
              <a:rPr lang="zh-TW" altLang="en-US" smtClean="0"/>
              <a:t>‹#›</a:t>
            </a:fld>
            <a:endParaRPr lang="zh-TW" altLang="en-US"/>
          </a:p>
        </p:txBody>
      </p:sp>
    </p:spTree>
    <p:extLst>
      <p:ext uri="{BB962C8B-B14F-4D97-AF65-F5344CB8AC3E}">
        <p14:creationId xmlns:p14="http://schemas.microsoft.com/office/powerpoint/2010/main" val="428640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2"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11003BF-B1D5-4095-982C-AA4BD2FB42E0}" type="datetimeFigureOut">
              <a:rPr lang="zh-TW" altLang="en-US" smtClean="0"/>
              <a:t>2020/2/4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2D4509-C5A2-4C73-8EAF-8E8CFF14DB16}" type="slidenum">
              <a:rPr lang="zh-TW" altLang="en-US" smtClean="0"/>
              <a:t>‹#›</a:t>
            </a:fld>
            <a:endParaRPr lang="zh-TW" altLang="en-US"/>
          </a:p>
        </p:txBody>
      </p:sp>
    </p:spTree>
    <p:extLst>
      <p:ext uri="{BB962C8B-B14F-4D97-AF65-F5344CB8AC3E}">
        <p14:creationId xmlns:p14="http://schemas.microsoft.com/office/powerpoint/2010/main" val="189006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11003BF-B1D5-4095-982C-AA4BD2FB42E0}" type="datetimeFigureOut">
              <a:rPr lang="zh-TW" altLang="en-US" smtClean="0"/>
              <a:t>2020/2/4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2D4509-C5A2-4C73-8EAF-8E8CFF14DB16}" type="slidenum">
              <a:rPr lang="zh-TW" altLang="en-US" smtClean="0"/>
              <a:t>‹#›</a:t>
            </a:fld>
            <a:endParaRPr lang="zh-TW" altLang="en-US"/>
          </a:p>
        </p:txBody>
      </p:sp>
    </p:spTree>
    <p:extLst>
      <p:ext uri="{BB962C8B-B14F-4D97-AF65-F5344CB8AC3E}">
        <p14:creationId xmlns:p14="http://schemas.microsoft.com/office/powerpoint/2010/main" val="149557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1003BF-B1D5-4095-982C-AA4BD2FB42E0}" type="datetimeFigureOut">
              <a:rPr lang="zh-TW" altLang="en-US" smtClean="0"/>
              <a:t>2020/2/4</a:t>
            </a:fld>
            <a:endParaRPr lang="zh-TW" altLang="en-US"/>
          </a:p>
        </p:txBody>
      </p:sp>
      <p:sp>
        <p:nvSpPr>
          <p:cNvPr id="5" name="頁尾版面配置區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2D4509-C5A2-4C73-8EAF-8E8CFF14DB16}" type="slidenum">
              <a:rPr lang="zh-TW" altLang="en-US" smtClean="0"/>
              <a:t>‹#›</a:t>
            </a:fld>
            <a:endParaRPr lang="zh-TW" altLang="en-US"/>
          </a:p>
        </p:txBody>
      </p:sp>
    </p:spTree>
    <p:extLst>
      <p:ext uri="{BB962C8B-B14F-4D97-AF65-F5344CB8AC3E}">
        <p14:creationId xmlns:p14="http://schemas.microsoft.com/office/powerpoint/2010/main" val="2263943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ky」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9" y="-21763"/>
            <a:ext cx="9144000" cy="51826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矩形 1"/>
          <p:cNvSpPr/>
          <p:nvPr/>
        </p:nvSpPr>
        <p:spPr>
          <a:xfrm>
            <a:off x="2843808" y="699542"/>
            <a:ext cx="2909771" cy="1446550"/>
          </a:xfrm>
          <a:prstGeom prst="rect">
            <a:avLst/>
          </a:prstGeom>
        </p:spPr>
        <p:txBody>
          <a:bodyPr wrap="none">
            <a:spAutoFit/>
          </a:bodyPr>
          <a:lstStyle/>
          <a:p>
            <a:r>
              <a:rPr lang="en-US" altLang="zh-TW" sz="8800" dirty="0">
                <a:solidFill>
                  <a:schemeClr val="bg1"/>
                </a:solidFill>
              </a:rPr>
              <a:t>20/20</a:t>
            </a:r>
            <a:endParaRPr lang="zh-TW" altLang="en-US" sz="8800" dirty="0">
              <a:solidFill>
                <a:schemeClr val="bg1"/>
              </a:solidFill>
            </a:endParaRPr>
          </a:p>
        </p:txBody>
      </p:sp>
      <p:sp>
        <p:nvSpPr>
          <p:cNvPr id="3" name="矩形 2"/>
          <p:cNvSpPr/>
          <p:nvPr/>
        </p:nvSpPr>
        <p:spPr>
          <a:xfrm>
            <a:off x="3165883" y="2130218"/>
            <a:ext cx="2265620" cy="523220"/>
          </a:xfrm>
          <a:prstGeom prst="rect">
            <a:avLst/>
          </a:prstGeom>
        </p:spPr>
        <p:txBody>
          <a:bodyPr wrap="none">
            <a:spAutoFit/>
          </a:bodyPr>
          <a:lstStyle/>
          <a:p>
            <a:r>
              <a:rPr lang="en-US" altLang="zh-TW" sz="2800" b="1" dirty="0">
                <a:solidFill>
                  <a:schemeClr val="bg1"/>
                </a:solidFill>
              </a:rPr>
              <a:t>2 Peter 1:3-11</a:t>
            </a:r>
            <a:endParaRPr lang="zh-TW" altLang="zh-TW" sz="2800" b="1" dirty="0">
              <a:solidFill>
                <a:schemeClr val="bg1"/>
              </a:solidFill>
            </a:endParaRPr>
          </a:p>
        </p:txBody>
      </p:sp>
      <p:sp>
        <p:nvSpPr>
          <p:cNvPr id="4" name="矩形 3"/>
          <p:cNvSpPr/>
          <p:nvPr/>
        </p:nvSpPr>
        <p:spPr>
          <a:xfrm>
            <a:off x="2106199" y="3587184"/>
            <a:ext cx="4896544" cy="1384995"/>
          </a:xfrm>
          <a:prstGeom prst="rect">
            <a:avLst/>
          </a:prstGeom>
          <a:noFill/>
          <a:ln>
            <a:noFill/>
          </a:ln>
        </p:spPr>
        <p:style>
          <a:lnRef idx="1">
            <a:schemeClr val="accent5"/>
          </a:lnRef>
          <a:fillRef idx="1001">
            <a:schemeClr val="lt1"/>
          </a:fillRef>
          <a:effectRef idx="1">
            <a:schemeClr val="accent5"/>
          </a:effectRef>
          <a:fontRef idx="minor">
            <a:schemeClr val="dk1"/>
          </a:fontRef>
        </p:style>
        <p:txBody>
          <a:bodyPr wrap="square">
            <a:spAutoFit/>
          </a:bodyPr>
          <a:lstStyle/>
          <a:p>
            <a:r>
              <a:rPr lang="en-US" altLang="zh-TW" sz="2800" b="1" dirty="0" smtClean="0"/>
              <a:t>                 </a:t>
            </a:r>
            <a:r>
              <a:rPr lang="en-US" altLang="zh-TW" sz="2800" b="1" dirty="0" smtClean="0">
                <a:solidFill>
                  <a:schemeClr val="tx1"/>
                </a:solidFill>
              </a:rPr>
              <a:t>2/2/2020</a:t>
            </a:r>
            <a:endParaRPr lang="en-US" altLang="zh-TW" sz="2800" b="1" dirty="0">
              <a:solidFill>
                <a:schemeClr val="tx1"/>
              </a:solidFill>
            </a:endParaRPr>
          </a:p>
          <a:p>
            <a:r>
              <a:rPr lang="en-US" altLang="zh-TW" sz="2800" b="1" dirty="0">
                <a:solidFill>
                  <a:schemeClr val="tx1"/>
                </a:solidFill>
              </a:rPr>
              <a:t>           Rev. Joseph Chang</a:t>
            </a:r>
          </a:p>
          <a:p>
            <a:r>
              <a:rPr lang="en-US" altLang="zh-TW" sz="2800" b="1" dirty="0">
                <a:solidFill>
                  <a:schemeClr val="tx1"/>
                </a:solidFill>
              </a:rPr>
              <a:t>  </a:t>
            </a:r>
            <a:r>
              <a:rPr lang="zh-TW" altLang="en-US" sz="2800" b="1" dirty="0">
                <a:solidFill>
                  <a:schemeClr val="tx1"/>
                </a:solidFill>
              </a:rPr>
              <a:t>  </a:t>
            </a:r>
            <a:r>
              <a:rPr lang="en-US" altLang="zh-TW" sz="2800" b="1" dirty="0">
                <a:solidFill>
                  <a:schemeClr val="tx1"/>
                </a:solidFill>
              </a:rPr>
              <a:t>BOLGPC </a:t>
            </a:r>
            <a:r>
              <a:rPr lang="zh-TW" altLang="en-US" sz="2800" b="1" dirty="0">
                <a:solidFill>
                  <a:schemeClr val="tx1"/>
                </a:solidFill>
              </a:rPr>
              <a:t>爾灣大公園靈糧堂</a:t>
            </a:r>
          </a:p>
        </p:txBody>
      </p:sp>
      <p:sp>
        <p:nvSpPr>
          <p:cNvPr id="7" name="矩形 6"/>
          <p:cNvSpPr/>
          <p:nvPr/>
        </p:nvSpPr>
        <p:spPr>
          <a:xfrm>
            <a:off x="2286000" y="2110085"/>
            <a:ext cx="4572000" cy="369332"/>
          </a:xfrm>
          <a:prstGeom prst="rect">
            <a:avLst/>
          </a:prstGeom>
        </p:spPr>
        <p:txBody>
          <a:bodyPr>
            <a:spAutoFit/>
          </a:bodyPr>
          <a:lstStyle/>
          <a:p>
            <a:endParaRPr lang="zh-TW" altLang="en-US" b="1" dirty="0"/>
          </a:p>
        </p:txBody>
      </p:sp>
    </p:spTree>
    <p:extLst>
      <p:ext uri="{BB962C8B-B14F-4D97-AF65-F5344CB8AC3E}">
        <p14:creationId xmlns:p14="http://schemas.microsoft.com/office/powerpoint/2010/main" val="2853776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83518"/>
            <a:ext cx="8352928" cy="3693319"/>
          </a:xfrm>
          <a:prstGeom prst="rect">
            <a:avLst/>
          </a:prstGeom>
        </p:spPr>
        <p:txBody>
          <a:bodyPr wrap="square">
            <a:spAutoFit/>
          </a:bodyPr>
          <a:lstStyle/>
          <a:p>
            <a:r>
              <a:rPr lang="en-US" altLang="zh-TW" sz="2600" b="1" baseline="30000" dirty="0"/>
              <a:t>10</a:t>
            </a:r>
            <a:r>
              <a:rPr lang="zh-TW" altLang="zh-TW" sz="2600" b="1" dirty="0"/>
              <a:t>所以弟兄們，應當更加殷勤，使你們所蒙的恩召和揀選堅定不移。你們若行這幾樣，就永不失腳。</a:t>
            </a:r>
            <a:r>
              <a:rPr lang="en-US" altLang="zh-TW" sz="2600" b="1" baseline="30000" dirty="0"/>
              <a:t>11</a:t>
            </a:r>
            <a:r>
              <a:rPr lang="zh-TW" altLang="zh-TW" sz="2600" b="1" dirty="0"/>
              <a:t>這樣，必叫你們豐豐富富的得以進入我們主</a:t>
            </a:r>
            <a:r>
              <a:rPr lang="en-US" altLang="zh-TW" sz="2600" b="1" dirty="0"/>
              <a:t>─</a:t>
            </a:r>
            <a:r>
              <a:rPr lang="zh-TW" altLang="zh-TW" sz="2600" b="1" dirty="0"/>
              <a:t>救主耶穌基督永遠的國。【彼後</a:t>
            </a:r>
            <a:r>
              <a:rPr lang="en-US" altLang="zh-TW" sz="2600" b="1" dirty="0"/>
              <a:t> 1:3~11</a:t>
            </a:r>
            <a:r>
              <a:rPr lang="zh-TW" altLang="zh-TW" sz="2600" b="1" dirty="0" smtClean="0"/>
              <a:t>】</a:t>
            </a:r>
            <a:endParaRPr lang="en-US" altLang="zh-TW" sz="2600" b="1" dirty="0" smtClean="0"/>
          </a:p>
          <a:p>
            <a:r>
              <a:rPr lang="en-US" altLang="zh-TW" sz="2600" b="1" baseline="30000" dirty="0" smtClean="0"/>
              <a:t>10</a:t>
            </a:r>
            <a:r>
              <a:rPr lang="en-US" altLang="zh-TW" sz="2600" b="1" dirty="0" smtClean="0"/>
              <a:t>Therefore</a:t>
            </a:r>
            <a:r>
              <a:rPr lang="en-US" altLang="zh-TW" sz="2600" b="1" dirty="0"/>
              <a:t>, brothers, be all the more diligent to make your calling and election sure, for if you practice these qualities you will never fall. </a:t>
            </a:r>
            <a:r>
              <a:rPr lang="en-US" altLang="zh-TW" sz="2600" b="1" baseline="30000" dirty="0"/>
              <a:t>11</a:t>
            </a:r>
            <a:r>
              <a:rPr lang="en-US" altLang="zh-TW" sz="2600" b="1" dirty="0"/>
              <a:t>For in this way there will be richly provided for you an entrance into the eternal kingdom of our Lord and Savior Jesus Christ. </a:t>
            </a:r>
            <a:r>
              <a:rPr lang="zh-TW" altLang="zh-TW" sz="2600" b="1" dirty="0"/>
              <a:t>【</a:t>
            </a:r>
            <a:r>
              <a:rPr lang="en-US" altLang="zh-TW" sz="2600" b="1" dirty="0"/>
              <a:t>2Pet 1:3~11</a:t>
            </a:r>
            <a:r>
              <a:rPr lang="zh-TW" altLang="zh-TW" sz="2600" b="1" dirty="0"/>
              <a:t>】</a:t>
            </a:r>
            <a:endParaRPr lang="zh-TW" altLang="en-US" sz="2600" b="1" dirty="0"/>
          </a:p>
        </p:txBody>
      </p:sp>
    </p:spTree>
    <p:extLst>
      <p:ext uri="{BB962C8B-B14F-4D97-AF65-F5344CB8AC3E}">
        <p14:creationId xmlns:p14="http://schemas.microsoft.com/office/powerpoint/2010/main" val="2596248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01K,」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94476"/>
            <a:ext cx="2643756" cy="26437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相關圖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059582"/>
            <a:ext cx="4206590" cy="231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67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03646" y="1059581"/>
            <a:ext cx="612068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zh-TW" sz="2600" b="1" dirty="0"/>
              <a:t> </a:t>
            </a:r>
            <a:r>
              <a:rPr lang="zh-TW" altLang="en-US" sz="2600" b="1" dirty="0" smtClean="0">
                <a:solidFill>
                  <a:srgbClr val="FF0000"/>
                </a:solidFill>
                <a:sym typeface="Wingdings"/>
              </a:rPr>
              <a:t></a:t>
            </a:r>
            <a:r>
              <a:rPr lang="en-US" altLang="zh-TW" sz="2800" b="1" dirty="0" smtClean="0"/>
              <a:t>7</a:t>
            </a:r>
            <a:r>
              <a:rPr lang="zh-TW" altLang="zh-TW" sz="2800" b="1" dirty="0"/>
              <a:t>個步驟的存錢</a:t>
            </a:r>
            <a:r>
              <a:rPr lang="zh-TW" altLang="zh-TW" sz="2800" b="1" dirty="0" smtClean="0"/>
              <a:t>計劃</a:t>
            </a:r>
            <a:r>
              <a:rPr lang="en-US" altLang="zh-TW" sz="2800" b="1" dirty="0"/>
              <a:t> </a:t>
            </a:r>
            <a:r>
              <a:rPr lang="en-US" altLang="zh-TW" sz="2800" b="1" dirty="0" smtClean="0"/>
              <a:t>(Verses 5-8):</a:t>
            </a:r>
          </a:p>
          <a:p>
            <a:r>
              <a:rPr lang="en-US" altLang="zh-TW" sz="2800" b="1" dirty="0"/>
              <a:t> </a:t>
            </a:r>
            <a:r>
              <a:rPr lang="en-US" altLang="zh-TW" sz="2800" b="1" dirty="0" smtClean="0"/>
              <a:t>    the </a:t>
            </a:r>
            <a:r>
              <a:rPr lang="en-US" altLang="zh-TW" sz="2800" b="1" dirty="0"/>
              <a:t>7-step saving </a:t>
            </a:r>
            <a:r>
              <a:rPr lang="en-US" altLang="zh-TW" sz="2800" b="1" dirty="0" smtClean="0"/>
              <a:t>plan</a:t>
            </a:r>
            <a:r>
              <a:rPr lang="en-US" altLang="zh-TW" sz="2800" b="1" dirty="0"/>
              <a:t>(</a:t>
            </a:r>
            <a:r>
              <a:rPr lang="en-US" altLang="zh-TW" sz="2800" b="1" dirty="0" smtClean="0"/>
              <a:t> </a:t>
            </a:r>
            <a:r>
              <a:rPr lang="en-US" altLang="zh-TW" sz="2800" b="1" dirty="0"/>
              <a:t>Verses </a:t>
            </a:r>
            <a:r>
              <a:rPr lang="en-US" altLang="zh-TW" sz="2800" b="1" dirty="0" smtClean="0"/>
              <a:t>5-8):</a:t>
            </a:r>
            <a:endParaRPr lang="zh-TW" altLang="zh-TW" sz="2800" b="1" dirty="0"/>
          </a:p>
        </p:txBody>
      </p:sp>
      <p:pic>
        <p:nvPicPr>
          <p:cNvPr id="3" name="Picture 8" descr="「20/20 vision」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89" y="2715766"/>
            <a:ext cx="3528393" cy="194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069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8337" y="339502"/>
            <a:ext cx="5255221" cy="523220"/>
          </a:xfrm>
          <a:prstGeom prst="rect">
            <a:avLst/>
          </a:prstGeom>
          <a:solidFill>
            <a:srgbClr val="FFFF00"/>
          </a:solidFill>
        </p:spPr>
        <p:txBody>
          <a:bodyPr wrap="none">
            <a:spAutoFit/>
          </a:bodyPr>
          <a:lstStyle/>
          <a:p>
            <a:r>
              <a:rPr lang="en-US" altLang="zh-TW" sz="2800" b="1" dirty="0">
                <a:solidFill>
                  <a:srgbClr val="FF0000"/>
                </a:solidFill>
              </a:rPr>
              <a:t>I. </a:t>
            </a:r>
            <a:r>
              <a:rPr lang="zh-TW" altLang="zh-TW" sz="2800" b="1" dirty="0"/>
              <a:t>德行</a:t>
            </a:r>
            <a:r>
              <a:rPr lang="en-US" altLang="zh-TW" sz="2800" b="1" dirty="0"/>
              <a:t>/ Goodness/ ἀ</a:t>
            </a:r>
            <a:r>
              <a:rPr lang="en-US" altLang="zh-TW" sz="2800" b="1" dirty="0" err="1"/>
              <a:t>ρετήν</a:t>
            </a:r>
            <a:r>
              <a:rPr lang="en-US" altLang="zh-TW" sz="2800" b="1" dirty="0"/>
              <a:t>  (v. 5a)</a:t>
            </a:r>
            <a:endParaRPr lang="zh-TW" altLang="zh-TW" sz="2800" dirty="0"/>
          </a:p>
        </p:txBody>
      </p:sp>
      <p:sp>
        <p:nvSpPr>
          <p:cNvPr id="3" name="矩形 2"/>
          <p:cNvSpPr/>
          <p:nvPr/>
        </p:nvSpPr>
        <p:spPr>
          <a:xfrm>
            <a:off x="448335" y="1275606"/>
            <a:ext cx="8424937" cy="2893100"/>
          </a:xfrm>
          <a:prstGeom prst="rect">
            <a:avLst/>
          </a:prstGeom>
        </p:spPr>
        <p:txBody>
          <a:bodyPr wrap="square">
            <a:spAutoFit/>
          </a:bodyPr>
          <a:lstStyle/>
          <a:p>
            <a:r>
              <a:rPr lang="en-US" altLang="zh-TW" sz="2600" b="1" baseline="30000" dirty="0"/>
              <a:t>9</a:t>
            </a:r>
            <a:r>
              <a:rPr lang="zh-TW" altLang="zh-TW" sz="2600" b="1" dirty="0"/>
              <a:t>惟有你們是被揀選的族類，是有君尊的祭司，是聖潔的國度，是屬神的子民，要叫你們宣揚那召你們出黑暗入奇妙光明者的</a:t>
            </a:r>
            <a:r>
              <a:rPr lang="zh-TW" altLang="zh-TW" sz="2600" b="1" dirty="0">
                <a:solidFill>
                  <a:srgbClr val="FF0000"/>
                </a:solidFill>
              </a:rPr>
              <a:t>美德</a:t>
            </a:r>
            <a:r>
              <a:rPr lang="zh-TW" altLang="zh-TW" sz="2600" b="1" dirty="0" smtClean="0"/>
              <a:t>。【</a:t>
            </a:r>
            <a:r>
              <a:rPr lang="zh-TW" altLang="zh-TW" sz="2600" b="1" dirty="0"/>
              <a:t>彼前</a:t>
            </a:r>
            <a:r>
              <a:rPr lang="en-US" altLang="zh-TW" sz="2600" b="1" dirty="0"/>
              <a:t> 2:9</a:t>
            </a:r>
            <a:r>
              <a:rPr lang="zh-TW" altLang="zh-TW" sz="2600" b="1" dirty="0"/>
              <a:t>】</a:t>
            </a:r>
            <a:r>
              <a:rPr lang="en-US" altLang="zh-TW" sz="2600" b="1" dirty="0"/>
              <a:t/>
            </a:r>
            <a:br>
              <a:rPr lang="en-US" altLang="zh-TW" sz="2600" b="1" dirty="0"/>
            </a:br>
            <a:r>
              <a:rPr lang="en-US" altLang="zh-TW" sz="2600" b="1" baseline="30000" dirty="0"/>
              <a:t>9</a:t>
            </a:r>
            <a:r>
              <a:rPr lang="en-US" altLang="zh-TW" sz="2600" b="1" dirty="0"/>
              <a:t>But you are a chosen race, a royal priesthood, a holy nation, a people for his own possession, that you may proclaim the </a:t>
            </a:r>
            <a:r>
              <a:rPr lang="en-US" altLang="zh-TW" sz="2600" b="1" dirty="0" err="1">
                <a:solidFill>
                  <a:srgbClr val="FF0000"/>
                </a:solidFill>
              </a:rPr>
              <a:t>excellencies</a:t>
            </a:r>
            <a:r>
              <a:rPr lang="en-US" altLang="zh-TW" sz="2600" b="1" dirty="0"/>
              <a:t> of him who called you out of darkness into his marvelous light. </a:t>
            </a:r>
            <a:r>
              <a:rPr lang="zh-TW" altLang="zh-TW" sz="2600" b="1" dirty="0"/>
              <a:t>【</a:t>
            </a:r>
            <a:r>
              <a:rPr lang="en-US" altLang="zh-TW" sz="2600" b="1" dirty="0"/>
              <a:t>1Pet 2:9</a:t>
            </a:r>
            <a:r>
              <a:rPr lang="zh-TW" altLang="zh-TW" sz="2600" b="1" dirty="0"/>
              <a:t>】</a:t>
            </a:r>
            <a:endParaRPr lang="zh-TW" altLang="en-US" sz="2600" b="1" dirty="0"/>
          </a:p>
        </p:txBody>
      </p:sp>
    </p:spTree>
    <p:extLst>
      <p:ext uri="{BB962C8B-B14F-4D97-AF65-F5344CB8AC3E}">
        <p14:creationId xmlns:p14="http://schemas.microsoft.com/office/powerpoint/2010/main" val="40069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9" y="140722"/>
            <a:ext cx="2025234" cy="492443"/>
          </a:xfrm>
          <a:prstGeom prst="rect">
            <a:avLst/>
          </a:prstGeom>
        </p:spPr>
        <p:txBody>
          <a:bodyPr wrap="none">
            <a:spAutoFit/>
          </a:bodyPr>
          <a:lstStyle/>
          <a:p>
            <a:r>
              <a:rPr lang="en-US" altLang="zh-TW" sz="2600" b="1" u="sng" dirty="0"/>
              <a:t>Illustration 3:</a:t>
            </a:r>
            <a:endParaRPr lang="zh-TW" altLang="zh-TW" sz="2600" b="1" u="sng" dirty="0"/>
          </a:p>
        </p:txBody>
      </p:sp>
      <p:pic>
        <p:nvPicPr>
          <p:cNvPr id="3" name="Picture 3">
            <a:extLst>
              <a:ext uri="{FF2B5EF4-FFF2-40B4-BE49-F238E27FC236}">
                <a16:creationId xmlns:a16="http://schemas.microsoft.com/office/drawing/2014/main" id="{94436F35-2470-428C-AA9D-BFFE21DA5E4C}"/>
              </a:ext>
            </a:extLst>
          </p:cNvPr>
          <p:cNvPicPr>
            <a:picLocks noChangeAspect="1"/>
          </p:cNvPicPr>
          <p:nvPr/>
        </p:nvPicPr>
        <p:blipFill rotWithShape="1">
          <a:blip r:embed="rId2"/>
          <a:srcRect l="27846" t="15603" r="27784" b="15876"/>
          <a:stretch/>
        </p:blipFill>
        <p:spPr>
          <a:xfrm>
            <a:off x="2411760" y="763804"/>
            <a:ext cx="5034308" cy="4373088"/>
          </a:xfrm>
          <a:prstGeom prst="rect">
            <a:avLst/>
          </a:prstGeom>
        </p:spPr>
      </p:pic>
      <p:sp>
        <p:nvSpPr>
          <p:cNvPr id="4" name="矩形 3"/>
          <p:cNvSpPr/>
          <p:nvPr/>
        </p:nvSpPr>
        <p:spPr>
          <a:xfrm>
            <a:off x="2627784" y="207292"/>
            <a:ext cx="4193777"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altLang="zh-TW" sz="2000" b="1" dirty="0"/>
              <a:t>Howard &amp; Ling Chen/</a:t>
            </a:r>
            <a:r>
              <a:rPr lang="zh-TW" altLang="zh-TW" sz="2000" b="1" dirty="0"/>
              <a:t>陳家豪</a:t>
            </a:r>
            <a:r>
              <a:rPr lang="en-US" altLang="zh-TW" sz="2000" b="1" dirty="0"/>
              <a:t>, </a:t>
            </a:r>
            <a:r>
              <a:rPr lang="zh-TW" altLang="zh-TW" sz="2000" b="1" dirty="0"/>
              <a:t>高淑玲</a:t>
            </a:r>
            <a:r>
              <a:rPr lang="en-US" altLang="zh-TW" sz="2000" b="1" dirty="0"/>
              <a:t>.</a:t>
            </a:r>
          </a:p>
        </p:txBody>
      </p:sp>
    </p:spTree>
    <p:extLst>
      <p:ext uri="{BB962C8B-B14F-4D97-AF65-F5344CB8AC3E}">
        <p14:creationId xmlns:p14="http://schemas.microsoft.com/office/powerpoint/2010/main" val="3489283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7" y="123478"/>
            <a:ext cx="5298245" cy="523220"/>
          </a:xfrm>
          <a:prstGeom prst="rect">
            <a:avLst/>
          </a:prstGeom>
          <a:solidFill>
            <a:srgbClr val="FFFF00"/>
          </a:solidFill>
        </p:spPr>
        <p:txBody>
          <a:bodyPr wrap="none">
            <a:spAutoFit/>
          </a:bodyPr>
          <a:lstStyle/>
          <a:p>
            <a:r>
              <a:rPr lang="en-US" altLang="zh-TW" sz="2800" b="1" dirty="0">
                <a:solidFill>
                  <a:srgbClr val="FF0000"/>
                </a:solidFill>
              </a:rPr>
              <a:t>II. </a:t>
            </a:r>
            <a:r>
              <a:rPr lang="zh-TW" altLang="zh-TW" sz="2800" b="1" dirty="0"/>
              <a:t>知識</a:t>
            </a:r>
            <a:r>
              <a:rPr lang="en-US" altLang="zh-TW" sz="2800" b="1" dirty="0"/>
              <a:t>/Knowledge/</a:t>
            </a:r>
            <a:r>
              <a:rPr lang="en-US" altLang="zh-TW" sz="2800" b="1" dirty="0" err="1"/>
              <a:t>γνῶσιν</a:t>
            </a:r>
            <a:r>
              <a:rPr lang="en-US" altLang="zh-TW" sz="2800" b="1" dirty="0"/>
              <a:t> (v. 5b)</a:t>
            </a:r>
            <a:endParaRPr lang="zh-TW" altLang="zh-TW" sz="2800" dirty="0"/>
          </a:p>
        </p:txBody>
      </p:sp>
      <p:sp>
        <p:nvSpPr>
          <p:cNvPr id="4" name="矩形 3"/>
          <p:cNvSpPr/>
          <p:nvPr/>
        </p:nvSpPr>
        <p:spPr>
          <a:xfrm>
            <a:off x="494389" y="803616"/>
            <a:ext cx="8208910" cy="1692771"/>
          </a:xfrm>
          <a:prstGeom prst="rect">
            <a:avLst/>
          </a:prstGeom>
        </p:spPr>
        <p:txBody>
          <a:bodyPr wrap="square">
            <a:spAutoFit/>
          </a:bodyPr>
          <a:lstStyle/>
          <a:p>
            <a:r>
              <a:rPr lang="en-US" altLang="zh-TW" sz="2600" b="1" baseline="30000" dirty="0"/>
              <a:t>5</a:t>
            </a:r>
            <a:r>
              <a:rPr lang="zh-TW" altLang="zh-TW" sz="2600" b="1" dirty="0"/>
              <a:t>正因這緣故，你們要分外地殷勤；有了信心，又要加上德行；有了德行，又要加上</a:t>
            </a:r>
            <a:r>
              <a:rPr lang="zh-TW" altLang="zh-TW" sz="2600" b="1" dirty="0">
                <a:solidFill>
                  <a:srgbClr val="FF0000"/>
                </a:solidFill>
              </a:rPr>
              <a:t>谷歌</a:t>
            </a:r>
            <a:r>
              <a:rPr lang="zh-TW" altLang="zh-TW" sz="2600" b="1" dirty="0"/>
              <a:t>；【彼後</a:t>
            </a:r>
            <a:r>
              <a:rPr lang="en-US" altLang="zh-TW" sz="2600" b="1" dirty="0"/>
              <a:t> 1:5</a:t>
            </a:r>
            <a:r>
              <a:rPr lang="zh-TW" altLang="zh-TW" sz="2600" b="1" dirty="0"/>
              <a:t>】</a:t>
            </a:r>
            <a:r>
              <a:rPr lang="en-US" altLang="zh-TW" sz="2600" b="1" dirty="0"/>
              <a:t/>
            </a:r>
            <a:br>
              <a:rPr lang="en-US" altLang="zh-TW" sz="2600" b="1" dirty="0"/>
            </a:br>
            <a:r>
              <a:rPr lang="en-US" altLang="zh-TW" sz="2600" b="1" baseline="30000" dirty="0"/>
              <a:t>5</a:t>
            </a:r>
            <a:r>
              <a:rPr lang="en-US" altLang="zh-TW" sz="2600" b="1" dirty="0"/>
              <a:t>For this very reason, make every effort to supplement your faith with virtue, and virtue with </a:t>
            </a:r>
            <a:r>
              <a:rPr lang="en-US" altLang="zh-TW" sz="2600" b="1" dirty="0">
                <a:solidFill>
                  <a:srgbClr val="FF0000"/>
                </a:solidFill>
              </a:rPr>
              <a:t>Google</a:t>
            </a:r>
            <a:r>
              <a:rPr lang="en-US" altLang="zh-TW" sz="2600" b="1" dirty="0"/>
              <a:t>, </a:t>
            </a:r>
            <a:r>
              <a:rPr lang="zh-TW" altLang="zh-TW" sz="2600" b="1" dirty="0"/>
              <a:t>【</a:t>
            </a:r>
            <a:r>
              <a:rPr lang="en-US" altLang="zh-TW" sz="2600" b="1" dirty="0"/>
              <a:t>2Pet 1:5</a:t>
            </a:r>
            <a:r>
              <a:rPr lang="zh-TW" altLang="zh-TW" sz="2600" b="1" dirty="0"/>
              <a:t>】</a:t>
            </a:r>
            <a:endParaRPr lang="zh-TW" altLang="en-US" sz="2600" b="1" dirty="0"/>
          </a:p>
        </p:txBody>
      </p:sp>
      <p:sp>
        <p:nvSpPr>
          <p:cNvPr id="5" name="矩形 4"/>
          <p:cNvSpPr/>
          <p:nvPr/>
        </p:nvSpPr>
        <p:spPr>
          <a:xfrm>
            <a:off x="323527" y="2787775"/>
            <a:ext cx="8379772" cy="2092881"/>
          </a:xfrm>
          <a:prstGeom prst="rect">
            <a:avLst/>
          </a:prstGeom>
          <a:ln w="38100">
            <a:solidFill>
              <a:srgbClr val="0070C0"/>
            </a:solidFill>
          </a:ln>
        </p:spPr>
        <p:txBody>
          <a:bodyPr wrap="square">
            <a:spAutoFit/>
          </a:bodyPr>
          <a:lstStyle/>
          <a:p>
            <a:r>
              <a:rPr lang="zh-TW" altLang="en-US" sz="2600" b="1" dirty="0" smtClean="0">
                <a:solidFill>
                  <a:srgbClr val="FF0000"/>
                </a:solidFill>
              </a:rPr>
              <a:t>→</a:t>
            </a:r>
            <a:r>
              <a:rPr lang="zh-TW" altLang="zh-TW" sz="2600" b="1" dirty="0" smtClean="0"/>
              <a:t>聖經</a:t>
            </a:r>
            <a:r>
              <a:rPr lang="zh-TW" altLang="zh-TW" sz="2600" b="1" dirty="0"/>
              <a:t>上所寫的知識</a:t>
            </a:r>
            <a:r>
              <a:rPr lang="en-US" altLang="zh-TW" sz="2600" b="1" dirty="0"/>
              <a:t>, </a:t>
            </a:r>
            <a:r>
              <a:rPr lang="zh-TW" altLang="zh-TW" sz="2600" b="1" dirty="0"/>
              <a:t>是讓你愈認識神</a:t>
            </a:r>
            <a:r>
              <a:rPr lang="en-US" altLang="zh-TW" sz="2600" b="1" dirty="0"/>
              <a:t>, </a:t>
            </a:r>
            <a:r>
              <a:rPr lang="zh-TW" altLang="zh-TW" sz="2600" b="1" dirty="0"/>
              <a:t>也愈加的博學</a:t>
            </a:r>
            <a:r>
              <a:rPr lang="en-US" altLang="zh-TW" sz="2600" b="1" dirty="0"/>
              <a:t>, </a:t>
            </a:r>
            <a:endParaRPr lang="en-US" altLang="zh-TW" sz="2600" b="1" dirty="0" smtClean="0"/>
          </a:p>
          <a:p>
            <a:r>
              <a:rPr lang="en-US" altLang="zh-TW" sz="2600" b="1" dirty="0"/>
              <a:t> </a:t>
            </a:r>
            <a:r>
              <a:rPr lang="en-US" altLang="zh-TW" sz="2600" b="1" dirty="0" smtClean="0"/>
              <a:t>   </a:t>
            </a:r>
            <a:r>
              <a:rPr lang="zh-TW" altLang="zh-TW" sz="2600" b="1" dirty="0" smtClean="0"/>
              <a:t>但是</a:t>
            </a:r>
            <a:r>
              <a:rPr lang="zh-TW" altLang="zh-TW" sz="2600" b="1" dirty="0"/>
              <a:t>愈加的謙卑</a:t>
            </a:r>
            <a:r>
              <a:rPr lang="en-US" altLang="zh-TW" sz="2600" b="1" dirty="0"/>
              <a:t>, </a:t>
            </a:r>
            <a:r>
              <a:rPr lang="zh-TW" altLang="zh-TW" sz="2600" b="1" dirty="0"/>
              <a:t>愈加的不會自己驕傲</a:t>
            </a:r>
            <a:r>
              <a:rPr lang="en-US" altLang="zh-TW" sz="2600" b="1" dirty="0"/>
              <a:t>. </a:t>
            </a:r>
            <a:endParaRPr lang="en-US" altLang="zh-TW" sz="2600" b="1" dirty="0" smtClean="0"/>
          </a:p>
          <a:p>
            <a:r>
              <a:rPr lang="en-US" altLang="zh-TW" sz="2600" b="1" dirty="0" smtClean="0"/>
              <a:t>    The </a:t>
            </a:r>
            <a:r>
              <a:rPr lang="en-US" altLang="zh-TW" sz="2600" b="1" dirty="0"/>
              <a:t>knowledge written in the Bible is to make you </a:t>
            </a:r>
            <a:r>
              <a:rPr lang="en-US" altLang="zh-TW" sz="2600" b="1" dirty="0" smtClean="0"/>
              <a:t>know</a:t>
            </a:r>
          </a:p>
          <a:p>
            <a:r>
              <a:rPr lang="en-US" altLang="zh-TW" sz="2600" b="1" dirty="0"/>
              <a:t> </a:t>
            </a:r>
            <a:r>
              <a:rPr lang="en-US" altLang="zh-TW" sz="2600" b="1" dirty="0" smtClean="0"/>
              <a:t>   </a:t>
            </a:r>
            <a:r>
              <a:rPr lang="en-US" altLang="zh-TW" sz="2600" b="1" dirty="0"/>
              <a:t>more about God and become more </a:t>
            </a:r>
            <a:r>
              <a:rPr lang="en-US" altLang="zh-TW" sz="2600" b="1" dirty="0" smtClean="0"/>
              <a:t>knowledgeable.</a:t>
            </a:r>
          </a:p>
          <a:p>
            <a:r>
              <a:rPr lang="en-US" altLang="zh-TW" sz="2600" b="1" dirty="0" smtClean="0"/>
              <a:t>    However, you are humbler. </a:t>
            </a:r>
            <a:endParaRPr lang="zh-TW" altLang="en-US" sz="2600" b="1" dirty="0"/>
          </a:p>
        </p:txBody>
      </p:sp>
    </p:spTree>
    <p:extLst>
      <p:ext uri="{BB962C8B-B14F-4D97-AF65-F5344CB8AC3E}">
        <p14:creationId xmlns:p14="http://schemas.microsoft.com/office/powerpoint/2010/main" val="160198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1539" y="267494"/>
            <a:ext cx="2340260" cy="502061"/>
          </a:xfrm>
          <a:prstGeom prst="rect">
            <a:avLst/>
          </a:prstGeom>
        </p:spPr>
        <p:txBody>
          <a:bodyPr wrap="square">
            <a:spAutoFit/>
          </a:bodyPr>
          <a:lstStyle/>
          <a:p>
            <a:r>
              <a:rPr lang="en-US" altLang="zh-TW" sz="2600" b="1" u="sng" dirty="0"/>
              <a:t>Illustration 5:</a:t>
            </a:r>
            <a:endParaRPr lang="zh-TW" altLang="en-US" sz="2600" b="1" u="sng" dirty="0"/>
          </a:p>
        </p:txBody>
      </p:sp>
      <p:pic>
        <p:nvPicPr>
          <p:cNvPr id="4098" name="Picture 2" descr="「進化論」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04" y="1563636"/>
            <a:ext cx="8003609" cy="341153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031822" y="1065587"/>
            <a:ext cx="2683897" cy="492443"/>
          </a:xfrm>
          <a:prstGeom prst="rect">
            <a:avLst/>
          </a:prstGeom>
        </p:spPr>
        <p:txBody>
          <a:bodyPr wrap="square">
            <a:spAutoFit/>
          </a:bodyPr>
          <a:lstStyle/>
          <a:p>
            <a:r>
              <a:rPr lang="zh-TW" altLang="zh-TW" sz="2600" b="1" dirty="0" smtClean="0"/>
              <a:t>進化論</a:t>
            </a:r>
            <a:r>
              <a:rPr lang="en-US" altLang="zh-TW" sz="2600" b="1" dirty="0" smtClean="0"/>
              <a:t>/Evolution</a:t>
            </a:r>
            <a:endParaRPr lang="zh-TW" altLang="en-US" sz="2600" b="1" dirty="0"/>
          </a:p>
        </p:txBody>
      </p:sp>
    </p:spTree>
    <p:extLst>
      <p:ext uri="{BB962C8B-B14F-4D97-AF65-F5344CB8AC3E}">
        <p14:creationId xmlns:p14="http://schemas.microsoft.com/office/powerpoint/2010/main" val="3238273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67494"/>
            <a:ext cx="6045950" cy="523220"/>
          </a:xfrm>
          <a:prstGeom prst="rect">
            <a:avLst/>
          </a:prstGeom>
          <a:solidFill>
            <a:srgbClr val="FFFF00"/>
          </a:solidFill>
        </p:spPr>
        <p:txBody>
          <a:bodyPr wrap="none">
            <a:spAutoFit/>
          </a:bodyPr>
          <a:lstStyle/>
          <a:p>
            <a:r>
              <a:rPr lang="en-US" altLang="zh-TW" sz="2800" b="1" dirty="0">
                <a:solidFill>
                  <a:srgbClr val="FF0000"/>
                </a:solidFill>
              </a:rPr>
              <a:t>III. </a:t>
            </a:r>
            <a:r>
              <a:rPr lang="zh-TW" altLang="zh-TW" sz="2800" b="1" dirty="0"/>
              <a:t>節制</a:t>
            </a:r>
            <a:r>
              <a:rPr lang="en-US" altLang="zh-TW" sz="2800" b="1" dirty="0"/>
              <a:t>/self-control/</a:t>
            </a:r>
            <a:r>
              <a:rPr lang="en-US" altLang="zh-TW" sz="2800" b="1" dirty="0" err="1"/>
              <a:t>ἐγκρ</a:t>
            </a:r>
            <a:r>
              <a:rPr lang="en-US" altLang="zh-TW" sz="2800" b="1" dirty="0"/>
              <a:t>άτειαν (v. 6a)</a:t>
            </a:r>
            <a:endParaRPr lang="zh-TW" altLang="zh-TW" sz="2800" dirty="0"/>
          </a:p>
        </p:txBody>
      </p:sp>
      <p:sp>
        <p:nvSpPr>
          <p:cNvPr id="3" name="矩形 2"/>
          <p:cNvSpPr/>
          <p:nvPr/>
        </p:nvSpPr>
        <p:spPr>
          <a:xfrm>
            <a:off x="395536" y="1055328"/>
            <a:ext cx="7920880" cy="2092881"/>
          </a:xfrm>
          <a:prstGeom prst="rect">
            <a:avLst/>
          </a:prstGeom>
        </p:spPr>
        <p:txBody>
          <a:bodyPr wrap="square">
            <a:spAutoFit/>
          </a:bodyPr>
          <a:lstStyle/>
          <a:p>
            <a:r>
              <a:rPr lang="en-US" altLang="zh-TW" sz="2600" b="1" baseline="30000" dirty="0"/>
              <a:t>32</a:t>
            </a:r>
            <a:r>
              <a:rPr lang="zh-TW" altLang="zh-TW" sz="2600" b="1" dirty="0"/>
              <a:t>不輕易發怒的，勝過勇士；治服己心的，強如取城。【箴</a:t>
            </a:r>
            <a:r>
              <a:rPr lang="en-US" altLang="zh-TW" sz="2600" b="1" dirty="0"/>
              <a:t> 16:32</a:t>
            </a:r>
            <a:r>
              <a:rPr lang="zh-TW" altLang="zh-TW" sz="2600" b="1" dirty="0"/>
              <a:t>】</a:t>
            </a:r>
            <a:r>
              <a:rPr lang="en-US" altLang="zh-TW" sz="2600" b="1" dirty="0"/>
              <a:t/>
            </a:r>
            <a:br>
              <a:rPr lang="en-US" altLang="zh-TW" sz="2600" b="1" dirty="0"/>
            </a:br>
            <a:r>
              <a:rPr lang="en-US" altLang="zh-TW" sz="2600" b="1" baseline="30000" dirty="0"/>
              <a:t>32</a:t>
            </a:r>
            <a:r>
              <a:rPr lang="en-US" altLang="zh-TW" sz="2600" b="1" dirty="0"/>
              <a:t>Whoever is slow to anger is better than the mighty, and he who rules his spirit than he who takes a city. </a:t>
            </a:r>
            <a:r>
              <a:rPr lang="zh-TW" altLang="zh-TW" sz="2600" b="1" dirty="0"/>
              <a:t>【</a:t>
            </a:r>
            <a:r>
              <a:rPr lang="en-US" altLang="zh-TW" sz="2600" b="1" dirty="0" err="1"/>
              <a:t>Prov</a:t>
            </a:r>
            <a:r>
              <a:rPr lang="en-US" altLang="zh-TW" sz="2600" b="1" dirty="0"/>
              <a:t> 16:32</a:t>
            </a:r>
            <a:r>
              <a:rPr lang="zh-TW" altLang="zh-TW" sz="2600" b="1" dirty="0"/>
              <a:t>】</a:t>
            </a:r>
            <a:endParaRPr lang="zh-TW" altLang="en-US" sz="2600" b="1" dirty="0"/>
          </a:p>
        </p:txBody>
      </p:sp>
      <p:pic>
        <p:nvPicPr>
          <p:cNvPr id="5124" name="Picture 4" descr="「self control your temper」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231" y="2742203"/>
            <a:ext cx="2232248" cy="223224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elf control」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727746"/>
            <a:ext cx="2592288" cy="224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65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相關圖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6131" y="2521833"/>
            <a:ext cx="3177042" cy="18784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food」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12" descr="「food」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14" descr="「food」的圖片搜尋結果"/>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186" name="Picture 18" descr="相關圖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702" y="939626"/>
            <a:ext cx="2881424" cy="1676029"/>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相關圖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328" y="3930370"/>
            <a:ext cx="1608638" cy="1070930"/>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food」的圖片搜尋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702" y="3035556"/>
            <a:ext cx="2881424" cy="1965744"/>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相關圖片"/>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8244" y="290799"/>
            <a:ext cx="2231034" cy="2231034"/>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相關圖片"/>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2986265"/>
            <a:ext cx="2520280" cy="18882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相關圖片"/>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5910" y="568862"/>
            <a:ext cx="1684700" cy="2211709"/>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65365" y="175363"/>
            <a:ext cx="2025234" cy="492443"/>
          </a:xfrm>
          <a:prstGeom prst="rect">
            <a:avLst/>
          </a:prstGeom>
        </p:spPr>
        <p:txBody>
          <a:bodyPr wrap="none">
            <a:spAutoFit/>
          </a:bodyPr>
          <a:lstStyle/>
          <a:p>
            <a:r>
              <a:rPr lang="en-US" altLang="zh-TW" sz="2600" b="1" u="sng" dirty="0"/>
              <a:t>Illustration 6:</a:t>
            </a:r>
            <a:endParaRPr lang="zh-TW" altLang="zh-TW" sz="2600" b="1" u="sng" dirty="0"/>
          </a:p>
        </p:txBody>
      </p:sp>
    </p:spTree>
    <p:extLst>
      <p:ext uri="{BB962C8B-B14F-4D97-AF65-F5344CB8AC3E}">
        <p14:creationId xmlns:p14="http://schemas.microsoft.com/office/powerpoint/2010/main" val="83502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9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19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18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8463" y="457096"/>
            <a:ext cx="6134115" cy="523220"/>
          </a:xfrm>
          <a:prstGeom prst="rect">
            <a:avLst/>
          </a:prstGeom>
          <a:solidFill>
            <a:srgbClr val="FFFF00"/>
          </a:solidFill>
        </p:spPr>
        <p:txBody>
          <a:bodyPr wrap="none">
            <a:spAutoFit/>
          </a:bodyPr>
          <a:lstStyle/>
          <a:p>
            <a:r>
              <a:rPr lang="en-US" altLang="zh-TW" sz="2800" b="1" dirty="0">
                <a:solidFill>
                  <a:srgbClr val="FF0000"/>
                </a:solidFill>
              </a:rPr>
              <a:t>IV. </a:t>
            </a:r>
            <a:r>
              <a:rPr lang="zh-TW" altLang="zh-TW" sz="2800" b="1" dirty="0"/>
              <a:t>忍耐</a:t>
            </a:r>
            <a:r>
              <a:rPr lang="en-US" altLang="zh-TW" sz="2800" b="1" dirty="0"/>
              <a:t>/Perseverance/ὑπ</a:t>
            </a:r>
            <a:r>
              <a:rPr lang="en-US" altLang="zh-TW" sz="2800" b="1" dirty="0" err="1"/>
              <a:t>ομονήν</a:t>
            </a:r>
            <a:r>
              <a:rPr lang="en-US" altLang="zh-TW" sz="2800" b="1" dirty="0"/>
              <a:t> (v. 6b</a:t>
            </a:r>
            <a:r>
              <a:rPr lang="en-US" altLang="zh-TW" b="1" dirty="0"/>
              <a:t>)</a:t>
            </a:r>
            <a:endParaRPr lang="zh-TW" altLang="zh-TW" dirty="0"/>
          </a:p>
        </p:txBody>
      </p:sp>
      <p:sp>
        <p:nvSpPr>
          <p:cNvPr id="3" name="矩形 2"/>
          <p:cNvSpPr/>
          <p:nvPr/>
        </p:nvSpPr>
        <p:spPr>
          <a:xfrm>
            <a:off x="683568" y="1635646"/>
            <a:ext cx="7920880" cy="1692771"/>
          </a:xfrm>
          <a:prstGeom prst="rect">
            <a:avLst/>
          </a:prstGeom>
          <a:ln w="38100">
            <a:solidFill>
              <a:srgbClr val="00B0F0"/>
            </a:solidFill>
          </a:ln>
        </p:spPr>
        <p:txBody>
          <a:bodyPr wrap="square">
            <a:spAutoFit/>
          </a:bodyPr>
          <a:lstStyle/>
          <a:p>
            <a:r>
              <a:rPr lang="zh-TW" altLang="zh-TW" sz="2600" b="1" dirty="0"/>
              <a:t>忍耐和時間離不了</a:t>
            </a:r>
            <a:r>
              <a:rPr lang="zh-TW" altLang="zh-TW" sz="2600" b="1" dirty="0" smtClean="0"/>
              <a:t>關係</a:t>
            </a:r>
            <a:r>
              <a:rPr lang="en-US" altLang="zh-TW" sz="2600" b="1" dirty="0" smtClean="0"/>
              <a:t>.</a:t>
            </a:r>
          </a:p>
          <a:p>
            <a:r>
              <a:rPr lang="zh-TW" altLang="zh-TW" sz="2600" b="1" dirty="0" smtClean="0"/>
              <a:t>因為</a:t>
            </a:r>
            <a:r>
              <a:rPr lang="zh-TW" altLang="zh-TW" sz="2600" b="1" dirty="0"/>
              <a:t>許多的德行必須在長時間才能夠形成</a:t>
            </a:r>
            <a:r>
              <a:rPr lang="en-US" altLang="zh-TW" sz="2600" b="1" dirty="0"/>
              <a:t>. </a:t>
            </a:r>
            <a:endParaRPr lang="en-US" altLang="zh-TW" sz="2600" b="1" dirty="0" smtClean="0"/>
          </a:p>
          <a:p>
            <a:r>
              <a:rPr lang="en-US" altLang="zh-TW" sz="2600" b="1" dirty="0" smtClean="0"/>
              <a:t>Perseverance is </a:t>
            </a:r>
            <a:r>
              <a:rPr lang="en-US" altLang="zh-TW" sz="2600" b="1" dirty="0"/>
              <a:t>inseparable from </a:t>
            </a:r>
            <a:r>
              <a:rPr lang="en-US" altLang="zh-TW" sz="2600" b="1" dirty="0" smtClean="0"/>
              <a:t>time because </a:t>
            </a:r>
            <a:r>
              <a:rPr lang="en-US" altLang="zh-TW" sz="2600" b="1" dirty="0"/>
              <a:t>many virtues must take a long time to form. </a:t>
            </a:r>
            <a:endParaRPr lang="zh-TW" altLang="en-US" sz="2600" b="1" dirty="0"/>
          </a:p>
        </p:txBody>
      </p:sp>
    </p:spTree>
    <p:extLst>
      <p:ext uri="{BB962C8B-B14F-4D97-AF65-F5344CB8AC3E}">
        <p14:creationId xmlns:p14="http://schemas.microsoft.com/office/powerpoint/2010/main" val="29045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0/20 vision」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7"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907704" y="1707654"/>
            <a:ext cx="259228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35818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1425" y="195485"/>
            <a:ext cx="8501302" cy="461665"/>
          </a:xfrm>
          <a:prstGeom prst="rect">
            <a:avLst/>
          </a:prstGeom>
        </p:spPr>
        <p:txBody>
          <a:bodyPr wrap="none">
            <a:spAutoFit/>
          </a:bodyPr>
          <a:lstStyle/>
          <a:p>
            <a:r>
              <a:rPr lang="en-US" altLang="zh-TW" sz="2400" b="1" dirty="0" smtClean="0">
                <a:solidFill>
                  <a:srgbClr val="FF0000"/>
                </a:solidFill>
              </a:rPr>
              <a:t>→</a:t>
            </a:r>
            <a:r>
              <a:rPr lang="en-US" altLang="zh-TW" sz="2400" b="1" dirty="0" smtClean="0"/>
              <a:t>30 </a:t>
            </a:r>
            <a:r>
              <a:rPr lang="zh-TW" altLang="zh-TW" sz="2400" b="1" dirty="0"/>
              <a:t>歲開始儲蓄</a:t>
            </a:r>
            <a:r>
              <a:rPr lang="en-US" altLang="zh-TW" sz="2400" b="1" dirty="0"/>
              <a:t>, 70</a:t>
            </a:r>
            <a:r>
              <a:rPr lang="zh-TW" altLang="zh-TW" sz="2400" b="1" dirty="0"/>
              <a:t>歲退休</a:t>
            </a:r>
            <a:r>
              <a:rPr lang="en-US" altLang="zh-TW" sz="2400" b="1" dirty="0" smtClean="0"/>
              <a:t>:  / Start </a:t>
            </a:r>
            <a:r>
              <a:rPr lang="en-US" altLang="zh-TW" sz="2400" b="1" dirty="0"/>
              <a:t>saving at 30 and retire at 70:</a:t>
            </a:r>
            <a:endParaRPr lang="zh-TW" altLang="zh-TW" sz="2400" b="1" dirty="0"/>
          </a:p>
        </p:txBody>
      </p:sp>
      <p:sp>
        <p:nvSpPr>
          <p:cNvPr id="3" name="矩形 2"/>
          <p:cNvSpPr/>
          <p:nvPr/>
        </p:nvSpPr>
        <p:spPr>
          <a:xfrm>
            <a:off x="539552" y="771550"/>
            <a:ext cx="7861832" cy="400110"/>
          </a:xfrm>
          <a:prstGeom prst="rect">
            <a:avLst/>
          </a:prstGeom>
        </p:spPr>
        <p:txBody>
          <a:bodyPr wrap="none">
            <a:spAutoFit/>
          </a:bodyPr>
          <a:lstStyle/>
          <a:p>
            <a:r>
              <a:rPr lang="zh-TW" altLang="zh-TW" sz="2000" b="1" dirty="0"/>
              <a:t>每個月存</a:t>
            </a:r>
            <a:r>
              <a:rPr lang="en-US" altLang="zh-TW" sz="2000" b="1" dirty="0"/>
              <a:t>$100.  8% </a:t>
            </a:r>
            <a:r>
              <a:rPr lang="en-US" altLang="zh-TW" sz="2000" b="1" dirty="0" smtClean="0"/>
              <a:t>interest  / save </a:t>
            </a:r>
            <a:r>
              <a:rPr lang="en-US" altLang="zh-TW" sz="2000" b="1" dirty="0"/>
              <a:t>$ 100 per month </a:t>
            </a:r>
            <a:r>
              <a:rPr lang="en-US" altLang="zh-TW" sz="2000" b="1" dirty="0" smtClean="0"/>
              <a:t> at 8</a:t>
            </a:r>
            <a:r>
              <a:rPr lang="en-US" altLang="zh-TW" sz="2000" b="1" dirty="0"/>
              <a:t>% interest </a:t>
            </a:r>
            <a:r>
              <a:rPr lang="en-US" altLang="zh-TW" sz="2000" b="1" dirty="0" smtClean="0"/>
              <a:t> rate </a:t>
            </a:r>
            <a:endParaRPr lang="zh-TW" altLang="zh-TW" sz="2000" b="1" dirty="0"/>
          </a:p>
        </p:txBody>
      </p:sp>
      <p:graphicFrame>
        <p:nvGraphicFramePr>
          <p:cNvPr id="5" name="表格 4"/>
          <p:cNvGraphicFramePr>
            <a:graphicFrameLocks noGrp="1"/>
          </p:cNvGraphicFramePr>
          <p:nvPr>
            <p:extLst>
              <p:ext uri="{D42A27DB-BD31-4B8C-83A1-F6EECF244321}">
                <p14:modId xmlns:p14="http://schemas.microsoft.com/office/powerpoint/2010/main" val="707411004"/>
              </p:ext>
            </p:extLst>
          </p:nvPr>
        </p:nvGraphicFramePr>
        <p:xfrm>
          <a:off x="2195736" y="1275606"/>
          <a:ext cx="5021293" cy="3747854"/>
        </p:xfrm>
        <a:graphic>
          <a:graphicData uri="http://schemas.openxmlformats.org/drawingml/2006/table">
            <a:tbl>
              <a:tblPr firstRow="1" firstCol="1" bandRow="1">
                <a:tableStyleId>{5C22544A-7EE6-4342-B048-85BDC9FD1C3A}</a:tableStyleId>
              </a:tblPr>
              <a:tblGrid>
                <a:gridCol w="496358">
                  <a:extLst>
                    <a:ext uri="{9D8B030D-6E8A-4147-A177-3AD203B41FA5}">
                      <a16:colId xmlns:a16="http://schemas.microsoft.com/office/drawing/2014/main" val="20000"/>
                    </a:ext>
                  </a:extLst>
                </a:gridCol>
                <a:gridCol w="727222">
                  <a:extLst>
                    <a:ext uri="{9D8B030D-6E8A-4147-A177-3AD203B41FA5}">
                      <a16:colId xmlns:a16="http://schemas.microsoft.com/office/drawing/2014/main" val="20001"/>
                    </a:ext>
                  </a:extLst>
                </a:gridCol>
                <a:gridCol w="681049">
                  <a:extLst>
                    <a:ext uri="{9D8B030D-6E8A-4147-A177-3AD203B41FA5}">
                      <a16:colId xmlns:a16="http://schemas.microsoft.com/office/drawing/2014/main" val="20002"/>
                    </a:ext>
                  </a:extLst>
                </a:gridCol>
                <a:gridCol w="484814">
                  <a:extLst>
                    <a:ext uri="{9D8B030D-6E8A-4147-A177-3AD203B41FA5}">
                      <a16:colId xmlns:a16="http://schemas.microsoft.com/office/drawing/2014/main" val="20003"/>
                    </a:ext>
                  </a:extLst>
                </a:gridCol>
                <a:gridCol w="554074">
                  <a:extLst>
                    <a:ext uri="{9D8B030D-6E8A-4147-A177-3AD203B41FA5}">
                      <a16:colId xmlns:a16="http://schemas.microsoft.com/office/drawing/2014/main" val="20004"/>
                    </a:ext>
                  </a:extLst>
                </a:gridCol>
                <a:gridCol w="487556">
                  <a:extLst>
                    <a:ext uri="{9D8B030D-6E8A-4147-A177-3AD203B41FA5}">
                      <a16:colId xmlns:a16="http://schemas.microsoft.com/office/drawing/2014/main" val="20005"/>
                    </a:ext>
                  </a:extLst>
                </a:gridCol>
                <a:gridCol w="839912">
                  <a:extLst>
                    <a:ext uri="{9D8B030D-6E8A-4147-A177-3AD203B41FA5}">
                      <a16:colId xmlns:a16="http://schemas.microsoft.com/office/drawing/2014/main" val="20006"/>
                    </a:ext>
                  </a:extLst>
                </a:gridCol>
                <a:gridCol w="750308">
                  <a:extLst>
                    <a:ext uri="{9D8B030D-6E8A-4147-A177-3AD203B41FA5}">
                      <a16:colId xmlns:a16="http://schemas.microsoft.com/office/drawing/2014/main" val="20007"/>
                    </a:ext>
                  </a:extLst>
                </a:gridCol>
              </a:tblGrid>
              <a:tr h="473869">
                <a:tc>
                  <a:txBody>
                    <a:bodyPr/>
                    <a:lstStyle/>
                    <a:p>
                      <a:pPr>
                        <a:spcAft>
                          <a:spcPts val="0"/>
                        </a:spcAft>
                      </a:pPr>
                      <a:r>
                        <a:rPr lang="en-US" sz="900" dirty="0">
                          <a:effectLst/>
                        </a:rPr>
                        <a:t>Age</a:t>
                      </a:r>
                      <a:endParaRPr lang="zh-TW" sz="900" dirty="0">
                        <a:effectLst/>
                        <a:latin typeface="Calibri"/>
                        <a:ea typeface="新細明體"/>
                        <a:cs typeface="Times New Roman"/>
                      </a:endParaRPr>
                    </a:p>
                  </a:txBody>
                  <a:tcPr marL="58519" marR="58519" marT="0" marB="0"/>
                </a:tc>
                <a:tc>
                  <a:txBody>
                    <a:bodyPr/>
                    <a:lstStyle/>
                    <a:p>
                      <a:pPr>
                        <a:spcAft>
                          <a:spcPts val="0"/>
                        </a:spcAft>
                      </a:pPr>
                      <a:r>
                        <a:rPr lang="en-US" sz="900">
                          <a:effectLst/>
                        </a:rPr>
                        <a:t>Plan 1    Principle, P</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Plan 2      Principle, P</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Interest Rate, r</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Year, t</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(1+r)</a:t>
                      </a:r>
                      <a:r>
                        <a:rPr lang="en-US" sz="900" baseline="30000">
                          <a:effectLst/>
                        </a:rPr>
                        <a:t>t</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Plan 1 Yield</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Plan 2 Yield</a:t>
                      </a:r>
                      <a:endParaRPr lang="zh-TW" sz="900">
                        <a:effectLst/>
                        <a:latin typeface="Calibri"/>
                        <a:ea typeface="新細明體"/>
                        <a:cs typeface="Times New Roman"/>
                      </a:endParaRPr>
                    </a:p>
                  </a:txBody>
                  <a:tcPr marL="58519" marR="58519" marT="0" marB="0"/>
                </a:tc>
                <a:extLst>
                  <a:ext uri="{0D108BD9-81ED-4DB2-BD59-A6C34878D82A}">
                    <a16:rowId xmlns:a16="http://schemas.microsoft.com/office/drawing/2014/main" val="10000"/>
                  </a:ext>
                </a:extLst>
              </a:tr>
              <a:tr h="172315">
                <a:tc>
                  <a:txBody>
                    <a:bodyPr/>
                    <a:lstStyle/>
                    <a:p>
                      <a:pPr>
                        <a:spcAft>
                          <a:spcPts val="0"/>
                        </a:spcAft>
                      </a:pPr>
                      <a:r>
                        <a:rPr lang="en-US" sz="900">
                          <a:effectLst/>
                        </a:rPr>
                        <a:t>30</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40</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21.72</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$26,064</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01"/>
                  </a:ext>
                </a:extLst>
              </a:tr>
              <a:tr h="172315">
                <a:tc>
                  <a:txBody>
                    <a:bodyPr/>
                    <a:lstStyle/>
                    <a:p>
                      <a:pPr>
                        <a:spcAft>
                          <a:spcPts val="0"/>
                        </a:spcAft>
                      </a:pPr>
                      <a:r>
                        <a:rPr lang="en-US" sz="900">
                          <a:effectLst/>
                        </a:rPr>
                        <a:t>31</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dirty="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39</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20.12</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$24,144</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02"/>
                  </a:ext>
                </a:extLst>
              </a:tr>
              <a:tr h="172315">
                <a:tc>
                  <a:txBody>
                    <a:bodyPr/>
                    <a:lstStyle/>
                    <a:p>
                      <a:pPr>
                        <a:spcAft>
                          <a:spcPts val="0"/>
                        </a:spcAft>
                      </a:pPr>
                      <a:r>
                        <a:rPr lang="en-US" sz="900">
                          <a:effectLst/>
                        </a:rPr>
                        <a:t>32</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38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18.63</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$22,356</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03"/>
                  </a:ext>
                </a:extLst>
              </a:tr>
              <a:tr h="172315">
                <a:tc>
                  <a:txBody>
                    <a:bodyPr/>
                    <a:lstStyle/>
                    <a:p>
                      <a:pPr>
                        <a:spcAft>
                          <a:spcPts val="0"/>
                        </a:spcAft>
                      </a:pPr>
                      <a:r>
                        <a:rPr lang="en-US" sz="900">
                          <a:effectLst/>
                        </a:rPr>
                        <a:t>33</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37</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17.25</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$20,700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04"/>
                  </a:ext>
                </a:extLst>
              </a:tr>
              <a:tr h="172315">
                <a:tc>
                  <a:txBody>
                    <a:bodyPr/>
                    <a:lstStyle/>
                    <a:p>
                      <a:pPr>
                        <a:spcAft>
                          <a:spcPts val="0"/>
                        </a:spcAft>
                      </a:pPr>
                      <a:r>
                        <a:rPr lang="en-US" sz="900">
                          <a:effectLst/>
                        </a:rPr>
                        <a:t>34</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36</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15.97</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$19,164</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05"/>
                  </a:ext>
                </a:extLst>
              </a:tr>
              <a:tr h="172315">
                <a:tc>
                  <a:txBody>
                    <a:bodyPr/>
                    <a:lstStyle/>
                    <a:p>
                      <a:pPr>
                        <a:spcAft>
                          <a:spcPts val="0"/>
                        </a:spcAft>
                      </a:pPr>
                      <a:r>
                        <a:rPr lang="en-US" sz="900">
                          <a:effectLst/>
                        </a:rPr>
                        <a:t>35</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35</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14.79</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$17,748</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06"/>
                  </a:ext>
                </a:extLst>
              </a:tr>
              <a:tr h="172315">
                <a:tc>
                  <a:txBody>
                    <a:bodyPr/>
                    <a:lstStyle/>
                    <a:p>
                      <a:pPr>
                        <a:spcAft>
                          <a:spcPts val="0"/>
                        </a:spcAft>
                      </a:pPr>
                      <a:r>
                        <a:rPr lang="en-US" sz="900">
                          <a:effectLst/>
                        </a:rPr>
                        <a:t>36</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34</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13.69</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$16,428</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07"/>
                  </a:ext>
                </a:extLst>
              </a:tr>
              <a:tr h="172315">
                <a:tc>
                  <a:txBody>
                    <a:bodyPr/>
                    <a:lstStyle/>
                    <a:p>
                      <a:pPr>
                        <a:spcAft>
                          <a:spcPts val="0"/>
                        </a:spcAft>
                      </a:pPr>
                      <a:r>
                        <a:rPr lang="en-US" sz="900">
                          <a:effectLst/>
                        </a:rPr>
                        <a:t>37</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33</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12.68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$15,216</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08"/>
                  </a:ext>
                </a:extLst>
              </a:tr>
              <a:tr h="172315">
                <a:tc>
                  <a:txBody>
                    <a:bodyPr/>
                    <a:lstStyle/>
                    <a:p>
                      <a:pPr>
                        <a:spcAft>
                          <a:spcPts val="0"/>
                        </a:spcAft>
                      </a:pPr>
                      <a:r>
                        <a:rPr lang="en-US" sz="900">
                          <a:effectLst/>
                        </a:rPr>
                        <a:t>38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32</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11.74</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$14,088</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09"/>
                  </a:ext>
                </a:extLst>
              </a:tr>
              <a:tr h="172315">
                <a:tc>
                  <a:txBody>
                    <a:bodyPr/>
                    <a:lstStyle/>
                    <a:p>
                      <a:pPr>
                        <a:spcAft>
                          <a:spcPts val="0"/>
                        </a:spcAft>
                      </a:pPr>
                      <a:r>
                        <a:rPr lang="en-US" sz="900">
                          <a:effectLst/>
                        </a:rPr>
                        <a:t>39</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31</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10.87</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$13,044</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10"/>
                  </a:ext>
                </a:extLst>
              </a:tr>
              <a:tr h="172315">
                <a:tc>
                  <a:txBody>
                    <a:bodyPr/>
                    <a:lstStyle/>
                    <a:p>
                      <a:pPr>
                        <a:spcAft>
                          <a:spcPts val="0"/>
                        </a:spcAft>
                      </a:pPr>
                      <a:r>
                        <a:rPr lang="en-US" sz="900">
                          <a:effectLst/>
                        </a:rPr>
                        <a:t>40</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30</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10.06</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$12,072</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11"/>
                  </a:ext>
                </a:extLst>
              </a:tr>
              <a:tr h="172315">
                <a:tc>
                  <a:txBody>
                    <a:bodyPr/>
                    <a:lstStyle/>
                    <a:p>
                      <a:pPr>
                        <a:spcAft>
                          <a:spcPts val="0"/>
                        </a:spcAft>
                      </a:pPr>
                      <a:r>
                        <a:rPr lang="en-US" sz="900">
                          <a:effectLst/>
                        </a:rPr>
                        <a:t>41</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29</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9.32</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$11,184</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12"/>
                  </a:ext>
                </a:extLst>
              </a:tr>
              <a:tr h="172315">
                <a:tc>
                  <a:txBody>
                    <a:bodyPr/>
                    <a:lstStyle/>
                    <a:p>
                      <a:pPr>
                        <a:spcAft>
                          <a:spcPts val="0"/>
                        </a:spcAft>
                      </a:pPr>
                      <a:r>
                        <a:rPr lang="en-US" sz="900">
                          <a:effectLst/>
                        </a:rPr>
                        <a:t>42</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8.63</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$10,356</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13"/>
                  </a:ext>
                </a:extLst>
              </a:tr>
              <a:tr h="172315">
                <a:tc>
                  <a:txBody>
                    <a:bodyPr/>
                    <a:lstStyle/>
                    <a:p>
                      <a:pPr>
                        <a:spcAft>
                          <a:spcPts val="0"/>
                        </a:spcAft>
                      </a:pPr>
                      <a:r>
                        <a:rPr lang="en-US" sz="900">
                          <a:effectLst/>
                        </a:rPr>
                        <a:t>43</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27</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7.99</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$9,588</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14"/>
                  </a:ext>
                </a:extLst>
              </a:tr>
              <a:tr h="172315">
                <a:tc>
                  <a:txBody>
                    <a:bodyPr/>
                    <a:lstStyle/>
                    <a:p>
                      <a:pPr>
                        <a:spcAft>
                          <a:spcPts val="0"/>
                        </a:spcAft>
                      </a:pPr>
                      <a:r>
                        <a:rPr lang="en-US" sz="900">
                          <a:effectLst/>
                        </a:rPr>
                        <a:t>44</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26</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7.4</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$8,880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15"/>
                  </a:ext>
                </a:extLst>
              </a:tr>
              <a:tr h="172315">
                <a:tc>
                  <a:txBody>
                    <a:bodyPr/>
                    <a:lstStyle/>
                    <a:p>
                      <a:pPr>
                        <a:spcAft>
                          <a:spcPts val="0"/>
                        </a:spcAft>
                      </a:pPr>
                      <a:r>
                        <a:rPr lang="en-US" sz="900">
                          <a:effectLst/>
                        </a:rPr>
                        <a:t>45</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25</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6.85</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$8,220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16"/>
                  </a:ext>
                </a:extLst>
              </a:tr>
              <a:tr h="172315">
                <a:tc>
                  <a:txBody>
                    <a:bodyPr/>
                    <a:lstStyle/>
                    <a:p>
                      <a:pPr>
                        <a:spcAft>
                          <a:spcPts val="0"/>
                        </a:spcAft>
                      </a:pPr>
                      <a:r>
                        <a:rPr lang="en-US" sz="900">
                          <a:effectLst/>
                        </a:rPr>
                        <a:t>46</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24</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6.34</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$7,608</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17"/>
                  </a:ext>
                </a:extLst>
              </a:tr>
              <a:tr h="172315">
                <a:tc>
                  <a:txBody>
                    <a:bodyPr/>
                    <a:lstStyle/>
                    <a:p>
                      <a:pPr>
                        <a:spcAft>
                          <a:spcPts val="0"/>
                        </a:spcAft>
                      </a:pPr>
                      <a:r>
                        <a:rPr lang="en-US" sz="900">
                          <a:effectLst/>
                        </a:rPr>
                        <a:t>47</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23</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5.87</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$7,044</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extLst>
                  <a:ext uri="{0D108BD9-81ED-4DB2-BD59-A6C34878D82A}">
                    <a16:rowId xmlns:a16="http://schemas.microsoft.com/office/drawing/2014/main" val="10018"/>
                  </a:ext>
                </a:extLst>
              </a:tr>
              <a:tr h="172315">
                <a:tc>
                  <a:txBody>
                    <a:bodyPr/>
                    <a:lstStyle/>
                    <a:p>
                      <a:pPr>
                        <a:spcAft>
                          <a:spcPts val="0"/>
                        </a:spcAft>
                      </a:pPr>
                      <a:r>
                        <a:rPr lang="en-US" sz="900">
                          <a:effectLst/>
                        </a:rPr>
                        <a:t>48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8519" marR="58519" marT="0" marB="0"/>
                </a:tc>
                <a:tc>
                  <a:txBody>
                    <a:bodyPr/>
                    <a:lstStyle/>
                    <a:p>
                      <a:endParaRPr lang="zh-TW" sz="900">
                        <a:effectLst/>
                        <a:latin typeface="Calibri"/>
                        <a:cs typeface="Times New Roman"/>
                      </a:endParaRPr>
                    </a:p>
                  </a:txBody>
                  <a:tcPr marL="58519" marR="58519"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22</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5.44</a:t>
                      </a:r>
                      <a:endParaRPr lang="zh-TW" sz="900">
                        <a:effectLst/>
                        <a:latin typeface="Calibri"/>
                        <a:ea typeface="新細明體"/>
                        <a:cs typeface="Times New Roman"/>
                      </a:endParaRPr>
                    </a:p>
                  </a:txBody>
                  <a:tcPr marL="58519" marR="58519" marT="0" marB="0"/>
                </a:tc>
                <a:tc>
                  <a:txBody>
                    <a:bodyPr/>
                    <a:lstStyle/>
                    <a:p>
                      <a:pPr>
                        <a:spcAft>
                          <a:spcPts val="0"/>
                        </a:spcAft>
                      </a:pPr>
                      <a:r>
                        <a:rPr lang="en-US" sz="900">
                          <a:effectLst/>
                        </a:rPr>
                        <a:t>$6,528</a:t>
                      </a:r>
                      <a:endParaRPr lang="zh-TW" sz="900">
                        <a:effectLst/>
                        <a:latin typeface="Calibri"/>
                        <a:ea typeface="新細明體"/>
                        <a:cs typeface="Times New Roman"/>
                      </a:endParaRPr>
                    </a:p>
                  </a:txBody>
                  <a:tcPr marL="58519" marR="58519" marT="0" marB="0"/>
                </a:tc>
                <a:tc>
                  <a:txBody>
                    <a:bodyPr/>
                    <a:lstStyle/>
                    <a:p>
                      <a:endParaRPr lang="zh-TW" sz="900" dirty="0">
                        <a:effectLst/>
                        <a:latin typeface="Calibri"/>
                        <a:cs typeface="Times New Roman"/>
                      </a:endParaRPr>
                    </a:p>
                  </a:txBody>
                  <a:tcPr marL="58519" marR="58519" marT="0" marB="0"/>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060878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385736617"/>
              </p:ext>
            </p:extLst>
          </p:nvPr>
        </p:nvGraphicFramePr>
        <p:xfrm>
          <a:off x="2051720" y="123478"/>
          <a:ext cx="5112568" cy="4824528"/>
        </p:xfrm>
        <a:graphic>
          <a:graphicData uri="http://schemas.openxmlformats.org/drawingml/2006/table">
            <a:tbl>
              <a:tblPr firstRow="1" firstCol="1" bandRow="1">
                <a:tableStyleId>{5C22544A-7EE6-4342-B048-85BDC9FD1C3A}</a:tableStyleId>
              </a:tblPr>
              <a:tblGrid>
                <a:gridCol w="505380">
                  <a:extLst>
                    <a:ext uri="{9D8B030D-6E8A-4147-A177-3AD203B41FA5}">
                      <a16:colId xmlns:a16="http://schemas.microsoft.com/office/drawing/2014/main" val="20000"/>
                    </a:ext>
                  </a:extLst>
                </a:gridCol>
                <a:gridCol w="740442">
                  <a:extLst>
                    <a:ext uri="{9D8B030D-6E8A-4147-A177-3AD203B41FA5}">
                      <a16:colId xmlns:a16="http://schemas.microsoft.com/office/drawing/2014/main" val="20001"/>
                    </a:ext>
                  </a:extLst>
                </a:gridCol>
                <a:gridCol w="693429">
                  <a:extLst>
                    <a:ext uri="{9D8B030D-6E8A-4147-A177-3AD203B41FA5}">
                      <a16:colId xmlns:a16="http://schemas.microsoft.com/office/drawing/2014/main" val="20002"/>
                    </a:ext>
                  </a:extLst>
                </a:gridCol>
                <a:gridCol w="493627">
                  <a:extLst>
                    <a:ext uri="{9D8B030D-6E8A-4147-A177-3AD203B41FA5}">
                      <a16:colId xmlns:a16="http://schemas.microsoft.com/office/drawing/2014/main" val="20003"/>
                    </a:ext>
                  </a:extLst>
                </a:gridCol>
                <a:gridCol w="564145">
                  <a:extLst>
                    <a:ext uri="{9D8B030D-6E8A-4147-A177-3AD203B41FA5}">
                      <a16:colId xmlns:a16="http://schemas.microsoft.com/office/drawing/2014/main" val="20004"/>
                    </a:ext>
                  </a:extLst>
                </a:gridCol>
                <a:gridCol w="564145">
                  <a:extLst>
                    <a:ext uri="{9D8B030D-6E8A-4147-A177-3AD203B41FA5}">
                      <a16:colId xmlns:a16="http://schemas.microsoft.com/office/drawing/2014/main" val="20005"/>
                    </a:ext>
                  </a:extLst>
                </a:gridCol>
                <a:gridCol w="787453">
                  <a:extLst>
                    <a:ext uri="{9D8B030D-6E8A-4147-A177-3AD203B41FA5}">
                      <a16:colId xmlns:a16="http://schemas.microsoft.com/office/drawing/2014/main" val="20006"/>
                    </a:ext>
                  </a:extLst>
                </a:gridCol>
                <a:gridCol w="763947">
                  <a:extLst>
                    <a:ext uri="{9D8B030D-6E8A-4147-A177-3AD203B41FA5}">
                      <a16:colId xmlns:a16="http://schemas.microsoft.com/office/drawing/2014/main" val="20007"/>
                    </a:ext>
                  </a:extLst>
                </a:gridCol>
              </a:tblGrid>
              <a:tr h="201022">
                <a:tc>
                  <a:txBody>
                    <a:bodyPr/>
                    <a:lstStyle/>
                    <a:p>
                      <a:pPr>
                        <a:spcAft>
                          <a:spcPts val="0"/>
                        </a:spcAft>
                      </a:pPr>
                      <a:r>
                        <a:rPr lang="en-US" sz="900" dirty="0">
                          <a:effectLst/>
                        </a:rPr>
                        <a:t>49</a:t>
                      </a:r>
                      <a:endParaRPr lang="zh-TW" sz="900" dirty="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21</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5.03</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$6,036</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extLst>
                  <a:ext uri="{0D108BD9-81ED-4DB2-BD59-A6C34878D82A}">
                    <a16:rowId xmlns:a16="http://schemas.microsoft.com/office/drawing/2014/main" val="10000"/>
                  </a:ext>
                </a:extLst>
              </a:tr>
              <a:tr h="201022">
                <a:tc>
                  <a:txBody>
                    <a:bodyPr/>
                    <a:lstStyle/>
                    <a:p>
                      <a:pPr>
                        <a:spcAft>
                          <a:spcPts val="0"/>
                        </a:spcAft>
                      </a:pPr>
                      <a:r>
                        <a:rPr lang="en-US" sz="900">
                          <a:effectLst/>
                        </a:rPr>
                        <a:t>50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4.66</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$5,592</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extLst>
                  <a:ext uri="{0D108BD9-81ED-4DB2-BD59-A6C34878D82A}">
                    <a16:rowId xmlns:a16="http://schemas.microsoft.com/office/drawing/2014/main" val="10001"/>
                  </a:ext>
                </a:extLst>
              </a:tr>
              <a:tr h="201022">
                <a:tc>
                  <a:txBody>
                    <a:bodyPr/>
                    <a:lstStyle/>
                    <a:p>
                      <a:pPr>
                        <a:spcAft>
                          <a:spcPts val="0"/>
                        </a:spcAft>
                      </a:pPr>
                      <a:r>
                        <a:rPr lang="en-US" sz="900">
                          <a:effectLst/>
                        </a:rPr>
                        <a:t>51</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19</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4.32</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$5,184</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extLst>
                  <a:ext uri="{0D108BD9-81ED-4DB2-BD59-A6C34878D82A}">
                    <a16:rowId xmlns:a16="http://schemas.microsoft.com/office/drawing/2014/main" val="10002"/>
                  </a:ext>
                </a:extLst>
              </a:tr>
              <a:tr h="201022">
                <a:tc>
                  <a:txBody>
                    <a:bodyPr/>
                    <a:lstStyle/>
                    <a:p>
                      <a:pPr>
                        <a:spcAft>
                          <a:spcPts val="0"/>
                        </a:spcAft>
                      </a:pPr>
                      <a:r>
                        <a:rPr lang="en-US" sz="900">
                          <a:effectLst/>
                        </a:rPr>
                        <a:t>52</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4</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$4,800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extLst>
                  <a:ext uri="{0D108BD9-81ED-4DB2-BD59-A6C34878D82A}">
                    <a16:rowId xmlns:a16="http://schemas.microsoft.com/office/drawing/2014/main" val="10003"/>
                  </a:ext>
                </a:extLst>
              </a:tr>
              <a:tr h="201022">
                <a:tc>
                  <a:txBody>
                    <a:bodyPr/>
                    <a:lstStyle/>
                    <a:p>
                      <a:pPr>
                        <a:spcAft>
                          <a:spcPts val="0"/>
                        </a:spcAft>
                      </a:pPr>
                      <a:r>
                        <a:rPr lang="en-US" sz="900">
                          <a:effectLst/>
                        </a:rPr>
                        <a:t>53</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17</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3.7</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$4,440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extLst>
                  <a:ext uri="{0D108BD9-81ED-4DB2-BD59-A6C34878D82A}">
                    <a16:rowId xmlns:a16="http://schemas.microsoft.com/office/drawing/2014/main" val="10004"/>
                  </a:ext>
                </a:extLst>
              </a:tr>
              <a:tr h="201022">
                <a:tc>
                  <a:txBody>
                    <a:bodyPr/>
                    <a:lstStyle/>
                    <a:p>
                      <a:pPr>
                        <a:spcAft>
                          <a:spcPts val="0"/>
                        </a:spcAft>
                      </a:pPr>
                      <a:r>
                        <a:rPr lang="en-US" sz="900">
                          <a:effectLst/>
                        </a:rPr>
                        <a:t>54</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16</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3.43</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$4,116</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extLst>
                  <a:ext uri="{0D108BD9-81ED-4DB2-BD59-A6C34878D82A}">
                    <a16:rowId xmlns:a16="http://schemas.microsoft.com/office/drawing/2014/main" val="10005"/>
                  </a:ext>
                </a:extLst>
              </a:tr>
              <a:tr h="201022">
                <a:tc>
                  <a:txBody>
                    <a:bodyPr/>
                    <a:lstStyle/>
                    <a:p>
                      <a:pPr>
                        <a:spcAft>
                          <a:spcPts val="0"/>
                        </a:spcAft>
                      </a:pPr>
                      <a:r>
                        <a:rPr lang="en-US" sz="900">
                          <a:effectLst/>
                        </a:rPr>
                        <a:t>55</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15</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3.17</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$3,804</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extLst>
                  <a:ext uri="{0D108BD9-81ED-4DB2-BD59-A6C34878D82A}">
                    <a16:rowId xmlns:a16="http://schemas.microsoft.com/office/drawing/2014/main" val="10006"/>
                  </a:ext>
                </a:extLst>
              </a:tr>
              <a:tr h="201022">
                <a:tc>
                  <a:txBody>
                    <a:bodyPr/>
                    <a:lstStyle/>
                    <a:p>
                      <a:pPr>
                        <a:spcAft>
                          <a:spcPts val="0"/>
                        </a:spcAft>
                      </a:pPr>
                      <a:r>
                        <a:rPr lang="en-US" sz="900">
                          <a:effectLst/>
                        </a:rPr>
                        <a:t>56</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14</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2.94</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$3,528</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extLst>
                  <a:ext uri="{0D108BD9-81ED-4DB2-BD59-A6C34878D82A}">
                    <a16:rowId xmlns:a16="http://schemas.microsoft.com/office/drawing/2014/main" val="10007"/>
                  </a:ext>
                </a:extLst>
              </a:tr>
              <a:tr h="201022">
                <a:tc>
                  <a:txBody>
                    <a:bodyPr/>
                    <a:lstStyle/>
                    <a:p>
                      <a:pPr>
                        <a:spcAft>
                          <a:spcPts val="0"/>
                        </a:spcAft>
                      </a:pPr>
                      <a:r>
                        <a:rPr lang="en-US" sz="900">
                          <a:effectLst/>
                        </a:rPr>
                        <a:t>57</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13</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2.72</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$3,264</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extLst>
                  <a:ext uri="{0D108BD9-81ED-4DB2-BD59-A6C34878D82A}">
                    <a16:rowId xmlns:a16="http://schemas.microsoft.com/office/drawing/2014/main" val="10008"/>
                  </a:ext>
                </a:extLst>
              </a:tr>
              <a:tr h="201022">
                <a:tc>
                  <a:txBody>
                    <a:bodyPr/>
                    <a:lstStyle/>
                    <a:p>
                      <a:pPr>
                        <a:spcAft>
                          <a:spcPts val="0"/>
                        </a:spcAft>
                      </a:pPr>
                      <a:r>
                        <a:rPr lang="en-US" sz="900">
                          <a:effectLst/>
                        </a:rPr>
                        <a:t>58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2.52</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$3,024</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extLst>
                  <a:ext uri="{0D108BD9-81ED-4DB2-BD59-A6C34878D82A}">
                    <a16:rowId xmlns:a16="http://schemas.microsoft.com/office/drawing/2014/main" val="10009"/>
                  </a:ext>
                </a:extLst>
              </a:tr>
              <a:tr h="201022">
                <a:tc>
                  <a:txBody>
                    <a:bodyPr/>
                    <a:lstStyle/>
                    <a:p>
                      <a:pPr>
                        <a:spcAft>
                          <a:spcPts val="0"/>
                        </a:spcAft>
                      </a:pPr>
                      <a:r>
                        <a:rPr lang="en-US" sz="900">
                          <a:effectLst/>
                        </a:rPr>
                        <a:t>59</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11</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2.33</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$2,796</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extLst>
                  <a:ext uri="{0D108BD9-81ED-4DB2-BD59-A6C34878D82A}">
                    <a16:rowId xmlns:a16="http://schemas.microsoft.com/office/drawing/2014/main" val="10010"/>
                  </a:ext>
                </a:extLst>
              </a:tr>
              <a:tr h="201022">
                <a:tc>
                  <a:txBody>
                    <a:bodyPr/>
                    <a:lstStyle/>
                    <a:p>
                      <a:pPr>
                        <a:spcAft>
                          <a:spcPts val="0"/>
                        </a:spcAft>
                      </a:pPr>
                      <a:r>
                        <a:rPr lang="en-US" sz="900">
                          <a:effectLst/>
                        </a:rPr>
                        <a:t>60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2.16</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$2,592</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extLst>
                  <a:ext uri="{0D108BD9-81ED-4DB2-BD59-A6C34878D82A}">
                    <a16:rowId xmlns:a16="http://schemas.microsoft.com/office/drawing/2014/main" val="10011"/>
                  </a:ext>
                </a:extLst>
              </a:tr>
              <a:tr h="201022">
                <a:tc>
                  <a:txBody>
                    <a:bodyPr/>
                    <a:lstStyle/>
                    <a:p>
                      <a:pPr>
                        <a:spcAft>
                          <a:spcPts val="0"/>
                        </a:spcAft>
                      </a:pPr>
                      <a:r>
                        <a:rPr lang="en-US" sz="900">
                          <a:effectLst/>
                        </a:rPr>
                        <a:t>61</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$5,000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9</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$2,400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$10,000</a:t>
                      </a:r>
                      <a:endParaRPr lang="zh-TW" sz="900">
                        <a:effectLst/>
                        <a:latin typeface="Calibri"/>
                        <a:ea typeface="新細明體"/>
                        <a:cs typeface="Times New Roman"/>
                      </a:endParaRPr>
                    </a:p>
                  </a:txBody>
                  <a:tcPr marL="53032" marR="53032" marT="0" marB="0"/>
                </a:tc>
                <a:extLst>
                  <a:ext uri="{0D108BD9-81ED-4DB2-BD59-A6C34878D82A}">
                    <a16:rowId xmlns:a16="http://schemas.microsoft.com/office/drawing/2014/main" val="10012"/>
                  </a:ext>
                </a:extLst>
              </a:tr>
              <a:tr h="201022">
                <a:tc>
                  <a:txBody>
                    <a:bodyPr/>
                    <a:lstStyle/>
                    <a:p>
                      <a:pPr>
                        <a:spcAft>
                          <a:spcPts val="0"/>
                        </a:spcAft>
                      </a:pPr>
                      <a:r>
                        <a:rPr lang="en-US" sz="900">
                          <a:effectLst/>
                        </a:rPr>
                        <a:t>62</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$5,000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1.85</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$2,220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$9,250</a:t>
                      </a:r>
                      <a:endParaRPr lang="zh-TW" sz="900">
                        <a:effectLst/>
                        <a:latin typeface="Calibri"/>
                        <a:ea typeface="新細明體"/>
                        <a:cs typeface="Times New Roman"/>
                      </a:endParaRPr>
                    </a:p>
                  </a:txBody>
                  <a:tcPr marL="53032" marR="53032" marT="0" marB="0"/>
                </a:tc>
                <a:extLst>
                  <a:ext uri="{0D108BD9-81ED-4DB2-BD59-A6C34878D82A}">
                    <a16:rowId xmlns:a16="http://schemas.microsoft.com/office/drawing/2014/main" val="10013"/>
                  </a:ext>
                </a:extLst>
              </a:tr>
              <a:tr h="201022">
                <a:tc>
                  <a:txBody>
                    <a:bodyPr/>
                    <a:lstStyle/>
                    <a:p>
                      <a:pPr>
                        <a:spcAft>
                          <a:spcPts val="0"/>
                        </a:spcAft>
                      </a:pPr>
                      <a:r>
                        <a:rPr lang="en-US" sz="900">
                          <a:effectLst/>
                        </a:rPr>
                        <a:t>63</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$5,000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7</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1.71</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$2,052</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$8,550</a:t>
                      </a:r>
                      <a:endParaRPr lang="zh-TW" sz="900">
                        <a:effectLst/>
                        <a:latin typeface="Calibri"/>
                        <a:ea typeface="新細明體"/>
                        <a:cs typeface="Times New Roman"/>
                      </a:endParaRPr>
                    </a:p>
                  </a:txBody>
                  <a:tcPr marL="53032" marR="53032" marT="0" marB="0"/>
                </a:tc>
                <a:extLst>
                  <a:ext uri="{0D108BD9-81ED-4DB2-BD59-A6C34878D82A}">
                    <a16:rowId xmlns:a16="http://schemas.microsoft.com/office/drawing/2014/main" val="10014"/>
                  </a:ext>
                </a:extLst>
              </a:tr>
              <a:tr h="201022">
                <a:tc>
                  <a:txBody>
                    <a:bodyPr/>
                    <a:lstStyle/>
                    <a:p>
                      <a:pPr>
                        <a:spcAft>
                          <a:spcPts val="0"/>
                        </a:spcAft>
                      </a:pPr>
                      <a:r>
                        <a:rPr lang="en-US" sz="900">
                          <a:effectLst/>
                        </a:rPr>
                        <a:t>64</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$5,000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6</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1.59</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$1,908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$7,950</a:t>
                      </a:r>
                      <a:endParaRPr lang="zh-TW" sz="900">
                        <a:effectLst/>
                        <a:latin typeface="Calibri"/>
                        <a:ea typeface="新細明體"/>
                        <a:cs typeface="Times New Roman"/>
                      </a:endParaRPr>
                    </a:p>
                  </a:txBody>
                  <a:tcPr marL="53032" marR="53032" marT="0" marB="0"/>
                </a:tc>
                <a:extLst>
                  <a:ext uri="{0D108BD9-81ED-4DB2-BD59-A6C34878D82A}">
                    <a16:rowId xmlns:a16="http://schemas.microsoft.com/office/drawing/2014/main" val="10015"/>
                  </a:ext>
                </a:extLst>
              </a:tr>
              <a:tr h="201022">
                <a:tc>
                  <a:txBody>
                    <a:bodyPr/>
                    <a:lstStyle/>
                    <a:p>
                      <a:pPr>
                        <a:spcAft>
                          <a:spcPts val="0"/>
                        </a:spcAft>
                      </a:pPr>
                      <a:r>
                        <a:rPr lang="en-US" sz="900">
                          <a:effectLst/>
                        </a:rPr>
                        <a:t>65</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$5,000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dirty="0">
                          <a:effectLst/>
                        </a:rPr>
                        <a:t>8%</a:t>
                      </a:r>
                      <a:endParaRPr lang="zh-TW" sz="900" dirty="0">
                        <a:effectLst/>
                        <a:latin typeface="Calibri"/>
                        <a:ea typeface="新細明體"/>
                        <a:cs typeface="Times New Roman"/>
                      </a:endParaRPr>
                    </a:p>
                  </a:txBody>
                  <a:tcPr marL="53032" marR="53032" marT="0" marB="0"/>
                </a:tc>
                <a:tc>
                  <a:txBody>
                    <a:bodyPr/>
                    <a:lstStyle/>
                    <a:p>
                      <a:pPr>
                        <a:spcAft>
                          <a:spcPts val="0"/>
                        </a:spcAft>
                      </a:pPr>
                      <a:r>
                        <a:rPr lang="en-US" sz="900">
                          <a:effectLst/>
                        </a:rPr>
                        <a:t>5</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1.47</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$1,764</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$7,350</a:t>
                      </a:r>
                      <a:endParaRPr lang="zh-TW" sz="900">
                        <a:effectLst/>
                        <a:latin typeface="Calibri"/>
                        <a:ea typeface="新細明體"/>
                        <a:cs typeface="Times New Roman"/>
                      </a:endParaRPr>
                    </a:p>
                  </a:txBody>
                  <a:tcPr marL="53032" marR="53032" marT="0" marB="0"/>
                </a:tc>
                <a:extLst>
                  <a:ext uri="{0D108BD9-81ED-4DB2-BD59-A6C34878D82A}">
                    <a16:rowId xmlns:a16="http://schemas.microsoft.com/office/drawing/2014/main" val="10016"/>
                  </a:ext>
                </a:extLst>
              </a:tr>
              <a:tr h="201022">
                <a:tc>
                  <a:txBody>
                    <a:bodyPr/>
                    <a:lstStyle/>
                    <a:p>
                      <a:pPr>
                        <a:spcAft>
                          <a:spcPts val="0"/>
                        </a:spcAft>
                      </a:pPr>
                      <a:r>
                        <a:rPr lang="en-US" sz="900">
                          <a:effectLst/>
                        </a:rPr>
                        <a:t>66</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$5,000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4</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1.36</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$1,632</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$6,800</a:t>
                      </a:r>
                      <a:endParaRPr lang="zh-TW" sz="900">
                        <a:effectLst/>
                        <a:latin typeface="Calibri"/>
                        <a:ea typeface="新細明體"/>
                        <a:cs typeface="Times New Roman"/>
                      </a:endParaRPr>
                    </a:p>
                  </a:txBody>
                  <a:tcPr marL="53032" marR="53032" marT="0" marB="0"/>
                </a:tc>
                <a:extLst>
                  <a:ext uri="{0D108BD9-81ED-4DB2-BD59-A6C34878D82A}">
                    <a16:rowId xmlns:a16="http://schemas.microsoft.com/office/drawing/2014/main" val="10017"/>
                  </a:ext>
                </a:extLst>
              </a:tr>
              <a:tr h="201022">
                <a:tc>
                  <a:txBody>
                    <a:bodyPr/>
                    <a:lstStyle/>
                    <a:p>
                      <a:pPr>
                        <a:spcAft>
                          <a:spcPts val="0"/>
                        </a:spcAft>
                      </a:pPr>
                      <a:r>
                        <a:rPr lang="en-US" sz="900">
                          <a:effectLst/>
                        </a:rPr>
                        <a:t>67</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$5,000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3</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1.26</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$1,512</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$6,300</a:t>
                      </a:r>
                      <a:endParaRPr lang="zh-TW" sz="900">
                        <a:effectLst/>
                        <a:latin typeface="Calibri"/>
                        <a:ea typeface="新細明體"/>
                        <a:cs typeface="Times New Roman"/>
                      </a:endParaRPr>
                    </a:p>
                  </a:txBody>
                  <a:tcPr marL="53032" marR="53032" marT="0" marB="0"/>
                </a:tc>
                <a:extLst>
                  <a:ext uri="{0D108BD9-81ED-4DB2-BD59-A6C34878D82A}">
                    <a16:rowId xmlns:a16="http://schemas.microsoft.com/office/drawing/2014/main" val="10018"/>
                  </a:ext>
                </a:extLst>
              </a:tr>
              <a:tr h="201022">
                <a:tc>
                  <a:txBody>
                    <a:bodyPr/>
                    <a:lstStyle/>
                    <a:p>
                      <a:pPr>
                        <a:spcAft>
                          <a:spcPts val="0"/>
                        </a:spcAft>
                      </a:pPr>
                      <a:r>
                        <a:rPr lang="en-US" sz="900">
                          <a:effectLst/>
                        </a:rPr>
                        <a:t>68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$5,000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2</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1.17</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$1,404</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$5,850</a:t>
                      </a:r>
                      <a:endParaRPr lang="zh-TW" sz="900">
                        <a:effectLst/>
                        <a:latin typeface="Calibri"/>
                        <a:ea typeface="新細明體"/>
                        <a:cs typeface="Times New Roman"/>
                      </a:endParaRPr>
                    </a:p>
                  </a:txBody>
                  <a:tcPr marL="53032" marR="53032" marT="0" marB="0"/>
                </a:tc>
                <a:extLst>
                  <a:ext uri="{0D108BD9-81ED-4DB2-BD59-A6C34878D82A}">
                    <a16:rowId xmlns:a16="http://schemas.microsoft.com/office/drawing/2014/main" val="10019"/>
                  </a:ext>
                </a:extLst>
              </a:tr>
              <a:tr h="201022">
                <a:tc>
                  <a:txBody>
                    <a:bodyPr/>
                    <a:lstStyle/>
                    <a:p>
                      <a:pPr>
                        <a:spcAft>
                          <a:spcPts val="0"/>
                        </a:spcAft>
                      </a:pPr>
                      <a:r>
                        <a:rPr lang="en-US" sz="900">
                          <a:effectLst/>
                        </a:rPr>
                        <a:t>69</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$5,000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1.08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$1,296</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$5,400</a:t>
                      </a:r>
                      <a:endParaRPr lang="zh-TW" sz="900">
                        <a:effectLst/>
                        <a:latin typeface="Calibri"/>
                        <a:ea typeface="新細明體"/>
                        <a:cs typeface="Times New Roman"/>
                      </a:endParaRPr>
                    </a:p>
                  </a:txBody>
                  <a:tcPr marL="53032" marR="53032" marT="0" marB="0"/>
                </a:tc>
                <a:extLst>
                  <a:ext uri="{0D108BD9-81ED-4DB2-BD59-A6C34878D82A}">
                    <a16:rowId xmlns:a16="http://schemas.microsoft.com/office/drawing/2014/main" val="10020"/>
                  </a:ext>
                </a:extLst>
              </a:tr>
              <a:tr h="201022">
                <a:tc>
                  <a:txBody>
                    <a:bodyPr/>
                    <a:lstStyle/>
                    <a:p>
                      <a:pPr>
                        <a:spcAft>
                          <a:spcPts val="0"/>
                        </a:spcAft>
                      </a:pPr>
                      <a:r>
                        <a:rPr lang="en-US" sz="900">
                          <a:effectLst/>
                        </a:rPr>
                        <a:t>70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$5,000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8%</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$1,200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rPr>
                        <a:t>$5,000</a:t>
                      </a:r>
                      <a:endParaRPr lang="zh-TW" sz="900">
                        <a:effectLst/>
                        <a:latin typeface="Calibri"/>
                        <a:ea typeface="新細明體"/>
                        <a:cs typeface="Times New Roman"/>
                      </a:endParaRPr>
                    </a:p>
                  </a:txBody>
                  <a:tcPr marL="53032" marR="53032" marT="0" marB="0"/>
                </a:tc>
                <a:extLst>
                  <a:ext uri="{0D108BD9-81ED-4DB2-BD59-A6C34878D82A}">
                    <a16:rowId xmlns:a16="http://schemas.microsoft.com/office/drawing/2014/main" val="10021"/>
                  </a:ext>
                </a:extLst>
              </a:tr>
              <a:tr h="201022">
                <a:tc>
                  <a:txBody>
                    <a:bodyPr/>
                    <a:lstStyle/>
                    <a:p>
                      <a:endParaRPr lang="zh-TW" sz="900">
                        <a:effectLst/>
                        <a:latin typeface="Calibri"/>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extLst>
                  <a:ext uri="{0D108BD9-81ED-4DB2-BD59-A6C34878D82A}">
                    <a16:rowId xmlns:a16="http://schemas.microsoft.com/office/drawing/2014/main" val="10022"/>
                  </a:ext>
                </a:extLst>
              </a:tr>
              <a:tr h="201022">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highlight>
                            <a:srgbClr val="FFFF00"/>
                          </a:highlight>
                        </a:rPr>
                        <a:t>$49,200</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a:effectLst/>
                          <a:highlight>
                            <a:srgbClr val="00FF00"/>
                          </a:highlight>
                        </a:rPr>
                        <a:t>$50,000</a:t>
                      </a:r>
                      <a:endParaRPr lang="zh-TW" sz="900">
                        <a:effectLst/>
                        <a:latin typeface="Calibri"/>
                        <a:ea typeface="新細明體"/>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endParaRPr lang="zh-TW" sz="900">
                        <a:effectLst/>
                        <a:latin typeface="Calibri"/>
                        <a:cs typeface="Times New Roman"/>
                      </a:endParaRPr>
                    </a:p>
                  </a:txBody>
                  <a:tcPr marL="53032" marR="53032" marT="0" marB="0"/>
                </a:tc>
                <a:tc>
                  <a:txBody>
                    <a:bodyPr/>
                    <a:lstStyle/>
                    <a:p>
                      <a:pPr>
                        <a:spcAft>
                          <a:spcPts val="0"/>
                        </a:spcAft>
                      </a:pPr>
                      <a:r>
                        <a:rPr lang="en-US" sz="900">
                          <a:effectLst/>
                          <a:highlight>
                            <a:srgbClr val="FFFF00"/>
                          </a:highlight>
                        </a:rPr>
                        <a:t>$336,996</a:t>
                      </a:r>
                      <a:endParaRPr lang="zh-TW" sz="900">
                        <a:effectLst/>
                        <a:latin typeface="Calibri"/>
                        <a:ea typeface="新細明體"/>
                        <a:cs typeface="Times New Roman"/>
                      </a:endParaRPr>
                    </a:p>
                  </a:txBody>
                  <a:tcPr marL="53032" marR="53032" marT="0" marB="0"/>
                </a:tc>
                <a:tc>
                  <a:txBody>
                    <a:bodyPr/>
                    <a:lstStyle/>
                    <a:p>
                      <a:pPr>
                        <a:spcAft>
                          <a:spcPts val="0"/>
                        </a:spcAft>
                      </a:pPr>
                      <a:r>
                        <a:rPr lang="en-US" sz="900" dirty="0">
                          <a:effectLst/>
                          <a:highlight>
                            <a:srgbClr val="00FF00"/>
                          </a:highlight>
                        </a:rPr>
                        <a:t>$72,450</a:t>
                      </a:r>
                      <a:endParaRPr lang="zh-TW" sz="900" dirty="0">
                        <a:effectLst/>
                        <a:latin typeface="Calibri"/>
                        <a:ea typeface="新細明體"/>
                        <a:cs typeface="Times New Roman"/>
                      </a:endParaRPr>
                    </a:p>
                  </a:txBody>
                  <a:tcPr marL="53032" marR="53032" marT="0" marB="0"/>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059266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67494"/>
            <a:ext cx="2025234" cy="492443"/>
          </a:xfrm>
          <a:prstGeom prst="rect">
            <a:avLst/>
          </a:prstGeom>
        </p:spPr>
        <p:txBody>
          <a:bodyPr wrap="none">
            <a:spAutoFit/>
          </a:bodyPr>
          <a:lstStyle/>
          <a:p>
            <a:r>
              <a:rPr lang="en-US" altLang="zh-TW" sz="2600" b="1" u="sng" dirty="0"/>
              <a:t>Illustration 7:</a:t>
            </a:r>
            <a:endParaRPr lang="zh-TW" altLang="zh-TW" sz="2600" b="1" u="sng" dirty="0"/>
          </a:p>
        </p:txBody>
      </p:sp>
      <p:pic>
        <p:nvPicPr>
          <p:cNvPr id="5122" name="Picture 2" descr="「幸福小組」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85" y="1016676"/>
            <a:ext cx="6480720" cy="364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17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282" y="123478"/>
            <a:ext cx="2088233" cy="492443"/>
          </a:xfrm>
          <a:prstGeom prst="rect">
            <a:avLst/>
          </a:prstGeom>
        </p:spPr>
        <p:txBody>
          <a:bodyPr wrap="square">
            <a:spAutoFit/>
          </a:bodyPr>
          <a:lstStyle/>
          <a:p>
            <a:r>
              <a:rPr lang="en-US" altLang="zh-TW" sz="2600" b="1" u="sng" dirty="0"/>
              <a:t>Illustration 8:</a:t>
            </a:r>
            <a:endParaRPr lang="zh-TW" altLang="zh-TW" sz="2600" b="1" u="sng" dirty="0"/>
          </a:p>
        </p:txBody>
      </p:sp>
      <p:sp>
        <p:nvSpPr>
          <p:cNvPr id="3" name="矩形 2"/>
          <p:cNvSpPr/>
          <p:nvPr/>
        </p:nvSpPr>
        <p:spPr>
          <a:xfrm>
            <a:off x="596585" y="615921"/>
            <a:ext cx="7407630" cy="1015663"/>
          </a:xfrm>
          <a:prstGeom prst="rect">
            <a:avLst/>
          </a:prstGeom>
        </p:spPr>
        <p:txBody>
          <a:bodyPr wrap="square">
            <a:spAutoFit/>
          </a:bodyPr>
          <a:lstStyle/>
          <a:p>
            <a:r>
              <a:rPr lang="en-US" altLang="zh-TW" sz="2000" b="1" dirty="0" smtClean="0">
                <a:solidFill>
                  <a:srgbClr val="FF0000"/>
                </a:solidFill>
              </a:rPr>
              <a:t>Q: </a:t>
            </a:r>
            <a:r>
              <a:rPr lang="zh-TW" altLang="zh-TW" sz="2000" b="1" dirty="0" smtClean="0"/>
              <a:t>有</a:t>
            </a:r>
            <a:r>
              <a:rPr lang="zh-TW" altLang="zh-TW" sz="2000" b="1" dirty="0"/>
              <a:t>甚麼樣的好的品德可以有</a:t>
            </a:r>
            <a:r>
              <a:rPr lang="en-US" altLang="zh-TW" sz="2000" b="1" dirty="0"/>
              <a:t>perseverance</a:t>
            </a:r>
            <a:r>
              <a:rPr lang="zh-TW" altLang="zh-TW" sz="2000" b="1" dirty="0"/>
              <a:t>的方式學習的</a:t>
            </a:r>
            <a:r>
              <a:rPr lang="en-US" altLang="zh-TW" sz="2000" b="1" dirty="0"/>
              <a:t>? </a:t>
            </a:r>
            <a:endParaRPr lang="en-US" altLang="zh-TW" sz="2000" b="1" dirty="0" smtClean="0"/>
          </a:p>
          <a:p>
            <a:r>
              <a:rPr lang="en-US" altLang="zh-TW" sz="2000" b="1" dirty="0" smtClean="0"/>
              <a:t>  What kinds </a:t>
            </a:r>
            <a:r>
              <a:rPr lang="en-US" altLang="zh-TW" sz="2000" b="1" dirty="0"/>
              <a:t>of good character can be learned in a </a:t>
            </a:r>
            <a:r>
              <a:rPr lang="en-US" altLang="zh-TW" sz="2000" b="1" dirty="0" smtClean="0"/>
              <a:t>perseverance</a:t>
            </a:r>
          </a:p>
          <a:p>
            <a:r>
              <a:rPr lang="en-US" altLang="zh-TW" sz="2000" b="1" dirty="0"/>
              <a:t> </a:t>
            </a:r>
            <a:r>
              <a:rPr lang="en-US" altLang="zh-TW" sz="2000" b="1" dirty="0" smtClean="0"/>
              <a:t>  </a:t>
            </a:r>
            <a:r>
              <a:rPr lang="en-US" altLang="zh-TW" sz="2000" b="1" dirty="0"/>
              <a:t>way? </a:t>
            </a:r>
            <a:endParaRPr lang="zh-TW" altLang="zh-TW" sz="2000" b="1" dirty="0"/>
          </a:p>
        </p:txBody>
      </p:sp>
      <p:sp>
        <p:nvSpPr>
          <p:cNvPr id="4" name="矩形 3"/>
          <p:cNvSpPr/>
          <p:nvPr/>
        </p:nvSpPr>
        <p:spPr>
          <a:xfrm>
            <a:off x="724332" y="1648939"/>
            <a:ext cx="4406399" cy="400110"/>
          </a:xfrm>
          <a:prstGeom prst="rect">
            <a:avLst/>
          </a:prstGeom>
        </p:spPr>
        <p:txBody>
          <a:bodyPr wrap="none">
            <a:spAutoFit/>
          </a:bodyPr>
          <a:lstStyle/>
          <a:p>
            <a:r>
              <a:rPr lang="zh-TW" altLang="en-US" sz="2000" b="1" dirty="0">
                <a:solidFill>
                  <a:srgbClr val="FF0000"/>
                </a:solidFill>
              </a:rPr>
              <a:t>→</a:t>
            </a:r>
            <a:r>
              <a:rPr lang="zh-TW" altLang="zh-TW" sz="2000" b="1" dirty="0" smtClean="0"/>
              <a:t>學習</a:t>
            </a:r>
            <a:r>
              <a:rPr lang="zh-TW" altLang="zh-TW" sz="2000" b="1" dirty="0"/>
              <a:t>尊重人</a:t>
            </a:r>
            <a:r>
              <a:rPr lang="en-US" altLang="zh-TW" sz="2000" b="1" dirty="0"/>
              <a:t>. Learn to respect </a:t>
            </a:r>
            <a:r>
              <a:rPr lang="en-US" altLang="zh-TW" sz="2000" b="1" dirty="0" smtClean="0"/>
              <a:t>people.</a:t>
            </a:r>
            <a:endParaRPr lang="zh-TW" altLang="zh-TW" sz="2000" b="1" dirty="0"/>
          </a:p>
        </p:txBody>
      </p:sp>
      <p:sp>
        <p:nvSpPr>
          <p:cNvPr id="5" name="矩形 4"/>
          <p:cNvSpPr/>
          <p:nvPr/>
        </p:nvSpPr>
        <p:spPr>
          <a:xfrm>
            <a:off x="683875" y="2142260"/>
            <a:ext cx="4980787" cy="430887"/>
          </a:xfrm>
          <a:prstGeom prst="rect">
            <a:avLst/>
          </a:prstGeom>
        </p:spPr>
        <p:txBody>
          <a:bodyPr wrap="none">
            <a:spAutoFit/>
          </a:bodyPr>
          <a:lstStyle/>
          <a:p>
            <a:r>
              <a:rPr lang="zh-TW" altLang="en-US" sz="2000" b="1" dirty="0" smtClean="0">
                <a:solidFill>
                  <a:srgbClr val="FF0000"/>
                </a:solidFill>
              </a:rPr>
              <a:t>→</a:t>
            </a:r>
            <a:r>
              <a:rPr lang="zh-TW" altLang="zh-TW" sz="2000" b="1" dirty="0" smtClean="0"/>
              <a:t>學習</a:t>
            </a:r>
            <a:r>
              <a:rPr lang="zh-TW" altLang="zh-TW" sz="2000" b="1" dirty="0"/>
              <a:t>聽人家</a:t>
            </a:r>
            <a:r>
              <a:rPr lang="zh-TW" altLang="zh-TW" sz="2000" b="1" dirty="0" smtClean="0"/>
              <a:t>講話</a:t>
            </a:r>
            <a:r>
              <a:rPr lang="en-US" altLang="zh-TW" sz="2000" b="1" dirty="0" smtClean="0"/>
              <a:t>. Learn </a:t>
            </a:r>
            <a:r>
              <a:rPr lang="en-US" altLang="zh-TW" sz="2000" b="1" dirty="0"/>
              <a:t>to listen to </a:t>
            </a:r>
            <a:r>
              <a:rPr lang="en-US" altLang="zh-TW" sz="2000" b="1" dirty="0" smtClean="0"/>
              <a:t>oth</a:t>
            </a:r>
            <a:r>
              <a:rPr lang="en-US" altLang="zh-TW" sz="2200" b="1" dirty="0" smtClean="0"/>
              <a:t>ers.</a:t>
            </a:r>
            <a:endParaRPr lang="zh-TW" altLang="en-US" sz="2200" b="1" dirty="0"/>
          </a:p>
        </p:txBody>
      </p:sp>
      <p:sp>
        <p:nvSpPr>
          <p:cNvPr id="6" name="矩形 5"/>
          <p:cNvSpPr/>
          <p:nvPr/>
        </p:nvSpPr>
        <p:spPr>
          <a:xfrm>
            <a:off x="683875" y="2669487"/>
            <a:ext cx="3506088" cy="430887"/>
          </a:xfrm>
          <a:prstGeom prst="rect">
            <a:avLst/>
          </a:prstGeom>
        </p:spPr>
        <p:txBody>
          <a:bodyPr wrap="none">
            <a:spAutoFit/>
          </a:bodyPr>
          <a:lstStyle/>
          <a:p>
            <a:r>
              <a:rPr lang="zh-TW" altLang="en-US" sz="2000" b="1" dirty="0">
                <a:solidFill>
                  <a:srgbClr val="FF0000"/>
                </a:solidFill>
              </a:rPr>
              <a:t>→</a:t>
            </a:r>
            <a:r>
              <a:rPr lang="zh-TW" altLang="zh-TW" sz="2000" b="1" dirty="0" smtClean="0"/>
              <a:t>為</a:t>
            </a:r>
            <a:r>
              <a:rPr lang="zh-TW" altLang="zh-TW" sz="2000" b="1" dirty="0"/>
              <a:t>人家禱告</a:t>
            </a:r>
            <a:r>
              <a:rPr lang="en-US" altLang="zh-TW" sz="2000" b="1" dirty="0"/>
              <a:t>. Pray for </a:t>
            </a:r>
            <a:r>
              <a:rPr lang="en-US" altLang="zh-TW" sz="2000" b="1" dirty="0" smtClean="0"/>
              <a:t>oth</a:t>
            </a:r>
            <a:r>
              <a:rPr lang="en-US" altLang="zh-TW" sz="2200" b="1" dirty="0" smtClean="0"/>
              <a:t>ers.</a:t>
            </a:r>
            <a:endParaRPr lang="zh-TW" altLang="en-US" sz="2200" b="1" dirty="0"/>
          </a:p>
        </p:txBody>
      </p:sp>
      <p:sp>
        <p:nvSpPr>
          <p:cNvPr id="7" name="矩形 6"/>
          <p:cNvSpPr/>
          <p:nvPr/>
        </p:nvSpPr>
        <p:spPr>
          <a:xfrm>
            <a:off x="683875" y="3160822"/>
            <a:ext cx="6552422" cy="707886"/>
          </a:xfrm>
          <a:prstGeom prst="rect">
            <a:avLst/>
          </a:prstGeom>
        </p:spPr>
        <p:txBody>
          <a:bodyPr wrap="square">
            <a:spAutoFit/>
          </a:bodyPr>
          <a:lstStyle/>
          <a:p>
            <a:r>
              <a:rPr lang="zh-TW" altLang="en-US" sz="2000" b="1" dirty="0">
                <a:solidFill>
                  <a:srgbClr val="FF0000"/>
                </a:solidFill>
              </a:rPr>
              <a:t>→</a:t>
            </a:r>
            <a:r>
              <a:rPr lang="zh-TW" altLang="zh-TW" sz="2000" b="1" dirty="0" smtClean="0"/>
              <a:t>講話</a:t>
            </a:r>
            <a:r>
              <a:rPr lang="zh-TW" altLang="zh-TW" sz="2000" b="1" dirty="0"/>
              <a:t>都講積極造就別人的話</a:t>
            </a:r>
            <a:r>
              <a:rPr lang="en-US" altLang="zh-TW" sz="2000" b="1" dirty="0"/>
              <a:t>, </a:t>
            </a:r>
            <a:r>
              <a:rPr lang="zh-TW" altLang="zh-TW" sz="2000" b="1" dirty="0"/>
              <a:t>而不是消極悲觀的話</a:t>
            </a:r>
            <a:r>
              <a:rPr lang="en-US" altLang="zh-TW" sz="2000" b="1" dirty="0"/>
              <a:t>. </a:t>
            </a:r>
            <a:endParaRPr lang="en-US" altLang="zh-TW" sz="2000" b="1" dirty="0" smtClean="0"/>
          </a:p>
          <a:p>
            <a:r>
              <a:rPr lang="en-US" altLang="zh-TW" sz="2000" b="1" dirty="0" smtClean="0"/>
              <a:t>   Speak </a:t>
            </a:r>
            <a:r>
              <a:rPr lang="en-US" altLang="zh-TW" sz="2000" b="1" dirty="0"/>
              <a:t>positively, not negatively</a:t>
            </a:r>
            <a:r>
              <a:rPr lang="en-US" altLang="zh-TW" sz="2000" dirty="0"/>
              <a:t>.</a:t>
            </a:r>
            <a:endParaRPr lang="zh-TW" altLang="zh-TW" sz="2000" dirty="0"/>
          </a:p>
        </p:txBody>
      </p:sp>
      <p:sp>
        <p:nvSpPr>
          <p:cNvPr id="8" name="矩形 7"/>
          <p:cNvSpPr/>
          <p:nvPr/>
        </p:nvSpPr>
        <p:spPr>
          <a:xfrm>
            <a:off x="705037" y="3862102"/>
            <a:ext cx="6703053" cy="707886"/>
          </a:xfrm>
          <a:prstGeom prst="rect">
            <a:avLst/>
          </a:prstGeom>
        </p:spPr>
        <p:txBody>
          <a:bodyPr wrap="none">
            <a:spAutoFit/>
          </a:bodyPr>
          <a:lstStyle/>
          <a:p>
            <a:r>
              <a:rPr lang="zh-TW" altLang="en-US" sz="2000" b="1" dirty="0">
                <a:solidFill>
                  <a:srgbClr val="FF0000"/>
                </a:solidFill>
              </a:rPr>
              <a:t>→</a:t>
            </a:r>
            <a:r>
              <a:rPr lang="zh-TW" altLang="zh-TW" sz="2000" b="1" dirty="0" smtClean="0"/>
              <a:t>鼓勵</a:t>
            </a:r>
            <a:r>
              <a:rPr lang="zh-TW" altLang="zh-TW" sz="2000" b="1" dirty="0"/>
              <a:t>自己的孩子</a:t>
            </a:r>
            <a:r>
              <a:rPr lang="en-US" altLang="zh-TW" sz="2000" b="1" dirty="0"/>
              <a:t>, </a:t>
            </a:r>
            <a:r>
              <a:rPr lang="zh-TW" altLang="zh-TW" sz="2000" b="1" dirty="0"/>
              <a:t>讓他們知道你愛他們</a:t>
            </a:r>
            <a:r>
              <a:rPr lang="en-US" altLang="zh-TW" sz="2000" b="1" dirty="0"/>
              <a:t>. </a:t>
            </a:r>
            <a:endParaRPr lang="en-US" altLang="zh-TW" sz="2000" b="1" dirty="0" smtClean="0"/>
          </a:p>
          <a:p>
            <a:r>
              <a:rPr lang="en-US" altLang="zh-TW" sz="2000" b="1" dirty="0" smtClean="0"/>
              <a:t>    Encourage </a:t>
            </a:r>
            <a:r>
              <a:rPr lang="en-US" altLang="zh-TW" sz="2000" b="1" dirty="0"/>
              <a:t>your children and let them know you love them.</a:t>
            </a:r>
            <a:endParaRPr lang="zh-TW" altLang="zh-TW" sz="2000" b="1" dirty="0"/>
          </a:p>
        </p:txBody>
      </p:sp>
      <p:sp>
        <p:nvSpPr>
          <p:cNvPr id="9" name="矩形 8"/>
          <p:cNvSpPr/>
          <p:nvPr/>
        </p:nvSpPr>
        <p:spPr>
          <a:xfrm>
            <a:off x="705037" y="4567976"/>
            <a:ext cx="2060179" cy="400110"/>
          </a:xfrm>
          <a:prstGeom prst="rect">
            <a:avLst/>
          </a:prstGeom>
        </p:spPr>
        <p:txBody>
          <a:bodyPr wrap="none">
            <a:spAutoFit/>
          </a:bodyPr>
          <a:lstStyle/>
          <a:p>
            <a:r>
              <a:rPr lang="zh-TW" altLang="en-US" sz="2000" b="1" dirty="0">
                <a:solidFill>
                  <a:srgbClr val="FF0000"/>
                </a:solidFill>
              </a:rPr>
              <a:t>→</a:t>
            </a:r>
            <a:r>
              <a:rPr lang="zh-TW" altLang="zh-TW" sz="2000" b="1" dirty="0" smtClean="0"/>
              <a:t>十一奉獻</a:t>
            </a:r>
            <a:r>
              <a:rPr lang="en-US" altLang="zh-TW" sz="2000" b="1" dirty="0" smtClean="0"/>
              <a:t>/tithe</a:t>
            </a:r>
            <a:endParaRPr lang="zh-TW" altLang="en-US" sz="2000" b="1" dirty="0"/>
          </a:p>
        </p:txBody>
      </p:sp>
    </p:spTree>
    <p:extLst>
      <p:ext uri="{BB962C8B-B14F-4D97-AF65-F5344CB8AC3E}">
        <p14:creationId xmlns:p14="http://schemas.microsoft.com/office/powerpoint/2010/main" val="110363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3242" y="195486"/>
            <a:ext cx="5518883" cy="523220"/>
          </a:xfrm>
          <a:prstGeom prst="rect">
            <a:avLst/>
          </a:prstGeom>
          <a:solidFill>
            <a:srgbClr val="FFFF00"/>
          </a:solidFill>
        </p:spPr>
        <p:txBody>
          <a:bodyPr wrap="none">
            <a:spAutoFit/>
          </a:bodyPr>
          <a:lstStyle/>
          <a:p>
            <a:r>
              <a:rPr lang="en-US" altLang="zh-TW" sz="2800" b="1" dirty="0">
                <a:solidFill>
                  <a:srgbClr val="FF0000"/>
                </a:solidFill>
              </a:rPr>
              <a:t>V. </a:t>
            </a:r>
            <a:r>
              <a:rPr lang="zh-TW" altLang="zh-TW" sz="2800" b="1" dirty="0"/>
              <a:t>虔敬</a:t>
            </a:r>
            <a:r>
              <a:rPr lang="en-US" altLang="zh-TW" sz="2800" b="1" dirty="0"/>
              <a:t>, godliness, </a:t>
            </a:r>
            <a:r>
              <a:rPr lang="en-US" altLang="zh-TW" sz="2800" b="1" dirty="0" err="1"/>
              <a:t>εὐσε</a:t>
            </a:r>
            <a:r>
              <a:rPr lang="en-US" altLang="zh-TW" sz="2800" b="1" dirty="0"/>
              <a:t>́β</a:t>
            </a:r>
            <a:r>
              <a:rPr lang="en-US" altLang="zh-TW" sz="2800" b="1" dirty="0" err="1"/>
              <a:t>ει</a:t>
            </a:r>
            <a:r>
              <a:rPr lang="en-US" altLang="zh-TW" sz="2800" b="1" dirty="0"/>
              <a:t>αν (v. 6c)</a:t>
            </a:r>
            <a:endParaRPr lang="zh-TW" altLang="zh-TW" sz="2800" b="1" dirty="0"/>
          </a:p>
        </p:txBody>
      </p:sp>
      <p:sp>
        <p:nvSpPr>
          <p:cNvPr id="4" name="矩形 3"/>
          <p:cNvSpPr/>
          <p:nvPr/>
        </p:nvSpPr>
        <p:spPr>
          <a:xfrm>
            <a:off x="483242" y="920647"/>
            <a:ext cx="8265222" cy="4093428"/>
          </a:xfrm>
          <a:prstGeom prst="rect">
            <a:avLst/>
          </a:prstGeom>
        </p:spPr>
        <p:txBody>
          <a:bodyPr wrap="square">
            <a:spAutoFit/>
          </a:bodyPr>
          <a:lstStyle/>
          <a:p>
            <a:r>
              <a:rPr lang="en-US" altLang="zh-TW" sz="2600" b="1" baseline="30000" dirty="0"/>
              <a:t>1</a:t>
            </a:r>
            <a:r>
              <a:rPr lang="zh-TW" altLang="zh-TW" sz="2600" b="1" dirty="0"/>
              <a:t>這一切既然都要如此銷化，你們為人該當怎樣聖潔，怎樣敬虔，</a:t>
            </a:r>
            <a:r>
              <a:rPr lang="en-US" altLang="zh-TW" sz="2600" b="1" baseline="30000" dirty="0"/>
              <a:t>12</a:t>
            </a:r>
            <a:r>
              <a:rPr lang="zh-TW" altLang="zh-TW" sz="2600" b="1" dirty="0"/>
              <a:t>切切仰望神的日子來到。在那日，天被火燒就銷化了，有形質的都要被烈火鎔化</a:t>
            </a:r>
            <a:r>
              <a:rPr lang="zh-TW" altLang="zh-TW" sz="2600" b="1" dirty="0" smtClean="0"/>
              <a:t>。</a:t>
            </a:r>
            <a:endParaRPr lang="en-US" altLang="zh-TW" sz="2600" b="1" dirty="0" smtClean="0"/>
          </a:p>
          <a:p>
            <a:r>
              <a:rPr lang="zh-TW" altLang="zh-TW" sz="2600" b="1" dirty="0" smtClean="0"/>
              <a:t>【</a:t>
            </a:r>
            <a:r>
              <a:rPr lang="zh-TW" altLang="zh-TW" sz="2600" b="1" dirty="0"/>
              <a:t>彼後</a:t>
            </a:r>
            <a:r>
              <a:rPr lang="en-US" altLang="zh-TW" sz="2600" b="1" dirty="0"/>
              <a:t> 3:11~12</a:t>
            </a:r>
            <a:r>
              <a:rPr lang="zh-TW" altLang="zh-TW" sz="2600" b="1" dirty="0"/>
              <a:t>】</a:t>
            </a:r>
            <a:r>
              <a:rPr lang="en-US" altLang="zh-TW" sz="2600" b="1" dirty="0"/>
              <a:t/>
            </a:r>
            <a:br>
              <a:rPr lang="en-US" altLang="zh-TW" sz="2600" b="1" dirty="0"/>
            </a:br>
            <a:r>
              <a:rPr lang="en-US" altLang="zh-TW" sz="2600" b="1" baseline="30000" dirty="0"/>
              <a:t>11</a:t>
            </a:r>
            <a:r>
              <a:rPr lang="en-US" altLang="zh-TW" sz="2600" b="1" dirty="0"/>
              <a:t>Since all these things are thus to be dissolved, what sort of people ought you to be in lives of holiness and godliness, </a:t>
            </a:r>
            <a:r>
              <a:rPr lang="en-US" altLang="zh-TW" sz="2600" b="1" baseline="30000" dirty="0"/>
              <a:t>12</a:t>
            </a:r>
            <a:r>
              <a:rPr lang="en-US" altLang="zh-TW" sz="2600" b="1" dirty="0"/>
              <a:t>waiting for and hastening the coming of the day of God, because of which the heavens will be set on fire and dissolved, and the heavenly bodies will melt as they burn! </a:t>
            </a:r>
            <a:r>
              <a:rPr lang="zh-TW" altLang="zh-TW" sz="2600" b="1" dirty="0"/>
              <a:t>【</a:t>
            </a:r>
            <a:r>
              <a:rPr lang="en-US" altLang="zh-TW" sz="2600" b="1" dirty="0"/>
              <a:t>2Pet 3:11~12</a:t>
            </a:r>
            <a:r>
              <a:rPr lang="zh-TW" altLang="zh-TW" sz="2600" b="1" dirty="0" smtClean="0"/>
              <a:t>】</a:t>
            </a:r>
            <a:endParaRPr lang="zh-TW" altLang="en-US" sz="2600" b="1" dirty="0"/>
          </a:p>
        </p:txBody>
      </p:sp>
    </p:spTree>
    <p:extLst>
      <p:ext uri="{BB962C8B-B14F-4D97-AF65-F5344CB8AC3E}">
        <p14:creationId xmlns:p14="http://schemas.microsoft.com/office/powerpoint/2010/main" val="110343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843557"/>
            <a:ext cx="8136905" cy="3293209"/>
          </a:xfrm>
          <a:prstGeom prst="rect">
            <a:avLst/>
          </a:prstGeom>
        </p:spPr>
        <p:txBody>
          <a:bodyPr wrap="square">
            <a:spAutoFit/>
          </a:bodyPr>
          <a:lstStyle/>
          <a:p>
            <a:r>
              <a:rPr lang="en-US" altLang="zh-TW" sz="2600" b="1" baseline="30000" dirty="0"/>
              <a:t>27</a:t>
            </a:r>
            <a:r>
              <a:rPr lang="zh-TW" altLang="zh-TW" sz="2600" b="1" dirty="0"/>
              <a:t>在神我們的父面前，那清潔沒有玷污的虔誠，就是看顧在患難中的孤兒寡婦，並且保守自己不沾染世俗。【雅</a:t>
            </a:r>
            <a:r>
              <a:rPr lang="en-US" altLang="zh-TW" sz="2600" b="1" dirty="0"/>
              <a:t> 1:27</a:t>
            </a:r>
            <a:r>
              <a:rPr lang="zh-TW" altLang="zh-TW" sz="2600" b="1" dirty="0"/>
              <a:t>】</a:t>
            </a:r>
            <a:r>
              <a:rPr lang="en-US" altLang="zh-TW" sz="2600" b="1" dirty="0"/>
              <a:t/>
            </a:r>
            <a:br>
              <a:rPr lang="en-US" altLang="zh-TW" sz="2600" b="1" dirty="0"/>
            </a:br>
            <a:r>
              <a:rPr lang="en-US" altLang="zh-TW" sz="2600" b="1" baseline="30000" dirty="0"/>
              <a:t>27</a:t>
            </a:r>
            <a:r>
              <a:rPr lang="en-US" altLang="zh-TW" sz="2600" b="1" dirty="0"/>
              <a:t>Religion that is pure and undefiled before God, and the Father, is this: to visit orphans and widows in their affliction, and to keep oneself unstained from the world. </a:t>
            </a:r>
            <a:r>
              <a:rPr lang="zh-TW" altLang="zh-TW" sz="2600" b="1" dirty="0"/>
              <a:t>【</a:t>
            </a:r>
            <a:r>
              <a:rPr lang="en-US" altLang="zh-TW" sz="2600" b="1" dirty="0"/>
              <a:t>Jam 1:27</a:t>
            </a:r>
            <a:r>
              <a:rPr lang="zh-TW" altLang="zh-TW" sz="2600" b="1" dirty="0"/>
              <a:t>】</a:t>
            </a:r>
            <a:r>
              <a:rPr lang="en-US" altLang="zh-TW" sz="2600" b="1" dirty="0"/>
              <a:t/>
            </a:r>
            <a:br>
              <a:rPr lang="en-US" altLang="zh-TW" sz="2600" b="1" dirty="0"/>
            </a:br>
            <a:endParaRPr lang="zh-TW" altLang="en-US" sz="2600" b="1" dirty="0"/>
          </a:p>
        </p:txBody>
      </p:sp>
    </p:spTree>
    <p:extLst>
      <p:ext uri="{BB962C8B-B14F-4D97-AF65-F5344CB8AC3E}">
        <p14:creationId xmlns:p14="http://schemas.microsoft.com/office/powerpoint/2010/main" val="3562058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926" y="195486"/>
            <a:ext cx="8496944" cy="536685"/>
          </a:xfrm>
          <a:prstGeom prst="rect">
            <a:avLst/>
          </a:prstGeom>
          <a:solidFill>
            <a:srgbClr val="FFFF00"/>
          </a:solidFill>
        </p:spPr>
        <p:txBody>
          <a:bodyPr wrap="square">
            <a:spAutoFit/>
          </a:bodyPr>
          <a:lstStyle/>
          <a:p>
            <a:r>
              <a:rPr lang="en-US" altLang="zh-TW" sz="2800" b="1" dirty="0">
                <a:solidFill>
                  <a:srgbClr val="FF0000"/>
                </a:solidFill>
              </a:rPr>
              <a:t>VI. </a:t>
            </a:r>
            <a:r>
              <a:rPr lang="zh-TW" altLang="zh-TW" sz="2800" b="1" dirty="0"/>
              <a:t>愛弟兄的心</a:t>
            </a:r>
            <a:r>
              <a:rPr lang="en-US" altLang="zh-TW" sz="2800" b="1" dirty="0"/>
              <a:t>, brotherly kindness, </a:t>
            </a:r>
            <a:r>
              <a:rPr lang="en-US" altLang="zh-TW" sz="2800" b="1" dirty="0" err="1"/>
              <a:t>φιλ</a:t>
            </a:r>
            <a:r>
              <a:rPr lang="en-US" altLang="zh-TW" sz="2800" b="1" dirty="0"/>
              <a:t>αδελφίαν (v. 7a)</a:t>
            </a:r>
            <a:endParaRPr lang="zh-TW" altLang="zh-TW" sz="2800" dirty="0"/>
          </a:p>
        </p:txBody>
      </p:sp>
      <p:sp>
        <p:nvSpPr>
          <p:cNvPr id="3" name="矩形 2"/>
          <p:cNvSpPr/>
          <p:nvPr/>
        </p:nvSpPr>
        <p:spPr>
          <a:xfrm>
            <a:off x="314655" y="915566"/>
            <a:ext cx="8532438" cy="2769989"/>
          </a:xfrm>
          <a:prstGeom prst="rect">
            <a:avLst/>
          </a:prstGeom>
        </p:spPr>
        <p:txBody>
          <a:bodyPr wrap="square">
            <a:spAutoFit/>
          </a:bodyPr>
          <a:lstStyle/>
          <a:p>
            <a:r>
              <a:rPr lang="en-US" altLang="zh-TW" sz="2600" b="1" baseline="30000" dirty="0"/>
              <a:t>22</a:t>
            </a:r>
            <a:r>
              <a:rPr lang="zh-TW" altLang="zh-TW" sz="2600" b="1" dirty="0"/>
              <a:t>你們既因順從真理，潔淨了自己的心，以致愛弟兄沒有虛假，就當從心裡彼此切實相愛。（從心裡：有古卷作從清潔的心）【彼前</a:t>
            </a:r>
            <a:r>
              <a:rPr lang="en-US" altLang="zh-TW" sz="2600" b="1" dirty="0"/>
              <a:t> 1:22</a:t>
            </a:r>
            <a:r>
              <a:rPr lang="zh-TW" altLang="zh-TW" sz="2600" b="1" dirty="0"/>
              <a:t>】</a:t>
            </a:r>
            <a:r>
              <a:rPr lang="en-US" altLang="zh-TW" sz="2600" b="1" dirty="0"/>
              <a:t/>
            </a:r>
            <a:br>
              <a:rPr lang="en-US" altLang="zh-TW" sz="2600" b="1" dirty="0"/>
            </a:br>
            <a:r>
              <a:rPr lang="en-US" altLang="zh-TW" sz="2600" b="1" baseline="30000" dirty="0"/>
              <a:t>22</a:t>
            </a:r>
            <a:r>
              <a:rPr lang="en-US" altLang="zh-TW" sz="2600" b="1" dirty="0"/>
              <a:t> Having purified your souls by your obedience to the truth for a sincere brotherly love, love one another earnestly from a pure heart, </a:t>
            </a:r>
            <a:r>
              <a:rPr lang="zh-TW" altLang="zh-TW" sz="2600" b="1" dirty="0"/>
              <a:t>【</a:t>
            </a:r>
            <a:r>
              <a:rPr lang="en-US" altLang="zh-TW" sz="2600" b="1" dirty="0"/>
              <a:t>1Pet 1:22</a:t>
            </a:r>
            <a:r>
              <a:rPr lang="zh-TW" altLang="zh-TW" sz="2600" b="1" dirty="0"/>
              <a:t>】</a:t>
            </a:r>
            <a:r>
              <a:rPr lang="en-US" altLang="zh-TW" dirty="0"/>
              <a:t/>
            </a:r>
            <a:br>
              <a:rPr lang="en-US" altLang="zh-TW" dirty="0"/>
            </a:br>
            <a:endParaRPr lang="zh-TW" altLang="en-US" dirty="0"/>
          </a:p>
        </p:txBody>
      </p:sp>
      <p:pic>
        <p:nvPicPr>
          <p:cNvPr id="3074" name="Picture 2" descr="相關圖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003798"/>
            <a:ext cx="3271571"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91" y="267494"/>
            <a:ext cx="4328301" cy="523220"/>
          </a:xfrm>
          <a:prstGeom prst="rect">
            <a:avLst/>
          </a:prstGeom>
          <a:solidFill>
            <a:srgbClr val="FFFF00"/>
          </a:solidFill>
        </p:spPr>
        <p:txBody>
          <a:bodyPr wrap="none">
            <a:spAutoFit/>
          </a:bodyPr>
          <a:lstStyle/>
          <a:p>
            <a:r>
              <a:rPr lang="en-US" altLang="zh-TW" sz="2800" b="1" dirty="0">
                <a:solidFill>
                  <a:srgbClr val="FF0000"/>
                </a:solidFill>
              </a:rPr>
              <a:t>VII. </a:t>
            </a:r>
            <a:r>
              <a:rPr lang="zh-TW" altLang="zh-TW" sz="2800" b="1" dirty="0"/>
              <a:t>愛</a:t>
            </a:r>
            <a:r>
              <a:rPr lang="en-US" altLang="zh-TW" sz="2800" b="1" dirty="0"/>
              <a:t>, Love, ἀγάπ</a:t>
            </a:r>
            <a:r>
              <a:rPr lang="en-US" altLang="zh-TW" sz="2800" b="1" dirty="0" err="1"/>
              <a:t>ην</a:t>
            </a:r>
            <a:r>
              <a:rPr lang="en-US" altLang="zh-TW" sz="2800" b="1" dirty="0"/>
              <a:t> (v. 7b)</a:t>
            </a:r>
            <a:endParaRPr lang="zh-TW" altLang="zh-TW" sz="2800" dirty="0"/>
          </a:p>
        </p:txBody>
      </p:sp>
      <p:sp>
        <p:nvSpPr>
          <p:cNvPr id="3" name="矩形 2"/>
          <p:cNvSpPr/>
          <p:nvPr/>
        </p:nvSpPr>
        <p:spPr>
          <a:xfrm>
            <a:off x="514475" y="915566"/>
            <a:ext cx="8356434" cy="2092881"/>
          </a:xfrm>
          <a:prstGeom prst="rect">
            <a:avLst/>
          </a:prstGeom>
        </p:spPr>
        <p:txBody>
          <a:bodyPr wrap="square">
            <a:spAutoFit/>
          </a:bodyPr>
          <a:lstStyle/>
          <a:p>
            <a:r>
              <a:rPr lang="en-US" altLang="zh-TW" sz="2600" b="1" baseline="30000" dirty="0"/>
              <a:t>16</a:t>
            </a:r>
            <a:r>
              <a:rPr lang="zh-TW" altLang="zh-TW" sz="2600" b="1" dirty="0"/>
              <a:t>「神愛世人，甚至將他的獨生子賜給他們，叫一切信他的，不至滅亡，反得永生</a:t>
            </a:r>
            <a:r>
              <a:rPr lang="zh-TW" altLang="zh-TW" sz="2600" b="1" dirty="0" smtClean="0"/>
              <a:t>。【</a:t>
            </a:r>
            <a:r>
              <a:rPr lang="zh-TW" altLang="zh-TW" sz="2600" b="1" dirty="0"/>
              <a:t>約</a:t>
            </a:r>
            <a:r>
              <a:rPr lang="en-US" altLang="zh-TW" sz="2600" b="1" dirty="0"/>
              <a:t> 3:16</a:t>
            </a:r>
            <a:r>
              <a:rPr lang="zh-TW" altLang="zh-TW" sz="2600" b="1" dirty="0"/>
              <a:t>】</a:t>
            </a:r>
            <a:r>
              <a:rPr lang="en-US" altLang="zh-TW" sz="2600" b="1" dirty="0"/>
              <a:t/>
            </a:r>
            <a:br>
              <a:rPr lang="en-US" altLang="zh-TW" sz="2600" b="1" dirty="0"/>
            </a:br>
            <a:r>
              <a:rPr lang="en-US" altLang="zh-TW" sz="2600" b="1" baseline="30000" dirty="0"/>
              <a:t>16</a:t>
            </a:r>
            <a:r>
              <a:rPr lang="en-US" altLang="zh-TW" sz="2600" b="1" dirty="0"/>
              <a:t>""For God so loved the </a:t>
            </a:r>
            <a:r>
              <a:rPr lang="en-US" altLang="zh-TW" sz="2600" b="1" dirty="0" err="1"/>
              <a:t>world,that</a:t>
            </a:r>
            <a:r>
              <a:rPr lang="en-US" altLang="zh-TW" sz="2600" b="1" dirty="0"/>
              <a:t> he gave his only Son, that whoever believes in him should not perish but have eternal life." </a:t>
            </a:r>
            <a:r>
              <a:rPr lang="zh-TW" altLang="zh-TW" sz="2600" b="1" dirty="0"/>
              <a:t>【</a:t>
            </a:r>
            <a:r>
              <a:rPr lang="en-US" altLang="zh-TW" sz="2600" b="1" dirty="0"/>
              <a:t>John 3:16</a:t>
            </a:r>
            <a:r>
              <a:rPr lang="zh-TW" altLang="zh-TW" sz="2600" b="1" dirty="0" smtClean="0"/>
              <a:t>】</a:t>
            </a:r>
            <a:endParaRPr lang="zh-TW" altLang="en-US" sz="2600" b="1" dirty="0"/>
          </a:p>
        </p:txBody>
      </p:sp>
      <p:pic>
        <p:nvPicPr>
          <p:cNvPr id="3074" name="Picture 2" descr="「神愛世人」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9235" y="2715765"/>
            <a:ext cx="2311077" cy="231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94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3462" y="123477"/>
            <a:ext cx="2025234" cy="492443"/>
          </a:xfrm>
          <a:prstGeom prst="rect">
            <a:avLst/>
          </a:prstGeom>
        </p:spPr>
        <p:txBody>
          <a:bodyPr wrap="none">
            <a:spAutoFit/>
          </a:bodyPr>
          <a:lstStyle/>
          <a:p>
            <a:r>
              <a:rPr lang="en-US" altLang="zh-TW" sz="2600" b="1" u="sng" dirty="0"/>
              <a:t>Illustration 9:</a:t>
            </a:r>
            <a:endParaRPr lang="zh-TW" altLang="zh-TW" sz="2600" b="1" u="sng" dirty="0"/>
          </a:p>
        </p:txBody>
      </p:sp>
      <p:sp>
        <p:nvSpPr>
          <p:cNvPr id="4" name="矩形 3"/>
          <p:cNvSpPr/>
          <p:nvPr/>
        </p:nvSpPr>
        <p:spPr>
          <a:xfrm>
            <a:off x="273462" y="1953295"/>
            <a:ext cx="8906034" cy="923330"/>
          </a:xfrm>
          <a:prstGeom prst="rect">
            <a:avLst/>
          </a:prstGeom>
        </p:spPr>
        <p:txBody>
          <a:bodyPr wrap="square">
            <a:spAutoFit/>
          </a:bodyPr>
          <a:lstStyle/>
          <a:p>
            <a:r>
              <a:rPr lang="en-US" altLang="zh-TW" b="1" dirty="0" smtClean="0"/>
              <a:t>1. </a:t>
            </a:r>
            <a:r>
              <a:rPr lang="zh-TW" altLang="zh-TW" b="1" dirty="0" smtClean="0"/>
              <a:t>到</a:t>
            </a:r>
            <a:r>
              <a:rPr lang="en-US" altLang="zh-TW" b="1" dirty="0"/>
              <a:t>South Coast Plaza </a:t>
            </a:r>
            <a:r>
              <a:rPr lang="zh-TW" altLang="zh-TW" b="1" dirty="0"/>
              <a:t>站在入口接待</a:t>
            </a:r>
            <a:r>
              <a:rPr lang="en-US" altLang="zh-TW" b="1" dirty="0"/>
              <a:t>10,000</a:t>
            </a:r>
            <a:r>
              <a:rPr lang="zh-TW" altLang="zh-TW" b="1" dirty="0"/>
              <a:t>人</a:t>
            </a:r>
            <a:r>
              <a:rPr lang="en-US" altLang="zh-TW" b="1" dirty="0"/>
              <a:t>, </a:t>
            </a:r>
            <a:r>
              <a:rPr lang="zh-TW" altLang="zh-TW" b="1" dirty="0"/>
              <a:t>每一個人給</a:t>
            </a:r>
            <a:r>
              <a:rPr lang="en-US" altLang="zh-TW" b="1" dirty="0"/>
              <a:t>$100 as Christmas gift of 2020. </a:t>
            </a:r>
            <a:endParaRPr lang="en-US" altLang="zh-TW" b="1" dirty="0" smtClean="0"/>
          </a:p>
          <a:p>
            <a:r>
              <a:rPr lang="en-US" altLang="zh-TW" b="1" dirty="0"/>
              <a:t> </a:t>
            </a:r>
            <a:r>
              <a:rPr lang="en-US" altLang="zh-TW" b="1" dirty="0" smtClean="0"/>
              <a:t>    Give </a:t>
            </a:r>
            <a:r>
              <a:rPr lang="en-US" altLang="zh-TW" b="1" dirty="0"/>
              <a:t>10,000 </a:t>
            </a:r>
            <a:r>
              <a:rPr lang="en-US" altLang="zh-TW" b="1" dirty="0" smtClean="0"/>
              <a:t>people each </a:t>
            </a:r>
            <a:r>
              <a:rPr lang="en-US" altLang="zh-TW" b="1" dirty="0"/>
              <a:t>$ 100 as Christmas gift of </a:t>
            </a:r>
            <a:r>
              <a:rPr lang="en-US" altLang="zh-TW" b="1" dirty="0" smtClean="0"/>
              <a:t>2020 at </a:t>
            </a:r>
            <a:r>
              <a:rPr lang="en-US" altLang="zh-TW" b="1" dirty="0"/>
              <a:t>the South Coast </a:t>
            </a:r>
            <a:r>
              <a:rPr lang="en-US" altLang="zh-TW" b="1" dirty="0" smtClean="0"/>
              <a:t>Plaza</a:t>
            </a:r>
          </a:p>
          <a:p>
            <a:r>
              <a:rPr lang="en-US" altLang="zh-TW" b="1" dirty="0"/>
              <a:t> </a:t>
            </a:r>
            <a:r>
              <a:rPr lang="en-US" altLang="zh-TW" b="1" dirty="0" smtClean="0"/>
              <a:t>    </a:t>
            </a:r>
            <a:r>
              <a:rPr lang="en-US" altLang="zh-TW" b="1" dirty="0"/>
              <a:t>entrance.</a:t>
            </a:r>
            <a:endParaRPr lang="zh-TW" altLang="en-US" b="1" dirty="0"/>
          </a:p>
        </p:txBody>
      </p:sp>
      <p:sp>
        <p:nvSpPr>
          <p:cNvPr id="5" name="矩形 4"/>
          <p:cNvSpPr/>
          <p:nvPr/>
        </p:nvSpPr>
        <p:spPr>
          <a:xfrm>
            <a:off x="273462" y="2927433"/>
            <a:ext cx="8780437" cy="707886"/>
          </a:xfrm>
          <a:prstGeom prst="rect">
            <a:avLst/>
          </a:prstGeom>
        </p:spPr>
        <p:txBody>
          <a:bodyPr wrap="square">
            <a:spAutoFit/>
          </a:bodyPr>
          <a:lstStyle/>
          <a:p>
            <a:r>
              <a:rPr lang="en-US" altLang="zh-TW" sz="2000" b="1" dirty="0"/>
              <a:t>2. </a:t>
            </a:r>
            <a:r>
              <a:rPr lang="zh-TW" altLang="zh-TW" sz="2000" b="1" dirty="0"/>
              <a:t>給一個需要的家庭</a:t>
            </a:r>
            <a:r>
              <a:rPr lang="en-US" altLang="zh-TW" sz="2000" b="1" dirty="0"/>
              <a:t>, </a:t>
            </a:r>
            <a:r>
              <a:rPr lang="zh-TW" altLang="zh-TW" sz="2000" b="1" dirty="0"/>
              <a:t>讓他能夠用來生活</a:t>
            </a:r>
            <a:r>
              <a:rPr lang="en-US" altLang="zh-TW" sz="2000" b="1" dirty="0"/>
              <a:t>20</a:t>
            </a:r>
            <a:r>
              <a:rPr lang="zh-TW" altLang="zh-TW" sz="2000" b="1" dirty="0"/>
              <a:t>年左右</a:t>
            </a:r>
            <a:r>
              <a:rPr lang="en-US" altLang="zh-TW" sz="2000" b="1" dirty="0"/>
              <a:t>. </a:t>
            </a:r>
            <a:endParaRPr lang="en-US" altLang="zh-TW" sz="2000" b="1" dirty="0" smtClean="0"/>
          </a:p>
          <a:p>
            <a:r>
              <a:rPr lang="en-US" altLang="zh-TW" sz="2000" b="1" dirty="0" smtClean="0"/>
              <a:t>    Give it to a </a:t>
            </a:r>
            <a:r>
              <a:rPr lang="en-US" altLang="zh-TW" sz="2000" b="1" dirty="0"/>
              <a:t>family in need so that </a:t>
            </a:r>
            <a:r>
              <a:rPr lang="en-US" altLang="zh-TW" sz="2000" b="1" dirty="0" smtClean="0"/>
              <a:t>it can support the family for </a:t>
            </a:r>
            <a:r>
              <a:rPr lang="en-US" altLang="zh-TW" sz="2000" b="1" dirty="0"/>
              <a:t>about 20 years.</a:t>
            </a:r>
            <a:endParaRPr lang="zh-TW" altLang="zh-TW" sz="2000" b="1" dirty="0"/>
          </a:p>
        </p:txBody>
      </p:sp>
      <p:sp>
        <p:nvSpPr>
          <p:cNvPr id="6" name="矩形 5"/>
          <p:cNvSpPr/>
          <p:nvPr/>
        </p:nvSpPr>
        <p:spPr>
          <a:xfrm>
            <a:off x="273462" y="3867894"/>
            <a:ext cx="8551270" cy="1015663"/>
          </a:xfrm>
          <a:prstGeom prst="rect">
            <a:avLst/>
          </a:prstGeom>
        </p:spPr>
        <p:txBody>
          <a:bodyPr wrap="square">
            <a:spAutoFit/>
          </a:bodyPr>
          <a:lstStyle/>
          <a:p>
            <a:r>
              <a:rPr lang="en-US" altLang="zh-TW" sz="2000" b="1" dirty="0"/>
              <a:t>3. </a:t>
            </a:r>
            <a:r>
              <a:rPr lang="zh-TW" altLang="zh-TW" sz="2000" b="1" dirty="0" smtClean="0"/>
              <a:t>資助幾個需要的學生</a:t>
            </a:r>
            <a:r>
              <a:rPr lang="en-US" altLang="zh-TW" sz="2000" b="1" dirty="0" smtClean="0"/>
              <a:t>, </a:t>
            </a:r>
            <a:r>
              <a:rPr lang="zh-TW" altLang="zh-TW" sz="2000" b="1" dirty="0" smtClean="0"/>
              <a:t>讓他</a:t>
            </a:r>
            <a:r>
              <a:rPr lang="en-US" altLang="zh-TW" sz="2000" b="1" dirty="0" smtClean="0"/>
              <a:t>finish </a:t>
            </a:r>
            <a:r>
              <a:rPr lang="zh-TW" altLang="zh-TW" sz="2000" b="1" dirty="0" smtClean="0"/>
              <a:t>他的學位</a:t>
            </a:r>
            <a:r>
              <a:rPr lang="en-US" altLang="zh-TW" sz="2000" b="1" dirty="0" smtClean="0"/>
              <a:t>, </a:t>
            </a:r>
            <a:r>
              <a:rPr lang="zh-TW" altLang="zh-TW" sz="2000" b="1" dirty="0" smtClean="0"/>
              <a:t>可以供養自己的家庭</a:t>
            </a:r>
            <a:r>
              <a:rPr lang="en-US" altLang="zh-TW" sz="2000" b="1" dirty="0" smtClean="0"/>
              <a:t>.</a:t>
            </a:r>
          </a:p>
          <a:p>
            <a:r>
              <a:rPr lang="en-US" altLang="zh-TW" sz="2000" b="1" dirty="0" smtClean="0"/>
              <a:t>   Fund </a:t>
            </a:r>
            <a:r>
              <a:rPr lang="en-US" altLang="zh-TW" sz="2000" b="1" dirty="0"/>
              <a:t>a few </a:t>
            </a:r>
            <a:r>
              <a:rPr lang="en-US" altLang="zh-TW" sz="2000" b="1" dirty="0" smtClean="0"/>
              <a:t>needy students to help them </a:t>
            </a:r>
            <a:r>
              <a:rPr lang="en-US" altLang="zh-TW" sz="2000" b="1" dirty="0"/>
              <a:t>finish </a:t>
            </a:r>
            <a:r>
              <a:rPr lang="en-US" altLang="zh-TW" sz="2000" b="1" dirty="0" smtClean="0"/>
              <a:t>their degrees so that they will</a:t>
            </a:r>
          </a:p>
          <a:p>
            <a:r>
              <a:rPr lang="en-US" altLang="zh-TW" sz="2000" b="1" dirty="0"/>
              <a:t> </a:t>
            </a:r>
            <a:r>
              <a:rPr lang="en-US" altLang="zh-TW" sz="2000" b="1" dirty="0" smtClean="0"/>
              <a:t>   be able to support their </a:t>
            </a:r>
            <a:r>
              <a:rPr lang="en-US" altLang="zh-TW" sz="2000" b="1" dirty="0"/>
              <a:t>own </a:t>
            </a:r>
            <a:r>
              <a:rPr lang="en-US" altLang="zh-TW" sz="2000" b="1" dirty="0" smtClean="0"/>
              <a:t>families in the future.</a:t>
            </a:r>
            <a:endParaRPr lang="zh-TW" altLang="zh-TW" sz="2000" b="1" dirty="0"/>
          </a:p>
        </p:txBody>
      </p:sp>
      <p:sp>
        <p:nvSpPr>
          <p:cNvPr id="7" name="矩形 6"/>
          <p:cNvSpPr/>
          <p:nvPr/>
        </p:nvSpPr>
        <p:spPr>
          <a:xfrm>
            <a:off x="683568" y="1077173"/>
            <a:ext cx="2105833" cy="461665"/>
          </a:xfrm>
          <a:prstGeom prst="rect">
            <a:avLst/>
          </a:prstGeom>
        </p:spPr>
        <p:txBody>
          <a:bodyPr wrap="none">
            <a:spAutoFit/>
          </a:bodyPr>
          <a:lstStyle/>
          <a:p>
            <a:r>
              <a:rPr lang="en-US" altLang="zh-TW" sz="2400" b="1" cap="all" dirty="0">
                <a:solidFill>
                  <a:srgbClr val="00B050"/>
                </a:solidFill>
              </a:rPr>
              <a:t>HOW TO </a:t>
            </a:r>
            <a:r>
              <a:rPr lang="en-US" altLang="zh-TW" sz="2400" b="1" cap="all" dirty="0" smtClean="0">
                <a:solidFill>
                  <a:srgbClr val="00B050"/>
                </a:solidFill>
              </a:rPr>
              <a:t>GIVE?</a:t>
            </a:r>
            <a:endParaRPr lang="en-US" altLang="zh-TW" sz="2400" b="1" cap="all" dirty="0">
              <a:solidFill>
                <a:srgbClr val="00B050"/>
              </a:solidFill>
            </a:endParaRPr>
          </a:p>
        </p:txBody>
      </p:sp>
      <p:pic>
        <p:nvPicPr>
          <p:cNvPr id="1026" name="Picture 2" descr="「money」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52401"/>
            <a:ext cx="2158558" cy="144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9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5" y="267494"/>
            <a:ext cx="2606804" cy="523220"/>
          </a:xfrm>
          <a:prstGeom prst="rect">
            <a:avLst/>
          </a:prstGeom>
          <a:solidFill>
            <a:srgbClr val="FFFF00"/>
          </a:solidFill>
        </p:spPr>
        <p:txBody>
          <a:bodyPr wrap="none">
            <a:spAutoFit/>
          </a:bodyPr>
          <a:lstStyle/>
          <a:p>
            <a:r>
              <a:rPr lang="en-US" altLang="zh-TW" sz="2800" b="1" dirty="0">
                <a:solidFill>
                  <a:srgbClr val="FF0000"/>
                </a:solidFill>
              </a:rPr>
              <a:t>Conclusion </a:t>
            </a:r>
            <a:r>
              <a:rPr lang="zh-TW" altLang="zh-TW" sz="2800" b="1" dirty="0">
                <a:solidFill>
                  <a:srgbClr val="FF0000"/>
                </a:solidFill>
              </a:rPr>
              <a:t>結論</a:t>
            </a:r>
            <a:endParaRPr lang="zh-TW" altLang="zh-TW" sz="2800" dirty="0">
              <a:solidFill>
                <a:srgbClr val="FF0000"/>
              </a:solidFill>
            </a:endParaRPr>
          </a:p>
        </p:txBody>
      </p:sp>
      <p:sp>
        <p:nvSpPr>
          <p:cNvPr id="3" name="矩形 2"/>
          <p:cNvSpPr/>
          <p:nvPr/>
        </p:nvSpPr>
        <p:spPr>
          <a:xfrm>
            <a:off x="631499" y="919565"/>
            <a:ext cx="6694205" cy="892552"/>
          </a:xfrm>
          <a:prstGeom prst="rect">
            <a:avLst/>
          </a:prstGeom>
        </p:spPr>
        <p:txBody>
          <a:bodyPr wrap="none">
            <a:spAutoFit/>
          </a:bodyPr>
          <a:lstStyle/>
          <a:p>
            <a:r>
              <a:rPr lang="zh-TW" altLang="zh-TW" sz="2600" b="1" dirty="0"/>
              <a:t>彼得告訴我們有七件事情我們要努力</a:t>
            </a:r>
            <a:r>
              <a:rPr lang="en-US" altLang="zh-TW" sz="2600" b="1" dirty="0" smtClean="0"/>
              <a:t>:</a:t>
            </a:r>
          </a:p>
          <a:p>
            <a:r>
              <a:rPr lang="en-US" altLang="zh-TW" sz="2600" b="1" dirty="0"/>
              <a:t>Peter tells us seven things we need to work on:</a:t>
            </a:r>
            <a:endParaRPr lang="zh-TW" altLang="zh-TW" sz="2600" b="1" dirty="0"/>
          </a:p>
        </p:txBody>
      </p:sp>
      <p:sp>
        <p:nvSpPr>
          <p:cNvPr id="4" name="矩形 3"/>
          <p:cNvSpPr/>
          <p:nvPr/>
        </p:nvSpPr>
        <p:spPr>
          <a:xfrm>
            <a:off x="631499" y="1923678"/>
            <a:ext cx="8004871" cy="2893100"/>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600" b="1" dirty="0">
                <a:solidFill>
                  <a:srgbClr val="FF0000"/>
                </a:solidFill>
              </a:rPr>
              <a:t>I. </a:t>
            </a:r>
            <a:r>
              <a:rPr lang="zh-TW" altLang="zh-TW" sz="2600" b="1" dirty="0"/>
              <a:t>德行</a:t>
            </a:r>
            <a:r>
              <a:rPr lang="en-US" altLang="zh-TW" sz="2600" b="1" dirty="0"/>
              <a:t>/ Goodness/ ἀ</a:t>
            </a:r>
            <a:r>
              <a:rPr lang="en-US" altLang="zh-TW" sz="2600" b="1" dirty="0" err="1"/>
              <a:t>ρετήν</a:t>
            </a:r>
            <a:r>
              <a:rPr lang="en-US" altLang="zh-TW" sz="2600" b="1" dirty="0"/>
              <a:t>  (v. 5a)</a:t>
            </a:r>
            <a:endParaRPr lang="zh-TW" altLang="zh-TW" sz="2600" b="1" dirty="0"/>
          </a:p>
          <a:p>
            <a:r>
              <a:rPr lang="en-US" altLang="zh-TW" sz="2600" b="1" dirty="0">
                <a:solidFill>
                  <a:srgbClr val="FF0000"/>
                </a:solidFill>
              </a:rPr>
              <a:t>II. </a:t>
            </a:r>
            <a:r>
              <a:rPr lang="zh-TW" altLang="zh-TW" sz="2600" b="1" dirty="0"/>
              <a:t>知識</a:t>
            </a:r>
            <a:r>
              <a:rPr lang="en-US" altLang="zh-TW" sz="2600" b="1" dirty="0"/>
              <a:t>/Knowledge/</a:t>
            </a:r>
            <a:r>
              <a:rPr lang="en-US" altLang="zh-TW" sz="2600" b="1" dirty="0" err="1"/>
              <a:t>γνῶσιν</a:t>
            </a:r>
            <a:r>
              <a:rPr lang="en-US" altLang="zh-TW" sz="2600" b="1" dirty="0"/>
              <a:t> (v. 5b)</a:t>
            </a:r>
            <a:endParaRPr lang="zh-TW" altLang="zh-TW" sz="2600" b="1" dirty="0"/>
          </a:p>
          <a:p>
            <a:r>
              <a:rPr lang="en-US" altLang="zh-TW" sz="2600" b="1" dirty="0">
                <a:solidFill>
                  <a:srgbClr val="FF0000"/>
                </a:solidFill>
              </a:rPr>
              <a:t>III. </a:t>
            </a:r>
            <a:r>
              <a:rPr lang="zh-TW" altLang="zh-TW" sz="2600" b="1" dirty="0"/>
              <a:t>節制</a:t>
            </a:r>
            <a:r>
              <a:rPr lang="en-US" altLang="zh-TW" sz="2600" b="1" dirty="0"/>
              <a:t>/self-control/</a:t>
            </a:r>
            <a:r>
              <a:rPr lang="en-US" altLang="zh-TW" sz="2600" b="1" dirty="0" err="1"/>
              <a:t>ἐγκρ</a:t>
            </a:r>
            <a:r>
              <a:rPr lang="en-US" altLang="zh-TW" sz="2600" b="1" dirty="0"/>
              <a:t>άτειαν (v. 6a)</a:t>
            </a:r>
            <a:endParaRPr lang="zh-TW" altLang="zh-TW" sz="2600" b="1" dirty="0"/>
          </a:p>
          <a:p>
            <a:r>
              <a:rPr lang="en-US" altLang="zh-TW" sz="2600" b="1" dirty="0">
                <a:solidFill>
                  <a:srgbClr val="FF0000"/>
                </a:solidFill>
              </a:rPr>
              <a:t>IV. </a:t>
            </a:r>
            <a:r>
              <a:rPr lang="zh-TW" altLang="zh-TW" sz="2600" b="1" dirty="0"/>
              <a:t>忍耐</a:t>
            </a:r>
            <a:r>
              <a:rPr lang="en-US" altLang="zh-TW" sz="2600" b="1" dirty="0"/>
              <a:t>/Perseverance/ὑπ</a:t>
            </a:r>
            <a:r>
              <a:rPr lang="en-US" altLang="zh-TW" sz="2600" b="1" dirty="0" err="1"/>
              <a:t>ομονήν</a:t>
            </a:r>
            <a:r>
              <a:rPr lang="en-US" altLang="zh-TW" sz="2600" b="1" dirty="0"/>
              <a:t> (v. 6b)</a:t>
            </a:r>
            <a:endParaRPr lang="zh-TW" altLang="zh-TW" sz="2600" b="1" dirty="0"/>
          </a:p>
          <a:p>
            <a:r>
              <a:rPr lang="en-US" altLang="zh-TW" sz="2600" b="1" dirty="0">
                <a:solidFill>
                  <a:srgbClr val="FF0000"/>
                </a:solidFill>
              </a:rPr>
              <a:t>V. </a:t>
            </a:r>
            <a:r>
              <a:rPr lang="zh-TW" altLang="zh-TW" sz="2600" b="1" dirty="0"/>
              <a:t>虔敬</a:t>
            </a:r>
            <a:r>
              <a:rPr lang="en-US" altLang="zh-TW" sz="2600" b="1" dirty="0"/>
              <a:t>, godliness, </a:t>
            </a:r>
            <a:r>
              <a:rPr lang="en-US" altLang="zh-TW" sz="2600" b="1" dirty="0" err="1"/>
              <a:t>εὐσε</a:t>
            </a:r>
            <a:r>
              <a:rPr lang="en-US" altLang="zh-TW" sz="2600" b="1" dirty="0"/>
              <a:t>́β</a:t>
            </a:r>
            <a:r>
              <a:rPr lang="en-US" altLang="zh-TW" sz="2600" b="1" dirty="0" err="1"/>
              <a:t>ει</a:t>
            </a:r>
            <a:r>
              <a:rPr lang="en-US" altLang="zh-TW" sz="2600" b="1" dirty="0"/>
              <a:t>αν (v. 6c)</a:t>
            </a:r>
            <a:endParaRPr lang="zh-TW" altLang="zh-TW" sz="2600" b="1" dirty="0"/>
          </a:p>
          <a:p>
            <a:r>
              <a:rPr lang="en-US" altLang="zh-TW" sz="2600" b="1" dirty="0">
                <a:solidFill>
                  <a:srgbClr val="FF0000"/>
                </a:solidFill>
              </a:rPr>
              <a:t>VI. </a:t>
            </a:r>
            <a:r>
              <a:rPr lang="zh-TW" altLang="zh-TW" sz="2600" b="1" dirty="0"/>
              <a:t>愛弟兄的心</a:t>
            </a:r>
            <a:r>
              <a:rPr lang="en-US" altLang="zh-TW" sz="2600" b="1" dirty="0"/>
              <a:t>, brotherly kindness, </a:t>
            </a:r>
            <a:r>
              <a:rPr lang="en-US" altLang="zh-TW" sz="2600" b="1" dirty="0" err="1"/>
              <a:t>φιλ</a:t>
            </a:r>
            <a:r>
              <a:rPr lang="en-US" altLang="zh-TW" sz="2600" b="1" dirty="0"/>
              <a:t>αδελφίαν (v. 7a)</a:t>
            </a:r>
            <a:endParaRPr lang="zh-TW" altLang="zh-TW" sz="2600" b="1" dirty="0"/>
          </a:p>
          <a:p>
            <a:r>
              <a:rPr lang="en-US" altLang="zh-TW" sz="2600" b="1" dirty="0">
                <a:solidFill>
                  <a:srgbClr val="FF0000"/>
                </a:solidFill>
              </a:rPr>
              <a:t>VII. </a:t>
            </a:r>
            <a:r>
              <a:rPr lang="zh-TW" altLang="zh-TW" sz="2600" b="1" dirty="0"/>
              <a:t>愛</a:t>
            </a:r>
            <a:r>
              <a:rPr lang="en-US" altLang="zh-TW" sz="2600" b="1" dirty="0"/>
              <a:t>, Love, ἀγάπ</a:t>
            </a:r>
            <a:r>
              <a:rPr lang="en-US" altLang="zh-TW" sz="2600" b="1" dirty="0" err="1"/>
              <a:t>ην</a:t>
            </a:r>
            <a:r>
              <a:rPr lang="en-US" altLang="zh-TW" sz="2600" b="1" dirty="0"/>
              <a:t> (v. 7b)</a:t>
            </a:r>
            <a:endParaRPr lang="zh-TW" altLang="zh-TW" sz="2600" b="1" dirty="0"/>
          </a:p>
        </p:txBody>
      </p:sp>
      <p:pic>
        <p:nvPicPr>
          <p:cNvPr id="5" name="Picture 2" descr="相關圖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03176"/>
            <a:ext cx="1512168" cy="85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1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8854" y="3939475"/>
            <a:ext cx="1549078" cy="1107996"/>
          </a:xfrm>
          <a:prstGeom prst="rect">
            <a:avLst/>
          </a:prstGeom>
          <a:ln w="38100">
            <a:solidFill>
              <a:srgbClr val="0070C0"/>
            </a:solidFill>
          </a:ln>
        </p:spPr>
        <p:txBody>
          <a:bodyPr wrap="none">
            <a:spAutoFit/>
          </a:bodyPr>
          <a:lstStyle/>
          <a:p>
            <a:r>
              <a:rPr lang="en-US" altLang="zh-TW" sz="2200" b="1" dirty="0"/>
              <a:t>4/25/2017</a:t>
            </a:r>
            <a:endParaRPr lang="en-US" altLang="zh-TW" sz="2200" b="1" dirty="0" smtClean="0"/>
          </a:p>
          <a:p>
            <a:r>
              <a:rPr lang="en-US" altLang="zh-TW" sz="2200" b="1" dirty="0" smtClean="0"/>
              <a:t>  54 </a:t>
            </a:r>
            <a:r>
              <a:rPr lang="en-US" altLang="zh-TW" sz="2200" b="1" dirty="0"/>
              <a:t>shares </a:t>
            </a:r>
            <a:endParaRPr lang="en-US" altLang="zh-TW" sz="2200" b="1" dirty="0" smtClean="0"/>
          </a:p>
          <a:p>
            <a:r>
              <a:rPr lang="zh-TW" altLang="zh-TW" sz="2200" b="1" dirty="0" smtClean="0"/>
              <a:t>台積電</a:t>
            </a:r>
            <a:r>
              <a:rPr lang="en-US" altLang="zh-TW" sz="2200" b="1" dirty="0"/>
              <a:t>TSM</a:t>
            </a:r>
            <a:endParaRPr lang="zh-TW" altLang="en-US" sz="2200" b="1" dirty="0"/>
          </a:p>
        </p:txBody>
      </p:sp>
      <p:sp>
        <p:nvSpPr>
          <p:cNvPr id="7" name="矩形 6"/>
          <p:cNvSpPr/>
          <p:nvPr/>
        </p:nvSpPr>
        <p:spPr>
          <a:xfrm>
            <a:off x="2465112" y="3944211"/>
            <a:ext cx="1870512" cy="1107996"/>
          </a:xfrm>
          <a:prstGeom prst="rect">
            <a:avLst/>
          </a:prstGeom>
          <a:ln w="38100">
            <a:solidFill>
              <a:srgbClr val="0070C0"/>
            </a:solidFill>
          </a:ln>
        </p:spPr>
        <p:txBody>
          <a:bodyPr wrap="none">
            <a:spAutoFit/>
          </a:bodyPr>
          <a:lstStyle/>
          <a:p>
            <a:r>
              <a:rPr lang="en-US" altLang="zh-TW" dirty="0"/>
              <a:t> </a:t>
            </a:r>
            <a:r>
              <a:rPr lang="en-US" altLang="zh-TW" sz="2200" b="1" dirty="0"/>
              <a:t>5/25/2017 </a:t>
            </a:r>
            <a:endParaRPr lang="en-US" altLang="zh-TW" sz="2200" b="1" dirty="0" smtClean="0"/>
          </a:p>
          <a:p>
            <a:r>
              <a:rPr lang="en-US" altLang="zh-TW" sz="2200" b="1" dirty="0" smtClean="0"/>
              <a:t>   5 </a:t>
            </a:r>
            <a:r>
              <a:rPr lang="en-US" altLang="zh-TW" sz="2200" b="1" dirty="0"/>
              <a:t>shares </a:t>
            </a:r>
            <a:endParaRPr lang="en-US" altLang="zh-TW" sz="2200" b="1" dirty="0" smtClean="0"/>
          </a:p>
          <a:p>
            <a:r>
              <a:rPr lang="zh-TW" altLang="zh-TW" sz="2200" b="1" dirty="0" smtClean="0"/>
              <a:t>雷</a:t>
            </a:r>
            <a:r>
              <a:rPr lang="zh-TW" altLang="zh-TW" sz="2200" b="1" dirty="0"/>
              <a:t>神</a:t>
            </a:r>
            <a:r>
              <a:rPr lang="en-US" altLang="zh-TW" sz="2200" b="1" dirty="0" smtClean="0"/>
              <a:t>Raytheon</a:t>
            </a:r>
            <a:endParaRPr lang="zh-TW" altLang="en-US" sz="2200" b="1" dirty="0"/>
          </a:p>
        </p:txBody>
      </p:sp>
      <p:sp>
        <p:nvSpPr>
          <p:cNvPr id="8" name="矩形 7"/>
          <p:cNvSpPr/>
          <p:nvPr/>
        </p:nvSpPr>
        <p:spPr>
          <a:xfrm>
            <a:off x="5076056" y="4093363"/>
            <a:ext cx="3506729" cy="800219"/>
          </a:xfrm>
          <a:prstGeom prst="rect">
            <a:avLst/>
          </a:prstGeom>
          <a:ln w="38100">
            <a:solidFill>
              <a:srgbClr val="0070C0"/>
            </a:solidFill>
          </a:ln>
        </p:spPr>
        <p:txBody>
          <a:bodyPr wrap="none">
            <a:spAutoFit/>
          </a:bodyPr>
          <a:lstStyle/>
          <a:p>
            <a:r>
              <a:rPr lang="en-US" altLang="zh-TW" sz="2400" b="1" dirty="0" smtClean="0"/>
              <a:t>    </a:t>
            </a:r>
            <a:r>
              <a:rPr lang="zh-TW" altLang="zh-TW" sz="2200" b="1" dirty="0" smtClean="0"/>
              <a:t>當時</a:t>
            </a:r>
            <a:r>
              <a:rPr lang="zh-TW" altLang="zh-TW" sz="2200" b="1" dirty="0"/>
              <a:t>投資是</a:t>
            </a:r>
            <a:r>
              <a:rPr lang="en-US" altLang="zh-TW" sz="2200" b="1" dirty="0"/>
              <a:t>$</a:t>
            </a:r>
            <a:r>
              <a:rPr lang="en-US" altLang="zh-TW" sz="2200" b="1" dirty="0" smtClean="0"/>
              <a:t>2,600</a:t>
            </a:r>
          </a:p>
          <a:p>
            <a:r>
              <a:rPr lang="en-US" altLang="zh-TW" sz="2200" b="1" dirty="0"/>
              <a:t>T</a:t>
            </a:r>
            <a:r>
              <a:rPr lang="en-US" altLang="zh-TW" sz="2200" b="1" dirty="0" smtClean="0"/>
              <a:t>he </a:t>
            </a:r>
            <a:r>
              <a:rPr lang="en-US" altLang="zh-TW" sz="2200" b="1" dirty="0"/>
              <a:t>investment was $ </a:t>
            </a:r>
            <a:r>
              <a:rPr lang="en-US" altLang="zh-TW" sz="2200" b="1" dirty="0" smtClean="0"/>
              <a:t>2,600.</a:t>
            </a:r>
            <a:endParaRPr lang="zh-TW" altLang="en-US" sz="2200" b="1" dirty="0"/>
          </a:p>
        </p:txBody>
      </p:sp>
      <p:sp>
        <p:nvSpPr>
          <p:cNvPr id="9" name="矩形 8"/>
          <p:cNvSpPr/>
          <p:nvPr/>
        </p:nvSpPr>
        <p:spPr>
          <a:xfrm>
            <a:off x="465294" y="2287590"/>
            <a:ext cx="1715021" cy="400110"/>
          </a:xfrm>
          <a:prstGeom prst="rect">
            <a:avLst/>
          </a:prstGeom>
        </p:spPr>
        <p:txBody>
          <a:bodyPr wrap="none">
            <a:spAutoFit/>
          </a:bodyPr>
          <a:lstStyle/>
          <a:p>
            <a:r>
              <a:rPr lang="en-US" altLang="zh-TW" sz="2000" b="1" dirty="0" smtClean="0">
                <a:solidFill>
                  <a:srgbClr val="FF0000"/>
                </a:solidFill>
              </a:rPr>
              <a:t> </a:t>
            </a:r>
            <a:r>
              <a:rPr lang="en-US" altLang="zh-TW" sz="2000" b="1" dirty="0">
                <a:solidFill>
                  <a:srgbClr val="FF0000"/>
                </a:solidFill>
              </a:rPr>
              <a:t>now </a:t>
            </a:r>
            <a:r>
              <a:rPr lang="en-US" altLang="zh-TW" sz="2000" b="1" dirty="0" smtClean="0">
                <a:solidFill>
                  <a:srgbClr val="FF0000"/>
                </a:solidFill>
              </a:rPr>
              <a:t>@$57.09</a:t>
            </a:r>
            <a:endParaRPr lang="zh-TW" altLang="en-US" sz="2000" b="1" dirty="0">
              <a:solidFill>
                <a:srgbClr val="FF0000"/>
              </a:solidFill>
            </a:endParaRPr>
          </a:p>
        </p:txBody>
      </p:sp>
      <p:sp>
        <p:nvSpPr>
          <p:cNvPr id="10" name="矩形 9"/>
          <p:cNvSpPr/>
          <p:nvPr/>
        </p:nvSpPr>
        <p:spPr>
          <a:xfrm>
            <a:off x="806843" y="3443379"/>
            <a:ext cx="898003" cy="400110"/>
          </a:xfrm>
          <a:prstGeom prst="rect">
            <a:avLst/>
          </a:prstGeom>
        </p:spPr>
        <p:txBody>
          <a:bodyPr wrap="none">
            <a:spAutoFit/>
          </a:bodyPr>
          <a:lstStyle/>
          <a:p>
            <a:r>
              <a:rPr lang="en-US" altLang="zh-TW" sz="2000" b="1" dirty="0"/>
              <a:t>$32.98</a:t>
            </a:r>
            <a:endParaRPr lang="zh-TW" altLang="en-US" sz="2000" b="1" dirty="0"/>
          </a:p>
        </p:txBody>
      </p:sp>
      <p:sp>
        <p:nvSpPr>
          <p:cNvPr id="11" name="矩形 10"/>
          <p:cNvSpPr/>
          <p:nvPr/>
        </p:nvSpPr>
        <p:spPr>
          <a:xfrm>
            <a:off x="2545681" y="1282615"/>
            <a:ext cx="1657313" cy="400110"/>
          </a:xfrm>
          <a:prstGeom prst="rect">
            <a:avLst/>
          </a:prstGeom>
        </p:spPr>
        <p:txBody>
          <a:bodyPr wrap="none">
            <a:spAutoFit/>
          </a:bodyPr>
          <a:lstStyle/>
          <a:p>
            <a:r>
              <a:rPr lang="en-US" altLang="zh-TW" sz="2000" b="1" dirty="0" smtClean="0">
                <a:solidFill>
                  <a:srgbClr val="FF0000"/>
                </a:solidFill>
              </a:rPr>
              <a:t>now </a:t>
            </a:r>
            <a:r>
              <a:rPr lang="en-US" altLang="zh-TW" sz="2000" b="1" dirty="0">
                <a:solidFill>
                  <a:srgbClr val="FF0000"/>
                </a:solidFill>
              </a:rPr>
              <a:t>@</a:t>
            </a:r>
            <a:r>
              <a:rPr lang="en-US" altLang="zh-TW" sz="2000" b="1" dirty="0" smtClean="0">
                <a:solidFill>
                  <a:srgbClr val="FF0000"/>
                </a:solidFill>
              </a:rPr>
              <a:t>227.62</a:t>
            </a:r>
            <a:endParaRPr lang="zh-TW" altLang="en-US" sz="2000" b="1" dirty="0">
              <a:solidFill>
                <a:srgbClr val="FF0000"/>
              </a:solidFill>
            </a:endParaRPr>
          </a:p>
        </p:txBody>
      </p:sp>
      <p:sp>
        <p:nvSpPr>
          <p:cNvPr id="12" name="矩形 11"/>
          <p:cNvSpPr/>
          <p:nvPr/>
        </p:nvSpPr>
        <p:spPr>
          <a:xfrm>
            <a:off x="2800492" y="3458079"/>
            <a:ext cx="1027845" cy="400110"/>
          </a:xfrm>
          <a:prstGeom prst="rect">
            <a:avLst/>
          </a:prstGeom>
        </p:spPr>
        <p:txBody>
          <a:bodyPr wrap="none">
            <a:spAutoFit/>
          </a:bodyPr>
          <a:lstStyle/>
          <a:p>
            <a:r>
              <a:rPr lang="en-US" altLang="zh-TW" sz="2000" b="1" dirty="0" smtClean="0"/>
              <a:t>$158.58</a:t>
            </a:r>
            <a:endParaRPr lang="zh-TW" altLang="en-US" sz="2000" b="1" dirty="0"/>
          </a:p>
        </p:txBody>
      </p:sp>
      <p:sp>
        <p:nvSpPr>
          <p:cNvPr id="13" name="矩形 12"/>
          <p:cNvSpPr/>
          <p:nvPr/>
        </p:nvSpPr>
        <p:spPr>
          <a:xfrm>
            <a:off x="4507687" y="219844"/>
            <a:ext cx="4384793" cy="1107996"/>
          </a:xfrm>
          <a:prstGeom prst="rect">
            <a:avLst/>
          </a:prstGeom>
          <a:ln w="38100">
            <a:solidFill>
              <a:srgbClr val="FF0000"/>
            </a:solidFill>
          </a:ln>
        </p:spPr>
        <p:txBody>
          <a:bodyPr wrap="square">
            <a:spAutoFit/>
          </a:bodyPr>
          <a:lstStyle/>
          <a:p>
            <a:r>
              <a:rPr lang="zh-TW" altLang="zh-TW" sz="2200" b="1" dirty="0" smtClean="0"/>
              <a:t>現在市值是</a:t>
            </a:r>
            <a:r>
              <a:rPr lang="en-US" altLang="zh-TW" sz="2200" b="1" dirty="0" smtClean="0"/>
              <a:t> $4,462.  63%</a:t>
            </a:r>
            <a:r>
              <a:rPr lang="zh-TW" altLang="zh-TW" sz="2200" b="1" dirty="0" smtClean="0"/>
              <a:t>的增值</a:t>
            </a:r>
            <a:r>
              <a:rPr lang="en-US" altLang="zh-TW" sz="2200" b="1" dirty="0" smtClean="0"/>
              <a:t>.</a:t>
            </a:r>
          </a:p>
          <a:p>
            <a:r>
              <a:rPr lang="en-US" altLang="zh-TW" sz="2200" b="1" dirty="0" smtClean="0"/>
              <a:t> The current market cap is $ 4,462,</a:t>
            </a:r>
          </a:p>
          <a:p>
            <a:r>
              <a:rPr lang="en-US" altLang="zh-TW" sz="2200" b="1" dirty="0"/>
              <a:t> </a:t>
            </a:r>
            <a:r>
              <a:rPr lang="en-US" altLang="zh-TW" sz="2200" b="1" dirty="0" smtClean="0"/>
              <a:t>63% value added.</a:t>
            </a:r>
            <a:endParaRPr lang="zh-TW" altLang="en-US" sz="2200" b="1" dirty="0"/>
          </a:p>
        </p:txBody>
      </p:sp>
      <p:cxnSp>
        <p:nvCxnSpPr>
          <p:cNvPr id="3" name="直線單箭頭接點 2"/>
          <p:cNvCxnSpPr/>
          <p:nvPr/>
        </p:nvCxnSpPr>
        <p:spPr>
          <a:xfrm flipH="1" flipV="1">
            <a:off x="1240782" y="2687722"/>
            <a:ext cx="15062" cy="77962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3314414" y="1682725"/>
            <a:ext cx="0" cy="182057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6716466" y="1482670"/>
            <a:ext cx="0" cy="253034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10187" y="123478"/>
            <a:ext cx="2025234" cy="492443"/>
          </a:xfrm>
          <a:prstGeom prst="rect">
            <a:avLst/>
          </a:prstGeom>
        </p:spPr>
        <p:txBody>
          <a:bodyPr wrap="none">
            <a:spAutoFit/>
          </a:bodyPr>
          <a:lstStyle/>
          <a:p>
            <a:r>
              <a:rPr lang="en-US" altLang="zh-TW" sz="2600" b="1" u="sng" dirty="0"/>
              <a:t>Illustration 1:</a:t>
            </a:r>
            <a:endParaRPr lang="zh-TW" altLang="zh-TW" sz="2600" b="1" u="sng" dirty="0"/>
          </a:p>
        </p:txBody>
      </p:sp>
      <p:pic>
        <p:nvPicPr>
          <p:cNvPr id="21" name="Picture 2" descr="「Roth IRA」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815" y="725504"/>
            <a:ext cx="1789933" cy="11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28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ower of compound interest. The power of early saving」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28"/>
            <a:ext cx="9176446" cy="5233565"/>
          </a:xfrm>
          <a:prstGeom prst="rect">
            <a:avLst/>
          </a:prstGeom>
          <a:solidFill>
            <a:schemeClr val="tx2">
              <a:lumMod val="60000"/>
              <a:lumOff val="40000"/>
            </a:schemeClr>
          </a:solidFill>
          <a:ln>
            <a:solidFill>
              <a:schemeClr val="accent5">
                <a:lumMod val="60000"/>
                <a:lumOff val="40000"/>
              </a:schemeClr>
            </a:solidFill>
          </a:ln>
        </p:spPr>
      </p:pic>
      <p:pic>
        <p:nvPicPr>
          <p:cNvPr id="4" name="Picture 4" descr="「compound interest cartoon picture」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2347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283968" y="1695720"/>
            <a:ext cx="1444626" cy="707886"/>
          </a:xfrm>
          <a:prstGeom prst="rect">
            <a:avLst/>
          </a:prstGeom>
        </p:spPr>
        <p:txBody>
          <a:bodyPr wrap="none">
            <a:spAutoFit/>
          </a:bodyPr>
          <a:lstStyle/>
          <a:p>
            <a:r>
              <a:rPr lang="en-US" altLang="zh-TW" sz="4000" b="1" dirty="0" smtClean="0">
                <a:solidFill>
                  <a:srgbClr val="FF0000"/>
                </a:solidFill>
              </a:rPr>
              <a:t>20/20</a:t>
            </a:r>
            <a:endParaRPr lang="zh-TW" altLang="en-US" sz="4000" b="1" dirty="0">
              <a:solidFill>
                <a:srgbClr val="FF0000"/>
              </a:solidFill>
            </a:endParaRPr>
          </a:p>
        </p:txBody>
      </p:sp>
      <p:sp>
        <p:nvSpPr>
          <p:cNvPr id="6" name="矩形 5"/>
          <p:cNvSpPr/>
          <p:nvPr/>
        </p:nvSpPr>
        <p:spPr>
          <a:xfrm>
            <a:off x="6982478" y="1823991"/>
            <a:ext cx="1444626" cy="707886"/>
          </a:xfrm>
          <a:prstGeom prst="rect">
            <a:avLst/>
          </a:prstGeom>
        </p:spPr>
        <p:txBody>
          <a:bodyPr wrap="none">
            <a:spAutoFit/>
          </a:bodyPr>
          <a:lstStyle/>
          <a:p>
            <a:r>
              <a:rPr lang="en-US" altLang="zh-TW" sz="4000" b="1" dirty="0" smtClean="0">
                <a:solidFill>
                  <a:srgbClr val="FF0000"/>
                </a:solidFill>
              </a:rPr>
              <a:t>20/40</a:t>
            </a:r>
            <a:endParaRPr lang="en-US" altLang="zh-TW" sz="4000" b="1" dirty="0">
              <a:solidFill>
                <a:srgbClr val="FF0000"/>
              </a:solidFill>
            </a:endParaRPr>
          </a:p>
        </p:txBody>
      </p:sp>
    </p:spTree>
    <p:extLst>
      <p:ext uri="{BB962C8B-B14F-4D97-AF65-F5344CB8AC3E}">
        <p14:creationId xmlns:p14="http://schemas.microsoft.com/office/powerpoint/2010/main" val="2895849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相關圖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4554"/>
            <a:ext cx="5400599"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95536" y="267495"/>
            <a:ext cx="2025234" cy="492443"/>
          </a:xfrm>
          <a:prstGeom prst="rect">
            <a:avLst/>
          </a:prstGeom>
        </p:spPr>
        <p:txBody>
          <a:bodyPr wrap="none">
            <a:spAutoFit/>
          </a:bodyPr>
          <a:lstStyle/>
          <a:p>
            <a:r>
              <a:rPr lang="en-US" altLang="zh-TW" sz="2600" b="1" u="sng" dirty="0" smtClean="0"/>
              <a:t>Illustration 2:</a:t>
            </a:r>
            <a:endParaRPr lang="zh-TW" altLang="en-US" sz="2600" b="1" u="sng" dirty="0"/>
          </a:p>
        </p:txBody>
      </p:sp>
      <p:pic>
        <p:nvPicPr>
          <p:cNvPr id="4" name="Picture 4" descr="「compound interest cartoon picture」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987574"/>
            <a:ext cx="338437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00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483518"/>
            <a:ext cx="8364790" cy="89255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altLang="zh-TW" sz="2600" b="1" dirty="0" smtClean="0">
                <a:solidFill>
                  <a:srgbClr val="FF0000"/>
                </a:solidFill>
              </a:rPr>
              <a:t>Q: </a:t>
            </a:r>
            <a:r>
              <a:rPr lang="zh-TW" altLang="zh-TW" sz="2600" b="1" dirty="0" smtClean="0"/>
              <a:t>我們</a:t>
            </a:r>
            <a:r>
              <a:rPr lang="zh-TW" altLang="zh-TW" sz="2600" b="1" dirty="0"/>
              <a:t>在屬靈上面</a:t>
            </a:r>
            <a:r>
              <a:rPr lang="zh-TW" altLang="zh-TW" sz="2600" b="1" dirty="0" smtClean="0"/>
              <a:t>是有</a:t>
            </a:r>
            <a:r>
              <a:rPr lang="en-US" altLang="zh-TW" sz="2600" b="1" dirty="0"/>
              <a:t>20/20</a:t>
            </a:r>
            <a:r>
              <a:rPr lang="zh-TW" altLang="zh-TW" sz="2600" b="1" dirty="0"/>
              <a:t>的眼力</a:t>
            </a:r>
            <a:r>
              <a:rPr lang="en-US" altLang="zh-TW" sz="2600" b="1" dirty="0"/>
              <a:t>, </a:t>
            </a:r>
            <a:r>
              <a:rPr lang="zh-TW" altLang="zh-TW" sz="2600" b="1" dirty="0"/>
              <a:t>還是我們是</a:t>
            </a:r>
            <a:r>
              <a:rPr lang="en-US" altLang="zh-TW" sz="2600" b="1" dirty="0"/>
              <a:t>20/100</a:t>
            </a:r>
            <a:r>
              <a:rPr lang="en-US" altLang="zh-TW" sz="2600" b="1" dirty="0" smtClean="0"/>
              <a:t>?</a:t>
            </a:r>
          </a:p>
          <a:p>
            <a:r>
              <a:rPr lang="en-US" altLang="zh-TW" sz="2600" b="1" dirty="0" smtClean="0"/>
              <a:t>                 Is </a:t>
            </a:r>
            <a:r>
              <a:rPr lang="en-US" altLang="zh-TW" sz="2600" b="1" dirty="0"/>
              <a:t>your spiritual vision 20/20</a:t>
            </a:r>
            <a:r>
              <a:rPr lang="en-US" altLang="zh-TW" sz="2600" b="1" dirty="0" smtClean="0"/>
              <a:t>?</a:t>
            </a:r>
            <a:endParaRPr lang="en-US" altLang="zh-TW" sz="2600" b="1" dirty="0"/>
          </a:p>
        </p:txBody>
      </p:sp>
      <p:sp>
        <p:nvSpPr>
          <p:cNvPr id="4" name="矩形 3"/>
          <p:cNvSpPr/>
          <p:nvPr/>
        </p:nvSpPr>
        <p:spPr>
          <a:xfrm>
            <a:off x="2155442" y="1923678"/>
            <a:ext cx="4459619" cy="492443"/>
          </a:xfrm>
          <a:prstGeom prst="rect">
            <a:avLst/>
          </a:prstGeom>
        </p:spPr>
        <p:txBody>
          <a:bodyPr wrap="none">
            <a:spAutoFit/>
          </a:bodyPr>
          <a:lstStyle/>
          <a:p>
            <a:r>
              <a:rPr lang="zh-TW" altLang="zh-TW" sz="2600" b="1" dirty="0"/>
              <a:t>屬靈的</a:t>
            </a:r>
            <a:r>
              <a:rPr lang="zh-TW" altLang="zh-TW" sz="2600" b="1" dirty="0" smtClean="0"/>
              <a:t>眼睛</a:t>
            </a:r>
            <a:r>
              <a:rPr lang="en-US" altLang="zh-TW" sz="2600" b="1" dirty="0" smtClean="0"/>
              <a:t>/ spiritual </a:t>
            </a:r>
            <a:r>
              <a:rPr lang="en-US" altLang="zh-TW" sz="2600" b="1" dirty="0"/>
              <a:t>eyesight</a:t>
            </a:r>
            <a:endParaRPr lang="zh-TW" altLang="en-US" sz="2600" b="1" dirty="0"/>
          </a:p>
        </p:txBody>
      </p:sp>
      <p:pic>
        <p:nvPicPr>
          <p:cNvPr id="5" name="Picture 2" descr="相關圖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816061"/>
            <a:ext cx="2808313" cy="18597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相關圖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851394"/>
            <a:ext cx="3785047" cy="182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29998"/>
            <a:ext cx="7912679" cy="92333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zh-TW" altLang="en-US" sz="2800" b="1" dirty="0" smtClean="0">
                <a:solidFill>
                  <a:srgbClr val="FF0000"/>
                </a:solidFill>
                <a:sym typeface="Wingdings"/>
              </a:rPr>
              <a:t></a:t>
            </a:r>
            <a:r>
              <a:rPr lang="zh-TW" altLang="zh-TW" sz="2600" b="1" dirty="0" smtClean="0"/>
              <a:t>彼得</a:t>
            </a:r>
            <a:r>
              <a:rPr lang="zh-TW" altLang="zh-TW" sz="2600" b="1" dirty="0"/>
              <a:t>勉勵我們在</a:t>
            </a:r>
            <a:r>
              <a:rPr lang="zh-TW" altLang="zh-TW" sz="2600" b="1" dirty="0">
                <a:solidFill>
                  <a:srgbClr val="FF0000"/>
                </a:solidFill>
              </a:rPr>
              <a:t>屬靈上面要有</a:t>
            </a:r>
            <a:r>
              <a:rPr lang="en-US" altLang="zh-TW" sz="2600" b="1" dirty="0">
                <a:solidFill>
                  <a:srgbClr val="FF0000"/>
                </a:solidFill>
              </a:rPr>
              <a:t>20/20 </a:t>
            </a:r>
            <a:r>
              <a:rPr lang="zh-TW" altLang="zh-TW" sz="2600" b="1" dirty="0">
                <a:solidFill>
                  <a:srgbClr val="FF0000"/>
                </a:solidFill>
              </a:rPr>
              <a:t>的</a:t>
            </a:r>
            <a:r>
              <a:rPr lang="zh-TW" altLang="zh-TW" sz="2600" b="1" dirty="0" smtClean="0">
                <a:solidFill>
                  <a:srgbClr val="FF0000"/>
                </a:solidFill>
              </a:rPr>
              <a:t>眼光</a:t>
            </a:r>
            <a:r>
              <a:rPr lang="en-US" altLang="zh-TW" sz="2600" b="1" dirty="0" smtClean="0"/>
              <a:t>:</a:t>
            </a:r>
          </a:p>
          <a:p>
            <a:r>
              <a:rPr lang="en-US" altLang="zh-TW" sz="2600" b="1" dirty="0" smtClean="0"/>
              <a:t>   Peter </a:t>
            </a:r>
            <a:r>
              <a:rPr lang="en-US" altLang="zh-TW" sz="2600" b="1" dirty="0"/>
              <a:t>encourages us </a:t>
            </a:r>
            <a:r>
              <a:rPr lang="en-US" altLang="zh-TW" sz="2600" b="1" dirty="0">
                <a:solidFill>
                  <a:srgbClr val="FF0000"/>
                </a:solidFill>
              </a:rPr>
              <a:t>to have </a:t>
            </a:r>
            <a:r>
              <a:rPr lang="en-US" altLang="zh-TW" sz="2600" b="1" dirty="0" smtClean="0">
                <a:solidFill>
                  <a:srgbClr val="FF0000"/>
                </a:solidFill>
              </a:rPr>
              <a:t>the </a:t>
            </a:r>
            <a:r>
              <a:rPr lang="en-US" altLang="zh-TW" sz="2600" b="1" dirty="0">
                <a:solidFill>
                  <a:srgbClr val="FF0000"/>
                </a:solidFill>
              </a:rPr>
              <a:t>spiritual vision </a:t>
            </a:r>
            <a:r>
              <a:rPr lang="en-US" altLang="zh-TW" sz="2600" b="1" dirty="0" smtClean="0">
                <a:solidFill>
                  <a:srgbClr val="FF0000"/>
                </a:solidFill>
              </a:rPr>
              <a:t>20/20</a:t>
            </a:r>
            <a:r>
              <a:rPr lang="en-US" altLang="zh-TW" sz="2600" b="1" dirty="0" smtClean="0"/>
              <a:t>.</a:t>
            </a:r>
            <a:endParaRPr lang="zh-TW" altLang="en-US" sz="2600" b="1" dirty="0"/>
          </a:p>
        </p:txBody>
      </p:sp>
      <p:sp>
        <p:nvSpPr>
          <p:cNvPr id="3" name="矩形 2"/>
          <p:cNvSpPr/>
          <p:nvPr/>
        </p:nvSpPr>
        <p:spPr>
          <a:xfrm>
            <a:off x="179512" y="1357848"/>
            <a:ext cx="8784976" cy="3785652"/>
          </a:xfrm>
          <a:prstGeom prst="rect">
            <a:avLst/>
          </a:prstGeom>
        </p:spPr>
        <p:txBody>
          <a:bodyPr wrap="square">
            <a:spAutoFit/>
          </a:bodyPr>
          <a:lstStyle/>
          <a:p>
            <a:r>
              <a:rPr lang="en-US" altLang="zh-TW" sz="2400" b="1" baseline="30000" dirty="0"/>
              <a:t>3</a:t>
            </a:r>
            <a:r>
              <a:rPr lang="zh-TW" altLang="zh-TW" sz="2400" b="1" dirty="0"/>
              <a:t>神的神能已將一切關乎生命和虔敬的事賜給我們，皆因我們認識那用自己榮耀和美德召我們的主。</a:t>
            </a:r>
            <a:r>
              <a:rPr lang="en-US" altLang="zh-TW" sz="2400" b="1" baseline="30000" dirty="0"/>
              <a:t>4</a:t>
            </a:r>
            <a:r>
              <a:rPr lang="zh-TW" altLang="zh-TW" sz="2400" b="1" dirty="0"/>
              <a:t>因此，他已將又寶貴又極大的應許賜給我們，叫我們既脫離世上從情慾來的敗壞，</a:t>
            </a:r>
            <a:r>
              <a:rPr lang="zh-TW" altLang="zh-TW" sz="2400" b="1" dirty="0">
                <a:solidFill>
                  <a:srgbClr val="FF0000"/>
                </a:solidFill>
              </a:rPr>
              <a:t>就得與神的性情有分</a:t>
            </a:r>
            <a:r>
              <a:rPr lang="zh-TW" altLang="zh-TW" sz="2400" b="1" dirty="0" smtClean="0">
                <a:solidFill>
                  <a:srgbClr val="FF0000"/>
                </a:solidFill>
              </a:rPr>
              <a:t>。</a:t>
            </a:r>
            <a:endParaRPr lang="en-US" altLang="zh-TW" sz="2400" b="1" dirty="0" smtClean="0">
              <a:solidFill>
                <a:srgbClr val="FF0000"/>
              </a:solidFill>
            </a:endParaRPr>
          </a:p>
          <a:p>
            <a:r>
              <a:rPr lang="en-US" altLang="zh-TW" sz="2400" b="1" baseline="30000" dirty="0" smtClean="0"/>
              <a:t>3</a:t>
            </a:r>
            <a:r>
              <a:rPr lang="en-US" altLang="zh-TW" sz="2400" b="1" dirty="0" smtClean="0"/>
              <a:t>His </a:t>
            </a:r>
            <a:r>
              <a:rPr lang="en-US" altLang="zh-TW" sz="2400" b="1" dirty="0"/>
              <a:t>divine power has granted to us all things that pertain to life and godliness, through the knowledge of him who called us to his own glory and excellence, </a:t>
            </a:r>
            <a:r>
              <a:rPr lang="en-US" altLang="zh-TW" sz="2400" b="1" baseline="30000" dirty="0"/>
              <a:t>4</a:t>
            </a:r>
            <a:r>
              <a:rPr lang="en-US" altLang="zh-TW" sz="2400" b="1" dirty="0"/>
              <a:t>by which he has granted to us his precious and very great promises, so that through them you may become </a:t>
            </a:r>
            <a:r>
              <a:rPr lang="en-US" altLang="zh-TW" sz="2400" b="1" dirty="0">
                <a:solidFill>
                  <a:srgbClr val="FF0000"/>
                </a:solidFill>
              </a:rPr>
              <a:t>partakers of the divine nature</a:t>
            </a:r>
            <a:r>
              <a:rPr lang="en-US" altLang="zh-TW" sz="2400" b="1" dirty="0"/>
              <a:t>, having escaped from the corruption that is in the world because of sinful desire.</a:t>
            </a:r>
            <a:endParaRPr lang="zh-TW" altLang="en-US" sz="2400" b="1" dirty="0"/>
          </a:p>
        </p:txBody>
      </p:sp>
    </p:spTree>
    <p:extLst>
      <p:ext uri="{BB962C8B-B14F-4D97-AF65-F5344CB8AC3E}">
        <p14:creationId xmlns:p14="http://schemas.microsoft.com/office/powerpoint/2010/main" val="105582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239" y="242116"/>
            <a:ext cx="8569241" cy="4493538"/>
          </a:xfrm>
          <a:prstGeom prst="rect">
            <a:avLst/>
          </a:prstGeom>
        </p:spPr>
        <p:txBody>
          <a:bodyPr wrap="square">
            <a:spAutoFit/>
          </a:bodyPr>
          <a:lstStyle/>
          <a:p>
            <a:r>
              <a:rPr lang="en-US" altLang="zh-TW" sz="2600" b="1" baseline="30000" dirty="0"/>
              <a:t>5</a:t>
            </a:r>
            <a:r>
              <a:rPr lang="zh-TW" altLang="zh-TW" sz="2600" b="1" dirty="0"/>
              <a:t>正因這緣故，你們要分外地殷勤；有了信心，又要加上德行；有了德行，又要加上知識；</a:t>
            </a:r>
            <a:r>
              <a:rPr lang="en-US" altLang="zh-TW" sz="2600" b="1" baseline="30000" dirty="0"/>
              <a:t>6</a:t>
            </a:r>
            <a:r>
              <a:rPr lang="zh-TW" altLang="zh-TW" sz="2600" b="1" dirty="0"/>
              <a:t>有了知識，又要加上節制；有了節制，又要加上忍耐；有了忍耐，又要加上虔敬；</a:t>
            </a:r>
            <a:r>
              <a:rPr lang="en-US" altLang="zh-TW" sz="2600" b="1" baseline="30000" dirty="0"/>
              <a:t>7</a:t>
            </a:r>
            <a:r>
              <a:rPr lang="zh-TW" altLang="zh-TW" sz="2600" b="1" dirty="0"/>
              <a:t>有了虔敬，又要加上愛弟兄的心；有了愛弟兄的心，又要加上愛眾人的心</a:t>
            </a:r>
            <a:r>
              <a:rPr lang="zh-TW" altLang="zh-TW" sz="2600" b="1" dirty="0" smtClean="0"/>
              <a:t>；</a:t>
            </a:r>
            <a:endParaRPr lang="en-US" altLang="zh-TW" sz="2600" b="1" dirty="0" smtClean="0"/>
          </a:p>
          <a:p>
            <a:r>
              <a:rPr lang="en-US" altLang="zh-TW" sz="2600" b="1" baseline="30000" dirty="0" smtClean="0"/>
              <a:t>5</a:t>
            </a:r>
            <a:r>
              <a:rPr lang="en-US" altLang="zh-TW" sz="2600" b="1" dirty="0" smtClean="0"/>
              <a:t>For </a:t>
            </a:r>
            <a:r>
              <a:rPr lang="en-US" altLang="zh-TW" sz="2600" b="1" dirty="0"/>
              <a:t>this very reason, make every effort to supplement your faith with virtue, and virtue with knowledge, </a:t>
            </a:r>
            <a:r>
              <a:rPr lang="en-US" altLang="zh-TW" sz="2600" b="1" baseline="30000" dirty="0"/>
              <a:t>6</a:t>
            </a:r>
            <a:r>
              <a:rPr lang="en-US" altLang="zh-TW" sz="2600" b="1" dirty="0"/>
              <a:t>and knowledge with self-control, and self-control with steadfastness, and steadfastness with godliness, </a:t>
            </a:r>
            <a:r>
              <a:rPr lang="en-US" altLang="zh-TW" sz="2600" b="1" baseline="30000" dirty="0"/>
              <a:t>7</a:t>
            </a:r>
            <a:r>
              <a:rPr lang="en-US" altLang="zh-TW" sz="2600" b="1" dirty="0"/>
              <a:t>and godliness with brotherly affection, and brotherly affection with love.</a:t>
            </a:r>
            <a:endParaRPr lang="zh-TW" altLang="en-US" sz="2600" b="1" dirty="0"/>
          </a:p>
        </p:txBody>
      </p:sp>
    </p:spTree>
    <p:extLst>
      <p:ext uri="{BB962C8B-B14F-4D97-AF65-F5344CB8AC3E}">
        <p14:creationId xmlns:p14="http://schemas.microsoft.com/office/powerpoint/2010/main" val="1101034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1101" y="411510"/>
            <a:ext cx="8352928" cy="3693319"/>
          </a:xfrm>
          <a:prstGeom prst="rect">
            <a:avLst/>
          </a:prstGeom>
        </p:spPr>
        <p:txBody>
          <a:bodyPr wrap="square">
            <a:spAutoFit/>
          </a:bodyPr>
          <a:lstStyle/>
          <a:p>
            <a:r>
              <a:rPr lang="en-US" altLang="zh-TW" sz="2600" b="1" baseline="30000" dirty="0"/>
              <a:t>8</a:t>
            </a:r>
            <a:r>
              <a:rPr lang="zh-TW" altLang="zh-TW" sz="2600" b="1" dirty="0"/>
              <a:t>你們若充充足足的有這幾樣，就必使你們在認識我們的主耶穌基督上不至於閒懶不結果子了。</a:t>
            </a:r>
            <a:r>
              <a:rPr lang="en-US" altLang="zh-TW" sz="2600" b="1" baseline="30000" dirty="0"/>
              <a:t>9</a:t>
            </a:r>
            <a:r>
              <a:rPr lang="zh-TW" altLang="zh-TW" sz="2600" b="1" dirty="0"/>
              <a:t>人若沒有這幾樣，就是</a:t>
            </a:r>
            <a:r>
              <a:rPr lang="zh-TW" altLang="zh-TW" sz="2600" b="1" dirty="0">
                <a:solidFill>
                  <a:srgbClr val="FF0000"/>
                </a:solidFill>
              </a:rPr>
              <a:t>眼瞎</a:t>
            </a:r>
            <a:r>
              <a:rPr lang="zh-TW" altLang="zh-TW" sz="2600" b="1" dirty="0"/>
              <a:t>，只</a:t>
            </a:r>
            <a:r>
              <a:rPr lang="zh-TW" altLang="zh-TW" sz="2600" b="1" dirty="0">
                <a:solidFill>
                  <a:srgbClr val="FF0000"/>
                </a:solidFill>
              </a:rPr>
              <a:t>看見近處</a:t>
            </a:r>
            <a:r>
              <a:rPr lang="zh-TW" altLang="zh-TW" sz="2600" b="1" dirty="0"/>
              <a:t>的，忘了他舊日的罪已經得了潔淨</a:t>
            </a:r>
            <a:r>
              <a:rPr lang="zh-TW" altLang="zh-TW" sz="2600" b="1" dirty="0" smtClean="0"/>
              <a:t>。</a:t>
            </a:r>
            <a:endParaRPr lang="en-US" altLang="zh-TW" sz="2600" b="1" dirty="0" smtClean="0"/>
          </a:p>
          <a:p>
            <a:r>
              <a:rPr lang="en-US" altLang="zh-TW" sz="2600" b="1" baseline="30000" dirty="0" smtClean="0"/>
              <a:t>8</a:t>
            </a:r>
            <a:r>
              <a:rPr lang="en-US" altLang="zh-TW" sz="2600" b="1" dirty="0" smtClean="0"/>
              <a:t>For </a:t>
            </a:r>
            <a:r>
              <a:rPr lang="en-US" altLang="zh-TW" sz="2600" b="1" dirty="0"/>
              <a:t>if these qualities are yours and are increasing, they keep you from being ineffective or unfruitful in the knowledge of our Lord Jesus Christ. </a:t>
            </a:r>
            <a:r>
              <a:rPr lang="en-US" altLang="zh-TW" sz="2600" b="1" baseline="30000" dirty="0"/>
              <a:t>9</a:t>
            </a:r>
            <a:r>
              <a:rPr lang="en-US" altLang="zh-TW" sz="2600" b="1" dirty="0"/>
              <a:t>For whoever lacks these qualities is so </a:t>
            </a:r>
            <a:r>
              <a:rPr lang="en-US" altLang="zh-TW" sz="2600" b="1" dirty="0">
                <a:solidFill>
                  <a:srgbClr val="FF0000"/>
                </a:solidFill>
              </a:rPr>
              <a:t>nearsighted </a:t>
            </a:r>
            <a:r>
              <a:rPr lang="en-US" altLang="zh-TW" sz="2600" b="1" dirty="0"/>
              <a:t>that he is </a:t>
            </a:r>
            <a:r>
              <a:rPr lang="en-US" altLang="zh-TW" sz="2600" b="1" dirty="0">
                <a:solidFill>
                  <a:srgbClr val="FF0000"/>
                </a:solidFill>
              </a:rPr>
              <a:t>blind</a:t>
            </a:r>
            <a:r>
              <a:rPr lang="en-US" altLang="zh-TW" sz="2600" b="1" dirty="0"/>
              <a:t>, having forgotten that he was cleansed from his former sins.</a:t>
            </a:r>
            <a:endParaRPr lang="zh-TW" altLang="en-US" sz="2600" b="1" dirty="0"/>
          </a:p>
        </p:txBody>
      </p:sp>
    </p:spTree>
    <p:extLst>
      <p:ext uri="{BB962C8B-B14F-4D97-AF65-F5344CB8AC3E}">
        <p14:creationId xmlns:p14="http://schemas.microsoft.com/office/powerpoint/2010/main" val="3680465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2577</Words>
  <Application>Microsoft Office PowerPoint</Application>
  <PresentationFormat>On-screen Show (16:9)</PresentationFormat>
  <Paragraphs>380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新細明體</vt:lpstr>
      <vt:lpstr>Arial</vt:lpstr>
      <vt:lpstr>Calibri</vt:lpstr>
      <vt:lpstr>Wingdings</vt:lpstr>
      <vt:lpstr>Times New Roman</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Phoebe Lee</cp:lastModifiedBy>
  <cp:revision>49</cp:revision>
  <dcterms:created xsi:type="dcterms:W3CDTF">2020-02-01T03:12:04Z</dcterms:created>
  <dcterms:modified xsi:type="dcterms:W3CDTF">2020-02-04T18:40:33Z</dcterms:modified>
</cp:coreProperties>
</file>