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sldIdLst>
    <p:sldId id="257" r:id="rId2"/>
    <p:sldId id="297" r:id="rId3"/>
    <p:sldId id="259" r:id="rId4"/>
    <p:sldId id="287" r:id="rId5"/>
    <p:sldId id="288" r:id="rId6"/>
    <p:sldId id="289" r:id="rId7"/>
    <p:sldId id="290" r:id="rId8"/>
    <p:sldId id="291" r:id="rId9"/>
    <p:sldId id="298" r:id="rId10"/>
    <p:sldId id="299" r:id="rId11"/>
    <p:sldId id="263" r:id="rId12"/>
    <p:sldId id="306" r:id="rId13"/>
    <p:sldId id="264" r:id="rId14"/>
    <p:sldId id="292" r:id="rId15"/>
    <p:sldId id="267" r:id="rId16"/>
    <p:sldId id="293" r:id="rId17"/>
    <p:sldId id="266" r:id="rId18"/>
    <p:sldId id="271" r:id="rId19"/>
    <p:sldId id="272" r:id="rId20"/>
    <p:sldId id="273" r:id="rId21"/>
    <p:sldId id="274" r:id="rId22"/>
    <p:sldId id="275" r:id="rId23"/>
    <p:sldId id="276" r:id="rId24"/>
    <p:sldId id="302" r:id="rId25"/>
    <p:sldId id="277" r:id="rId26"/>
    <p:sldId id="278" r:id="rId27"/>
    <p:sldId id="280" r:id="rId28"/>
    <p:sldId id="279" r:id="rId29"/>
    <p:sldId id="305" r:id="rId30"/>
    <p:sldId id="304" r:id="rId31"/>
    <p:sldId id="281" r:id="rId32"/>
    <p:sldId id="282" r:id="rId33"/>
  </p:sldIdLst>
  <p:sldSz cx="9144000" cy="5143500" type="screen16x9"/>
  <p:notesSz cx="6858000" cy="9144000"/>
  <p:embeddedFontLst>
    <p:embeddedFont>
      <p:font typeface="Calibri" panose="020F0502020204030204" pitchFamily="34" charset="0"/>
      <p:regular r:id="rId35"/>
      <p:bold r:id="rId36"/>
      <p:italic r:id="rId37"/>
      <p:boldItalic r:id="rId38"/>
    </p:embeddedFont>
    <p:embeddedFont>
      <p:font typeface="新細明體" panose="02020500000000000000" pitchFamily="18" charset="-120"/>
      <p:regular r:id="rId39"/>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6" d="100"/>
          <a:sy n="96" d="100"/>
        </p:scale>
        <p:origin x="816" y="90"/>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CC9B3B-07CC-4E47-AD61-0432E59F1D05}" type="datetimeFigureOut">
              <a:rPr lang="zh-TW" altLang="en-US" smtClean="0"/>
              <a:t>2020/2/21</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7B903E-BB08-417E-9C2E-7D83B5C651B8}" type="slidenum">
              <a:rPr lang="zh-TW" altLang="en-US" smtClean="0"/>
              <a:t>‹#›</a:t>
            </a:fld>
            <a:endParaRPr lang="zh-TW" altLang="en-US"/>
          </a:p>
        </p:txBody>
      </p:sp>
    </p:spTree>
    <p:extLst>
      <p:ext uri="{BB962C8B-B14F-4D97-AF65-F5344CB8AC3E}">
        <p14:creationId xmlns:p14="http://schemas.microsoft.com/office/powerpoint/2010/main" val="373207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67B903E-BB08-417E-9C2E-7D83B5C651B8}" type="slidenum">
              <a:rPr lang="zh-TW" altLang="en-US" smtClean="0"/>
              <a:t>3</a:t>
            </a:fld>
            <a:endParaRPr lang="zh-TW" altLang="en-US"/>
          </a:p>
        </p:txBody>
      </p:sp>
    </p:spTree>
    <p:extLst>
      <p:ext uri="{BB962C8B-B14F-4D97-AF65-F5344CB8AC3E}">
        <p14:creationId xmlns:p14="http://schemas.microsoft.com/office/powerpoint/2010/main" val="3247160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450E4EDD-02DA-4EAD-9B8E-5672A9867913}" type="datetimeFigureOut">
              <a:rPr lang="zh-TW" altLang="en-US" smtClean="0"/>
              <a:t>2020/2/21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3CB5A0B-CF86-4F16-9664-1A87B1419C32}" type="slidenum">
              <a:rPr lang="zh-TW" altLang="en-US" smtClean="0"/>
              <a:t>‹#›</a:t>
            </a:fld>
            <a:endParaRPr lang="zh-TW" altLang="en-US"/>
          </a:p>
        </p:txBody>
      </p:sp>
    </p:spTree>
    <p:extLst>
      <p:ext uri="{BB962C8B-B14F-4D97-AF65-F5344CB8AC3E}">
        <p14:creationId xmlns:p14="http://schemas.microsoft.com/office/powerpoint/2010/main" val="52738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50E4EDD-02DA-4EAD-9B8E-5672A9867913}" type="datetimeFigureOut">
              <a:rPr lang="zh-TW" altLang="en-US" smtClean="0"/>
              <a:t>2020/2/21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3CB5A0B-CF86-4F16-9664-1A87B1419C32}" type="slidenum">
              <a:rPr lang="zh-TW" altLang="en-US" smtClean="0"/>
              <a:t>‹#›</a:t>
            </a:fld>
            <a:endParaRPr lang="zh-TW" altLang="en-US"/>
          </a:p>
        </p:txBody>
      </p:sp>
    </p:spTree>
    <p:extLst>
      <p:ext uri="{BB962C8B-B14F-4D97-AF65-F5344CB8AC3E}">
        <p14:creationId xmlns:p14="http://schemas.microsoft.com/office/powerpoint/2010/main" val="1672204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79"/>
            <a:ext cx="2057400" cy="4388644"/>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05979"/>
            <a:ext cx="6019800" cy="4388644"/>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50E4EDD-02DA-4EAD-9B8E-5672A9867913}" type="datetimeFigureOut">
              <a:rPr lang="zh-TW" altLang="en-US" smtClean="0"/>
              <a:t>2020/2/21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3CB5A0B-CF86-4F16-9664-1A87B1419C32}" type="slidenum">
              <a:rPr lang="zh-TW" altLang="en-US" smtClean="0"/>
              <a:t>‹#›</a:t>
            </a:fld>
            <a:endParaRPr lang="zh-TW" altLang="en-US"/>
          </a:p>
        </p:txBody>
      </p:sp>
    </p:spTree>
    <p:extLst>
      <p:ext uri="{BB962C8B-B14F-4D97-AF65-F5344CB8AC3E}">
        <p14:creationId xmlns:p14="http://schemas.microsoft.com/office/powerpoint/2010/main" val="502763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50E4EDD-02DA-4EAD-9B8E-5672A9867913}" type="datetimeFigureOut">
              <a:rPr lang="zh-TW" altLang="en-US" smtClean="0"/>
              <a:t>2020/2/21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3CB5A0B-CF86-4F16-9664-1A87B1419C32}" type="slidenum">
              <a:rPr lang="zh-TW" altLang="en-US" smtClean="0"/>
              <a:t>‹#›</a:t>
            </a:fld>
            <a:endParaRPr lang="zh-TW" altLang="en-US"/>
          </a:p>
        </p:txBody>
      </p:sp>
    </p:spTree>
    <p:extLst>
      <p:ext uri="{BB962C8B-B14F-4D97-AF65-F5344CB8AC3E}">
        <p14:creationId xmlns:p14="http://schemas.microsoft.com/office/powerpoint/2010/main" val="2630220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450E4EDD-02DA-4EAD-9B8E-5672A9867913}" type="datetimeFigureOut">
              <a:rPr lang="zh-TW" altLang="en-US" smtClean="0"/>
              <a:t>2020/2/21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3CB5A0B-CF86-4F16-9664-1A87B1419C32}" type="slidenum">
              <a:rPr lang="zh-TW" altLang="en-US" smtClean="0"/>
              <a:t>‹#›</a:t>
            </a:fld>
            <a:endParaRPr lang="zh-TW" altLang="en-US"/>
          </a:p>
        </p:txBody>
      </p:sp>
    </p:spTree>
    <p:extLst>
      <p:ext uri="{BB962C8B-B14F-4D97-AF65-F5344CB8AC3E}">
        <p14:creationId xmlns:p14="http://schemas.microsoft.com/office/powerpoint/2010/main" val="3650079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450E4EDD-02DA-4EAD-9B8E-5672A9867913}" type="datetimeFigureOut">
              <a:rPr lang="zh-TW" altLang="en-US" smtClean="0"/>
              <a:t>2020/2/21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3CB5A0B-CF86-4F16-9664-1A87B1419C32}" type="slidenum">
              <a:rPr lang="zh-TW" altLang="en-US" smtClean="0"/>
              <a:t>‹#›</a:t>
            </a:fld>
            <a:endParaRPr lang="zh-TW" altLang="en-US"/>
          </a:p>
        </p:txBody>
      </p:sp>
    </p:spTree>
    <p:extLst>
      <p:ext uri="{BB962C8B-B14F-4D97-AF65-F5344CB8AC3E}">
        <p14:creationId xmlns:p14="http://schemas.microsoft.com/office/powerpoint/2010/main" val="1309120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450E4EDD-02DA-4EAD-9B8E-5672A9867913}" type="datetimeFigureOut">
              <a:rPr lang="zh-TW" altLang="en-US" smtClean="0"/>
              <a:t>2020/2/21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C3CB5A0B-CF86-4F16-9664-1A87B1419C32}" type="slidenum">
              <a:rPr lang="zh-TW" altLang="en-US" smtClean="0"/>
              <a:t>‹#›</a:t>
            </a:fld>
            <a:endParaRPr lang="zh-TW" altLang="en-US"/>
          </a:p>
        </p:txBody>
      </p:sp>
    </p:spTree>
    <p:extLst>
      <p:ext uri="{BB962C8B-B14F-4D97-AF65-F5344CB8AC3E}">
        <p14:creationId xmlns:p14="http://schemas.microsoft.com/office/powerpoint/2010/main" val="3910021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450E4EDD-02DA-4EAD-9B8E-5672A9867913}" type="datetimeFigureOut">
              <a:rPr lang="zh-TW" altLang="en-US" smtClean="0"/>
              <a:t>2020/2/21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C3CB5A0B-CF86-4F16-9664-1A87B1419C32}" type="slidenum">
              <a:rPr lang="zh-TW" altLang="en-US" smtClean="0"/>
              <a:t>‹#›</a:t>
            </a:fld>
            <a:endParaRPr lang="zh-TW" altLang="en-US"/>
          </a:p>
        </p:txBody>
      </p:sp>
    </p:spTree>
    <p:extLst>
      <p:ext uri="{BB962C8B-B14F-4D97-AF65-F5344CB8AC3E}">
        <p14:creationId xmlns:p14="http://schemas.microsoft.com/office/powerpoint/2010/main" val="2656389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50E4EDD-02DA-4EAD-9B8E-5672A9867913}" type="datetimeFigureOut">
              <a:rPr lang="zh-TW" altLang="en-US" smtClean="0"/>
              <a:t>2020/2/21</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3CB5A0B-CF86-4F16-9664-1A87B1419C32}" type="slidenum">
              <a:rPr lang="zh-TW" altLang="en-US" smtClean="0"/>
              <a:t>‹#›</a:t>
            </a:fld>
            <a:endParaRPr lang="zh-TW" altLang="en-US"/>
          </a:p>
        </p:txBody>
      </p:sp>
    </p:spTree>
    <p:extLst>
      <p:ext uri="{BB962C8B-B14F-4D97-AF65-F5344CB8AC3E}">
        <p14:creationId xmlns:p14="http://schemas.microsoft.com/office/powerpoint/2010/main" val="866370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450E4EDD-02DA-4EAD-9B8E-5672A9867913}" type="datetimeFigureOut">
              <a:rPr lang="zh-TW" altLang="en-US" smtClean="0"/>
              <a:t>2020/2/21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3CB5A0B-CF86-4F16-9664-1A87B1419C32}" type="slidenum">
              <a:rPr lang="zh-TW" altLang="en-US" smtClean="0"/>
              <a:t>‹#›</a:t>
            </a:fld>
            <a:endParaRPr lang="zh-TW" altLang="en-US"/>
          </a:p>
        </p:txBody>
      </p:sp>
    </p:spTree>
    <p:extLst>
      <p:ext uri="{BB962C8B-B14F-4D97-AF65-F5344CB8AC3E}">
        <p14:creationId xmlns:p14="http://schemas.microsoft.com/office/powerpoint/2010/main" val="125497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450E4EDD-02DA-4EAD-9B8E-5672A9867913}" type="datetimeFigureOut">
              <a:rPr lang="zh-TW" altLang="en-US" smtClean="0"/>
              <a:t>2020/2/21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3CB5A0B-CF86-4F16-9664-1A87B1419C32}" type="slidenum">
              <a:rPr lang="zh-TW" altLang="en-US" smtClean="0"/>
              <a:t>‹#›</a:t>
            </a:fld>
            <a:endParaRPr lang="zh-TW" altLang="en-US"/>
          </a:p>
        </p:txBody>
      </p:sp>
    </p:spTree>
    <p:extLst>
      <p:ext uri="{BB962C8B-B14F-4D97-AF65-F5344CB8AC3E}">
        <p14:creationId xmlns:p14="http://schemas.microsoft.com/office/powerpoint/2010/main" val="3625184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50E4EDD-02DA-4EAD-9B8E-5672A9867913}" type="datetimeFigureOut">
              <a:rPr lang="zh-TW" altLang="en-US" smtClean="0"/>
              <a:t>2020/2/21</a:t>
            </a:fld>
            <a:endParaRPr lang="zh-TW" altLang="en-US"/>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3CB5A0B-CF86-4F16-9664-1A87B1419C32}" type="slidenum">
              <a:rPr lang="zh-TW" altLang="en-US" smtClean="0"/>
              <a:t>‹#›</a:t>
            </a:fld>
            <a:endParaRPr lang="zh-TW" altLang="en-US"/>
          </a:p>
        </p:txBody>
      </p:sp>
    </p:spTree>
    <p:extLst>
      <p:ext uri="{BB962C8B-B14F-4D97-AF65-F5344CB8AC3E}">
        <p14:creationId xmlns:p14="http://schemas.microsoft.com/office/powerpoint/2010/main" val="1728317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hus Esau despised his birthright.」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5" y="0"/>
            <a:ext cx="9164895"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491880" y="627534"/>
            <a:ext cx="5375574" cy="1200329"/>
          </a:xfrm>
          <a:prstGeom prst="rect">
            <a:avLst/>
          </a:prstGeom>
        </p:spPr>
        <p:txBody>
          <a:bodyPr wrap="none">
            <a:spAutoFit/>
          </a:bodyPr>
          <a:lstStyle/>
          <a:p>
            <a:r>
              <a:rPr lang="en-US" altLang="zh-TW" sz="3600" b="1" dirty="0"/>
              <a:t>Give Me that Red </a:t>
            </a:r>
            <a:r>
              <a:rPr lang="en-US" altLang="zh-TW" sz="3600" b="1" dirty="0" err="1"/>
              <a:t>Red</a:t>
            </a:r>
            <a:r>
              <a:rPr lang="en-US" altLang="zh-TW" sz="3600" b="1" dirty="0"/>
              <a:t> </a:t>
            </a:r>
            <a:r>
              <a:rPr lang="en-US" altLang="zh-TW" sz="3600" b="1" dirty="0" smtClean="0"/>
              <a:t>Stuff</a:t>
            </a:r>
          </a:p>
          <a:p>
            <a:r>
              <a:rPr lang="en-US" altLang="zh-TW" sz="3600" b="1" dirty="0" smtClean="0"/>
              <a:t>         </a:t>
            </a:r>
            <a:r>
              <a:rPr lang="zh-TW" altLang="zh-TW" sz="3600" b="1" dirty="0" smtClean="0"/>
              <a:t>把</a:t>
            </a:r>
            <a:r>
              <a:rPr lang="zh-TW" altLang="zh-TW" sz="3600" b="1" dirty="0"/>
              <a:t>那紅咚咚給我</a:t>
            </a:r>
            <a:endParaRPr lang="zh-TW" altLang="zh-TW" sz="3600" dirty="0"/>
          </a:p>
        </p:txBody>
      </p:sp>
      <p:sp>
        <p:nvSpPr>
          <p:cNvPr id="3" name="矩形 2"/>
          <p:cNvSpPr/>
          <p:nvPr/>
        </p:nvSpPr>
        <p:spPr>
          <a:xfrm>
            <a:off x="5238543" y="2010494"/>
            <a:ext cx="1882247" cy="461665"/>
          </a:xfrm>
          <a:prstGeom prst="rect">
            <a:avLst/>
          </a:prstGeom>
        </p:spPr>
        <p:txBody>
          <a:bodyPr wrap="none">
            <a:spAutoFit/>
          </a:bodyPr>
          <a:lstStyle/>
          <a:p>
            <a:r>
              <a:rPr lang="en-US" altLang="zh-TW" sz="2400" b="1" dirty="0"/>
              <a:t>Gen 25:27-34</a:t>
            </a:r>
            <a:endParaRPr lang="zh-TW" altLang="zh-TW" sz="2400" dirty="0"/>
          </a:p>
        </p:txBody>
      </p:sp>
      <p:sp>
        <p:nvSpPr>
          <p:cNvPr id="4" name="矩形 3"/>
          <p:cNvSpPr/>
          <p:nvPr/>
        </p:nvSpPr>
        <p:spPr>
          <a:xfrm>
            <a:off x="4391472" y="3291830"/>
            <a:ext cx="4645024" cy="1384995"/>
          </a:xfrm>
          <a:prstGeom prst="rect">
            <a:avLst/>
          </a:prstGeom>
        </p:spPr>
        <p:txBody>
          <a:bodyPr wrap="square">
            <a:spAutoFit/>
          </a:bodyPr>
          <a:lstStyle/>
          <a:p>
            <a:r>
              <a:rPr lang="en-US" altLang="zh-TW" b="1" dirty="0"/>
              <a:t> </a:t>
            </a:r>
            <a:r>
              <a:rPr lang="en-US" altLang="zh-TW" b="1" dirty="0" smtClean="0"/>
              <a:t>                  </a:t>
            </a:r>
            <a:r>
              <a:rPr lang="en-US" altLang="zh-TW" sz="2800" b="1" dirty="0" smtClean="0"/>
              <a:t>2/23/2019</a:t>
            </a:r>
            <a:endParaRPr lang="en-US" altLang="zh-TW" sz="2800" b="1" dirty="0"/>
          </a:p>
          <a:p>
            <a:r>
              <a:rPr lang="en-US" altLang="zh-TW" sz="2800" b="1" dirty="0"/>
              <a:t>           Rev. Joseph Chang</a:t>
            </a:r>
          </a:p>
          <a:p>
            <a:r>
              <a:rPr lang="en-US" altLang="zh-TW" sz="2800" b="1" dirty="0"/>
              <a:t>BOLGPC </a:t>
            </a:r>
            <a:r>
              <a:rPr lang="zh-TW" altLang="en-US" sz="2800" b="1" dirty="0"/>
              <a:t>爾灣大公園靈糧堂</a:t>
            </a:r>
          </a:p>
        </p:txBody>
      </p:sp>
    </p:spTree>
    <p:extLst>
      <p:ext uri="{BB962C8B-B14F-4D97-AF65-F5344CB8AC3E}">
        <p14:creationId xmlns:p14="http://schemas.microsoft.com/office/powerpoint/2010/main" val="24393496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410641"/>
            <a:ext cx="8136904" cy="1692771"/>
          </a:xfrm>
          <a:prstGeom prst="rect">
            <a:avLst/>
          </a:prstGeom>
        </p:spPr>
        <p:txBody>
          <a:bodyPr wrap="square">
            <a:spAutoFit/>
          </a:bodyPr>
          <a:lstStyle/>
          <a:p>
            <a:pPr>
              <a:spcAft>
                <a:spcPts val="0"/>
              </a:spcAft>
            </a:pPr>
            <a:r>
              <a:rPr lang="en-US" altLang="zh-TW" sz="2600" b="1" dirty="0">
                <a:cs typeface="Times New Roman"/>
              </a:rPr>
              <a:t>2. v. 30 </a:t>
            </a:r>
            <a:r>
              <a:rPr lang="en-US" altLang="zh-TW" sz="2600" b="1" dirty="0" smtClean="0">
                <a:cs typeface="Times New Roman"/>
              </a:rPr>
              <a:t>  </a:t>
            </a:r>
            <a:r>
              <a:rPr lang="en-US" altLang="zh-TW" sz="2600" b="1" dirty="0" err="1" smtClean="0">
                <a:solidFill>
                  <a:srgbClr val="00B050"/>
                </a:solidFill>
                <a:latin typeface="Times New Roman"/>
                <a:ea typeface="Times New Roman"/>
                <a:cs typeface="Times New Roman"/>
              </a:rPr>
              <a:t>הָאָדֹם</a:t>
            </a:r>
            <a:r>
              <a:rPr lang="en-US" altLang="zh-TW" sz="2600" b="1" dirty="0" smtClean="0">
                <a:solidFill>
                  <a:srgbClr val="00B050"/>
                </a:solidFill>
                <a:latin typeface="Times New Roman"/>
                <a:ea typeface="Times New Roman"/>
                <a:cs typeface="Times New Roman"/>
              </a:rPr>
              <a:t> </a:t>
            </a:r>
            <a:r>
              <a:rPr lang="en-US" altLang="zh-TW" sz="2600" b="1" dirty="0" err="1">
                <a:solidFill>
                  <a:srgbClr val="00B050"/>
                </a:solidFill>
                <a:latin typeface="Times New Roman"/>
                <a:ea typeface="Times New Roman"/>
                <a:cs typeface="Times New Roman"/>
              </a:rPr>
              <a:t>הָאָדֹם</a:t>
            </a:r>
            <a:r>
              <a:rPr lang="en-US" altLang="zh-TW" sz="2600" b="1" dirty="0">
                <a:solidFill>
                  <a:srgbClr val="00B050"/>
                </a:solidFill>
                <a:latin typeface="Times New Roman"/>
                <a:ea typeface="Times New Roman"/>
                <a:cs typeface="Times New Roman"/>
              </a:rPr>
              <a:t> </a:t>
            </a:r>
            <a:r>
              <a:rPr lang="en-US" altLang="zh-TW" sz="2600" b="1" dirty="0" err="1" smtClean="0">
                <a:latin typeface="Times New Roman"/>
                <a:ea typeface="Times New Roman"/>
                <a:cs typeface="Times New Roman"/>
              </a:rPr>
              <a:t>הַז</a:t>
            </a:r>
            <a:r>
              <a:rPr lang="en-US" altLang="zh-TW" sz="2600" b="1" dirty="0" smtClean="0">
                <a:latin typeface="Times New Roman"/>
                <a:ea typeface="Times New Roman"/>
                <a:cs typeface="Times New Roman"/>
              </a:rPr>
              <a:t>ֶּ</a:t>
            </a:r>
            <a:r>
              <a:rPr lang="en-US" altLang="zh-TW" sz="2600" b="1" dirty="0" err="1" smtClean="0">
                <a:latin typeface="Times New Roman"/>
                <a:ea typeface="Times New Roman"/>
                <a:cs typeface="Times New Roman"/>
              </a:rPr>
              <a:t>ה</a:t>
            </a:r>
            <a:r>
              <a:rPr lang="en-US" altLang="zh-TW" sz="2600" b="1" dirty="0" err="1" smtClean="0">
                <a:cs typeface="Times New Roman"/>
              </a:rPr>
              <a:t>-</a:t>
            </a:r>
            <a:r>
              <a:rPr lang="en-US" altLang="zh-TW" sz="2600" b="1" dirty="0" err="1" smtClean="0">
                <a:solidFill>
                  <a:srgbClr val="FF0000"/>
                </a:solidFill>
                <a:latin typeface="Times New Roman"/>
                <a:ea typeface="Times New Roman"/>
                <a:cs typeface="Times New Roman"/>
              </a:rPr>
              <a:t>הַלְעִיטֵנִי</a:t>
            </a:r>
            <a:r>
              <a:rPr lang="en-US" altLang="zh-TW" sz="2600" b="1" dirty="0" smtClean="0">
                <a:latin typeface="Times New Roman"/>
                <a:ea typeface="Times New Roman"/>
                <a:cs typeface="Times New Roman"/>
              </a:rPr>
              <a:t> </a:t>
            </a:r>
            <a:r>
              <a:rPr lang="en-US" altLang="zh-TW" sz="2600" b="1" dirty="0" err="1">
                <a:latin typeface="Times New Roman"/>
                <a:ea typeface="Times New Roman"/>
                <a:cs typeface="Times New Roman"/>
              </a:rPr>
              <a:t>נָא</a:t>
            </a:r>
            <a:r>
              <a:rPr lang="en-US" altLang="zh-TW" sz="2600" b="1" dirty="0">
                <a:latin typeface="Times New Roman"/>
                <a:ea typeface="Times New Roman"/>
                <a:cs typeface="Times New Roman"/>
              </a:rPr>
              <a:t> </a:t>
            </a:r>
            <a:r>
              <a:rPr lang="en-US" altLang="zh-TW" sz="2600" b="1" dirty="0" err="1">
                <a:latin typeface="Times New Roman"/>
                <a:ea typeface="Times New Roman"/>
                <a:cs typeface="Times New Roman"/>
              </a:rPr>
              <a:t>מִן</a:t>
            </a:r>
            <a:r>
              <a:rPr lang="en-US" altLang="zh-TW" sz="2600" b="1" dirty="0" smtClean="0">
                <a:cs typeface="Times New Roman"/>
              </a:rPr>
              <a:t> </a:t>
            </a:r>
            <a:r>
              <a:rPr lang="en-US" altLang="zh-TW" sz="2600" b="1" dirty="0">
                <a:cs typeface="Times New Roman"/>
              </a:rPr>
              <a:t>- </a:t>
            </a:r>
            <a:endParaRPr lang="en-US" altLang="zh-TW" sz="2600" b="1" dirty="0" smtClean="0">
              <a:cs typeface="Times New Roman"/>
            </a:endParaRPr>
          </a:p>
          <a:p>
            <a:pPr>
              <a:spcAft>
                <a:spcPts val="0"/>
              </a:spcAft>
            </a:pPr>
            <a:r>
              <a:rPr lang="zh-TW" altLang="en-US" sz="2600" b="1" dirty="0">
                <a:solidFill>
                  <a:srgbClr val="FF0000"/>
                </a:solidFill>
                <a:cs typeface="Times New Roman"/>
              </a:rPr>
              <a:t> </a:t>
            </a:r>
            <a:r>
              <a:rPr lang="zh-TW" altLang="en-US" sz="2600" b="1" dirty="0" smtClean="0">
                <a:solidFill>
                  <a:srgbClr val="FF0000"/>
                </a:solidFill>
                <a:cs typeface="Times New Roman"/>
              </a:rPr>
              <a:t>    </a:t>
            </a:r>
            <a:r>
              <a:rPr lang="en-US" altLang="zh-TW" sz="2600" b="1" dirty="0" smtClean="0">
                <a:solidFill>
                  <a:srgbClr val="FF0000"/>
                </a:solidFill>
                <a:cs typeface="Times New Roman"/>
              </a:rPr>
              <a:t>Stuff </a:t>
            </a:r>
            <a:r>
              <a:rPr lang="en-US" altLang="zh-TW" sz="2600" b="1" dirty="0">
                <a:solidFill>
                  <a:srgbClr val="FF0000"/>
                </a:solidFill>
                <a:cs typeface="Times New Roman"/>
              </a:rPr>
              <a:t>me </a:t>
            </a:r>
            <a:r>
              <a:rPr lang="en-US" altLang="zh-TW" sz="2600" b="1" dirty="0">
                <a:cs typeface="Times New Roman"/>
              </a:rPr>
              <a:t>with </a:t>
            </a:r>
            <a:r>
              <a:rPr lang="en-US" altLang="zh-TW" sz="2600" b="1" dirty="0" smtClean="0">
                <a:cs typeface="Times New Roman"/>
              </a:rPr>
              <a:t>this</a:t>
            </a:r>
            <a:r>
              <a:rPr lang="en-US" altLang="zh-TW" sz="2600" b="1" dirty="0" smtClean="0">
                <a:solidFill>
                  <a:srgbClr val="00B050"/>
                </a:solidFill>
                <a:cs typeface="Times New Roman"/>
              </a:rPr>
              <a:t> </a:t>
            </a:r>
            <a:r>
              <a:rPr lang="en-US" altLang="zh-TW" sz="2600" b="1" dirty="0">
                <a:solidFill>
                  <a:srgbClr val="00B050"/>
                </a:solidFill>
                <a:cs typeface="Times New Roman"/>
              </a:rPr>
              <a:t>Red </a:t>
            </a:r>
            <a:r>
              <a:rPr lang="en-US" altLang="zh-TW" sz="2600" b="1" dirty="0" err="1">
                <a:solidFill>
                  <a:srgbClr val="00B050"/>
                </a:solidFill>
                <a:cs typeface="Times New Roman"/>
              </a:rPr>
              <a:t>Red</a:t>
            </a:r>
            <a:r>
              <a:rPr lang="en-US" altLang="zh-TW" sz="2600" b="1" dirty="0">
                <a:solidFill>
                  <a:srgbClr val="00B050"/>
                </a:solidFill>
                <a:cs typeface="Times New Roman"/>
              </a:rPr>
              <a:t> </a:t>
            </a:r>
            <a:r>
              <a:rPr lang="en-US" altLang="zh-TW" sz="2600" b="1" dirty="0">
                <a:cs typeface="Times New Roman"/>
              </a:rPr>
              <a:t>stuff.  Don’t take off </a:t>
            </a:r>
            <a:r>
              <a:rPr lang="en-US" altLang="zh-TW" sz="2600" b="1" dirty="0" smtClean="0">
                <a:cs typeface="Times New Roman"/>
              </a:rPr>
              <a:t>the</a:t>
            </a:r>
          </a:p>
          <a:p>
            <a:pPr>
              <a:spcAft>
                <a:spcPts val="0"/>
              </a:spcAft>
            </a:pPr>
            <a:r>
              <a:rPr lang="zh-TW" altLang="en-US" sz="2600" b="1" dirty="0">
                <a:cs typeface="Times New Roman"/>
              </a:rPr>
              <a:t> </a:t>
            </a:r>
            <a:r>
              <a:rPr lang="zh-TW" altLang="en-US" sz="2600" b="1" dirty="0" smtClean="0">
                <a:cs typeface="Times New Roman"/>
              </a:rPr>
              <a:t>  </a:t>
            </a:r>
            <a:r>
              <a:rPr lang="en-US" altLang="zh-TW" sz="2600" b="1" dirty="0" smtClean="0">
                <a:cs typeface="Times New Roman"/>
              </a:rPr>
              <a:t> </a:t>
            </a:r>
            <a:r>
              <a:rPr lang="en-US" altLang="zh-TW" sz="2600" b="1" dirty="0">
                <a:cs typeface="Times New Roman"/>
              </a:rPr>
              <a:t>double words, the repetition is the emphatic way </a:t>
            </a:r>
            <a:r>
              <a:rPr lang="en-US" altLang="zh-TW" sz="2600" b="1" dirty="0" smtClean="0">
                <a:cs typeface="Times New Roman"/>
              </a:rPr>
              <a:t>of</a:t>
            </a:r>
          </a:p>
          <a:p>
            <a:pPr>
              <a:spcAft>
                <a:spcPts val="0"/>
              </a:spcAft>
            </a:pPr>
            <a:r>
              <a:rPr lang="zh-TW" altLang="en-US" sz="2600" b="1" dirty="0">
                <a:cs typeface="Times New Roman"/>
              </a:rPr>
              <a:t> </a:t>
            </a:r>
            <a:r>
              <a:rPr lang="zh-TW" altLang="en-US" sz="2600" b="1" dirty="0" smtClean="0">
                <a:cs typeface="Times New Roman"/>
              </a:rPr>
              <a:t>  </a:t>
            </a:r>
            <a:r>
              <a:rPr lang="en-US" altLang="zh-TW" sz="2600" b="1" dirty="0" smtClean="0">
                <a:cs typeface="Times New Roman"/>
              </a:rPr>
              <a:t> </a:t>
            </a:r>
            <a:r>
              <a:rPr lang="en-US" altLang="zh-TW" sz="2600" b="1" dirty="0">
                <a:cs typeface="Times New Roman"/>
              </a:rPr>
              <a:t>showing his impulsiveness.</a:t>
            </a:r>
            <a:endParaRPr lang="zh-TW" altLang="zh-TW" sz="2600" b="1" dirty="0">
              <a:cs typeface="Times New Roman"/>
            </a:endParaRPr>
          </a:p>
        </p:txBody>
      </p:sp>
      <p:sp>
        <p:nvSpPr>
          <p:cNvPr id="3" name="矩形 2"/>
          <p:cNvSpPr/>
          <p:nvPr/>
        </p:nvSpPr>
        <p:spPr>
          <a:xfrm>
            <a:off x="395536" y="2355726"/>
            <a:ext cx="8496944" cy="2492990"/>
          </a:xfrm>
          <a:prstGeom prst="rect">
            <a:avLst/>
          </a:prstGeom>
        </p:spPr>
        <p:txBody>
          <a:bodyPr wrap="square">
            <a:spAutoFit/>
          </a:bodyPr>
          <a:lstStyle/>
          <a:p>
            <a:pPr>
              <a:spcAft>
                <a:spcPts val="0"/>
              </a:spcAft>
            </a:pPr>
            <a:r>
              <a:rPr lang="en-US" altLang="zh-TW" sz="2600" b="1" dirty="0">
                <a:cs typeface="Times New Roman"/>
              </a:rPr>
              <a:t>3. v. </a:t>
            </a:r>
            <a:r>
              <a:rPr lang="en-US" altLang="zh-TW" sz="2600" b="1" dirty="0" smtClean="0">
                <a:cs typeface="Times New Roman"/>
              </a:rPr>
              <a:t>35</a:t>
            </a:r>
            <a:r>
              <a:rPr lang="en-US" altLang="zh-TW" sz="2600" b="1" dirty="0" smtClean="0">
                <a:solidFill>
                  <a:srgbClr val="0070C0"/>
                </a:solidFill>
                <a:latin typeface="Times New Roman"/>
                <a:ea typeface="Times New Roman"/>
                <a:cs typeface="Times New Roman"/>
              </a:rPr>
              <a:t> </a:t>
            </a:r>
            <a:r>
              <a:rPr lang="en-US" altLang="zh-TW" sz="2600" b="1" dirty="0" err="1">
                <a:solidFill>
                  <a:srgbClr val="0070C0"/>
                </a:solidFill>
                <a:latin typeface="Times New Roman"/>
                <a:ea typeface="Times New Roman"/>
                <a:cs typeface="Times New Roman"/>
              </a:rPr>
              <a:t>וַי</a:t>
            </a:r>
            <a:r>
              <a:rPr lang="en-US" altLang="zh-TW" sz="2600" b="1" dirty="0">
                <a:solidFill>
                  <a:srgbClr val="0070C0"/>
                </a:solidFill>
                <a:latin typeface="Times New Roman"/>
                <a:ea typeface="Times New Roman"/>
                <a:cs typeface="Times New Roman"/>
              </a:rPr>
              <a:t>ָּ</a:t>
            </a:r>
            <a:r>
              <a:rPr lang="en-US" altLang="zh-TW" sz="2600" b="1" dirty="0" err="1">
                <a:solidFill>
                  <a:srgbClr val="0070C0"/>
                </a:solidFill>
                <a:latin typeface="Times New Roman"/>
                <a:ea typeface="Times New Roman"/>
                <a:cs typeface="Times New Roman"/>
              </a:rPr>
              <a:t>קָם</a:t>
            </a:r>
            <a:r>
              <a:rPr lang="en-US" altLang="zh-TW" sz="2600" b="1" dirty="0">
                <a:latin typeface="Times New Roman"/>
                <a:ea typeface="Times New Roman"/>
                <a:cs typeface="Times New Roman"/>
              </a:rPr>
              <a:t> </a:t>
            </a:r>
            <a:r>
              <a:rPr lang="en-US" altLang="zh-TW" sz="2600" b="1" dirty="0" err="1">
                <a:latin typeface="Times New Roman"/>
                <a:ea typeface="Times New Roman"/>
                <a:cs typeface="Times New Roman"/>
              </a:rPr>
              <a:t>וַי</a:t>
            </a:r>
            <a:r>
              <a:rPr lang="en-US" altLang="zh-TW" sz="2600" b="1" dirty="0">
                <a:latin typeface="Times New Roman"/>
                <a:ea typeface="Times New Roman"/>
                <a:cs typeface="Times New Roman"/>
              </a:rPr>
              <a:t>ֵּ</a:t>
            </a:r>
            <a:r>
              <a:rPr lang="en-US" altLang="zh-TW" sz="2600" b="1" dirty="0" err="1">
                <a:latin typeface="Times New Roman"/>
                <a:ea typeface="Times New Roman"/>
                <a:cs typeface="Times New Roman"/>
              </a:rPr>
              <a:t>לַך</a:t>
            </a:r>
            <a:r>
              <a:rPr lang="en-US" altLang="zh-TW" sz="2600" b="1" dirty="0">
                <a:latin typeface="Times New Roman"/>
                <a:ea typeface="Times New Roman"/>
                <a:cs typeface="Times New Roman"/>
              </a:rPr>
              <a:t>ְ</a:t>
            </a:r>
            <a:r>
              <a:rPr lang="en-US" altLang="zh-TW" sz="2600" b="1" dirty="0">
                <a:cs typeface="Times New Roman"/>
              </a:rPr>
              <a:t> </a:t>
            </a:r>
            <a:r>
              <a:rPr lang="en-US" altLang="zh-TW" sz="2600" b="1" dirty="0" smtClean="0">
                <a:cs typeface="Times New Roman"/>
              </a:rPr>
              <a:t>-</a:t>
            </a:r>
            <a:r>
              <a:rPr lang="en-US" altLang="zh-TW" sz="2600" b="1" dirty="0" smtClean="0">
                <a:latin typeface="Times New Roman"/>
                <a:ea typeface="Times New Roman"/>
                <a:cs typeface="Times New Roman"/>
              </a:rPr>
              <a:t> </a:t>
            </a:r>
            <a:r>
              <a:rPr lang="en-US" altLang="zh-TW" sz="2600" b="1" dirty="0" err="1" smtClean="0">
                <a:solidFill>
                  <a:srgbClr val="00B050"/>
                </a:solidFill>
                <a:latin typeface="Times New Roman"/>
                <a:ea typeface="Times New Roman"/>
                <a:cs typeface="Times New Roman"/>
              </a:rPr>
              <a:t>וַי</a:t>
            </a:r>
            <a:r>
              <a:rPr lang="en-US" altLang="zh-TW" sz="2600" b="1" dirty="0" smtClean="0">
                <a:solidFill>
                  <a:srgbClr val="00B050"/>
                </a:solidFill>
                <a:latin typeface="Times New Roman"/>
                <a:ea typeface="Times New Roman"/>
                <a:cs typeface="Times New Roman"/>
              </a:rPr>
              <a:t>ֹּ</a:t>
            </a:r>
            <a:r>
              <a:rPr lang="en-US" altLang="zh-TW" sz="2600" b="1" dirty="0" err="1" smtClean="0">
                <a:solidFill>
                  <a:srgbClr val="00B050"/>
                </a:solidFill>
                <a:latin typeface="Times New Roman"/>
                <a:ea typeface="Times New Roman"/>
                <a:cs typeface="Times New Roman"/>
              </a:rPr>
              <a:t>אכַל</a:t>
            </a:r>
            <a:r>
              <a:rPr lang="en-US" altLang="zh-TW" sz="2600" b="1" dirty="0" smtClean="0">
                <a:solidFill>
                  <a:srgbClr val="FF0000"/>
                </a:solidFill>
                <a:latin typeface="Times New Roman"/>
                <a:ea typeface="Times New Roman"/>
                <a:cs typeface="Times New Roman"/>
              </a:rPr>
              <a:t> </a:t>
            </a:r>
            <a:r>
              <a:rPr lang="en-US" altLang="zh-TW" sz="2600" b="1" dirty="0" err="1">
                <a:solidFill>
                  <a:srgbClr val="FF0000"/>
                </a:solidFill>
                <a:latin typeface="Times New Roman"/>
                <a:ea typeface="Times New Roman"/>
                <a:cs typeface="Times New Roman"/>
              </a:rPr>
              <a:t>וַי</a:t>
            </a:r>
            <a:r>
              <a:rPr lang="en-US" altLang="zh-TW" sz="2600" b="1" dirty="0">
                <a:solidFill>
                  <a:srgbClr val="FF0000"/>
                </a:solidFill>
                <a:latin typeface="Times New Roman"/>
                <a:ea typeface="Times New Roman"/>
                <a:cs typeface="Times New Roman"/>
              </a:rPr>
              <a:t>ֵּשְׁתְּ</a:t>
            </a:r>
            <a:r>
              <a:rPr lang="en-US" altLang="zh-TW" sz="2600" b="1" dirty="0">
                <a:latin typeface="Times New Roman"/>
                <a:ea typeface="Times New Roman"/>
                <a:cs typeface="Times New Roman"/>
              </a:rPr>
              <a:t> --</a:t>
            </a:r>
            <a:r>
              <a:rPr lang="en-US" altLang="zh-TW" sz="2600" b="1" dirty="0">
                <a:cs typeface="Times New Roman"/>
              </a:rPr>
              <a:t>and he </a:t>
            </a:r>
            <a:r>
              <a:rPr lang="en-US" altLang="zh-TW" sz="2600" b="1" dirty="0">
                <a:solidFill>
                  <a:srgbClr val="00B050"/>
                </a:solidFill>
                <a:cs typeface="Times New Roman"/>
              </a:rPr>
              <a:t>ate</a:t>
            </a:r>
            <a:r>
              <a:rPr lang="en-US" altLang="zh-TW" sz="2600" b="1" dirty="0">
                <a:cs typeface="Times New Roman"/>
              </a:rPr>
              <a:t> and </a:t>
            </a:r>
            <a:r>
              <a:rPr lang="en-US" altLang="zh-TW" sz="2600" b="1" dirty="0">
                <a:solidFill>
                  <a:srgbClr val="FF0000"/>
                </a:solidFill>
                <a:cs typeface="Times New Roman"/>
              </a:rPr>
              <a:t>drank</a:t>
            </a:r>
            <a:r>
              <a:rPr lang="en-US" altLang="zh-TW" sz="2600" b="1" dirty="0">
                <a:cs typeface="Times New Roman"/>
              </a:rPr>
              <a:t> </a:t>
            </a:r>
            <a:r>
              <a:rPr lang="en-US" altLang="zh-TW" sz="2600" b="1" dirty="0" smtClean="0">
                <a:cs typeface="Times New Roman"/>
              </a:rPr>
              <a:t>and</a:t>
            </a:r>
          </a:p>
          <a:p>
            <a:pPr>
              <a:spcAft>
                <a:spcPts val="0"/>
              </a:spcAft>
            </a:pPr>
            <a:r>
              <a:rPr lang="zh-TW" altLang="en-US" sz="2600" b="1" dirty="0">
                <a:cs typeface="Times New Roman"/>
              </a:rPr>
              <a:t> </a:t>
            </a:r>
            <a:r>
              <a:rPr lang="zh-TW" altLang="en-US" sz="2600" b="1" dirty="0" smtClean="0">
                <a:cs typeface="Times New Roman"/>
              </a:rPr>
              <a:t>  </a:t>
            </a:r>
            <a:r>
              <a:rPr lang="en-US" altLang="zh-TW" sz="2600" b="1" dirty="0" smtClean="0">
                <a:cs typeface="Times New Roman"/>
              </a:rPr>
              <a:t> </a:t>
            </a:r>
            <a:r>
              <a:rPr lang="en-US" altLang="zh-TW" sz="2600" b="1" dirty="0">
                <a:solidFill>
                  <a:srgbClr val="0070C0"/>
                </a:solidFill>
                <a:cs typeface="Times New Roman"/>
              </a:rPr>
              <a:t>raised up </a:t>
            </a:r>
            <a:r>
              <a:rPr lang="en-US" altLang="zh-TW" sz="2600" b="1" dirty="0">
                <a:cs typeface="Times New Roman"/>
              </a:rPr>
              <a:t>and walked away.  The four verbs in </a:t>
            </a:r>
            <a:r>
              <a:rPr lang="en-US" altLang="zh-TW" sz="2600" b="1" dirty="0" smtClean="0">
                <a:cs typeface="Times New Roman"/>
              </a:rPr>
              <a:t>consecutive</a:t>
            </a:r>
          </a:p>
          <a:p>
            <a:pPr>
              <a:spcAft>
                <a:spcPts val="0"/>
              </a:spcAft>
            </a:pPr>
            <a:r>
              <a:rPr lang="zh-TW" altLang="en-US" sz="2600" b="1" dirty="0">
                <a:cs typeface="Times New Roman"/>
              </a:rPr>
              <a:t> </a:t>
            </a:r>
            <a:r>
              <a:rPr lang="zh-TW" altLang="en-US" sz="2600" b="1" dirty="0" smtClean="0">
                <a:cs typeface="Times New Roman"/>
              </a:rPr>
              <a:t>  </a:t>
            </a:r>
            <a:r>
              <a:rPr lang="en-US" altLang="zh-TW" sz="2600" b="1" dirty="0" smtClean="0">
                <a:cs typeface="Times New Roman"/>
              </a:rPr>
              <a:t> </a:t>
            </a:r>
            <a:r>
              <a:rPr lang="en-US" altLang="zh-TW" sz="2600" b="1" dirty="0">
                <a:cs typeface="Times New Roman"/>
              </a:rPr>
              <a:t>orders symbolizing the swift and fast motion.  He is not </a:t>
            </a:r>
            <a:endParaRPr lang="en-US" altLang="zh-TW" sz="2600" b="1" dirty="0" smtClean="0">
              <a:cs typeface="Times New Roman"/>
            </a:endParaRPr>
          </a:p>
          <a:p>
            <a:pPr>
              <a:spcAft>
                <a:spcPts val="0"/>
              </a:spcAft>
            </a:pPr>
            <a:r>
              <a:rPr lang="zh-TW" altLang="en-US" sz="2600" b="1" dirty="0">
                <a:cs typeface="Times New Roman"/>
              </a:rPr>
              <a:t> </a:t>
            </a:r>
            <a:r>
              <a:rPr lang="zh-TW" altLang="en-US" sz="2600" b="1" dirty="0" smtClean="0">
                <a:cs typeface="Times New Roman"/>
              </a:rPr>
              <a:t>   </a:t>
            </a:r>
            <a:r>
              <a:rPr lang="en-US" altLang="zh-TW" sz="2600" b="1" dirty="0" smtClean="0">
                <a:cs typeface="Times New Roman"/>
              </a:rPr>
              <a:t>dying</a:t>
            </a:r>
            <a:r>
              <a:rPr lang="en-US" altLang="zh-TW" sz="2600" b="1" dirty="0">
                <a:cs typeface="Times New Roman"/>
              </a:rPr>
              <a:t>, he takes quick efficiency in finishing what his </a:t>
            </a:r>
            <a:r>
              <a:rPr lang="en-US" altLang="zh-TW" sz="2600" b="1" dirty="0" smtClean="0">
                <a:cs typeface="Times New Roman"/>
              </a:rPr>
              <a:t>flesh</a:t>
            </a:r>
          </a:p>
          <a:p>
            <a:pPr>
              <a:spcAft>
                <a:spcPts val="0"/>
              </a:spcAft>
            </a:pPr>
            <a:r>
              <a:rPr lang="zh-TW" altLang="en-US" sz="2600" b="1" dirty="0">
                <a:cs typeface="Times New Roman"/>
              </a:rPr>
              <a:t> </a:t>
            </a:r>
            <a:r>
              <a:rPr lang="zh-TW" altLang="en-US" sz="2600" b="1" dirty="0" smtClean="0">
                <a:cs typeface="Times New Roman"/>
              </a:rPr>
              <a:t>  </a:t>
            </a:r>
            <a:r>
              <a:rPr lang="en-US" altLang="zh-TW" sz="2600" b="1" dirty="0" smtClean="0">
                <a:cs typeface="Times New Roman"/>
              </a:rPr>
              <a:t> </a:t>
            </a:r>
            <a:r>
              <a:rPr lang="en-US" altLang="zh-TW" sz="2600" b="1" dirty="0">
                <a:cs typeface="Times New Roman"/>
              </a:rPr>
              <a:t>desires.  This is simply having no regard of the </a:t>
            </a:r>
            <a:r>
              <a:rPr lang="en-US" altLang="zh-TW" sz="2600" b="1" dirty="0" smtClean="0">
                <a:cs typeface="Times New Roman"/>
              </a:rPr>
              <a:t>spiritual</a:t>
            </a:r>
          </a:p>
          <a:p>
            <a:pPr>
              <a:spcAft>
                <a:spcPts val="0"/>
              </a:spcAft>
            </a:pPr>
            <a:r>
              <a:rPr lang="zh-TW" altLang="en-US" sz="2600" b="1" dirty="0">
                <a:cs typeface="Times New Roman"/>
              </a:rPr>
              <a:t> </a:t>
            </a:r>
            <a:r>
              <a:rPr lang="zh-TW" altLang="en-US" sz="2600" b="1" dirty="0" smtClean="0">
                <a:cs typeface="Times New Roman"/>
              </a:rPr>
              <a:t>   </a:t>
            </a:r>
            <a:r>
              <a:rPr lang="en-US" altLang="zh-TW" sz="2600" b="1" dirty="0" smtClean="0">
                <a:cs typeface="Times New Roman"/>
              </a:rPr>
              <a:t> </a:t>
            </a:r>
            <a:r>
              <a:rPr lang="en-US" altLang="zh-TW" sz="2600" b="1" dirty="0">
                <a:cs typeface="Times New Roman"/>
              </a:rPr>
              <a:t>thing.</a:t>
            </a:r>
            <a:endParaRPr lang="zh-TW" altLang="zh-TW" sz="2600" b="1" dirty="0">
              <a:cs typeface="Times New Roman"/>
            </a:endParaRPr>
          </a:p>
        </p:txBody>
      </p:sp>
    </p:spTree>
    <p:extLst>
      <p:ext uri="{BB962C8B-B14F-4D97-AF65-F5344CB8AC3E}">
        <p14:creationId xmlns:p14="http://schemas.microsoft.com/office/powerpoint/2010/main" val="29612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280082"/>
            <a:ext cx="8496944" cy="523220"/>
          </a:xfrm>
          <a:prstGeom prst="rect">
            <a:avLst/>
          </a:prstGeom>
        </p:spPr>
        <p:txBody>
          <a:bodyPr wrap="square">
            <a:spAutoFit/>
          </a:bodyPr>
          <a:lstStyle/>
          <a:p>
            <a:r>
              <a:rPr lang="en-US" altLang="zh-TW" sz="2800" b="1" dirty="0" smtClean="0">
                <a:solidFill>
                  <a:srgbClr val="FF0000"/>
                </a:solidFill>
              </a:rPr>
              <a:t>I. </a:t>
            </a:r>
            <a:r>
              <a:rPr lang="en-US" altLang="zh-TW" sz="2800" b="1" dirty="0" smtClean="0"/>
              <a:t>Therefore </a:t>
            </a:r>
            <a:r>
              <a:rPr lang="en-US" altLang="zh-TW" sz="2800" b="1" dirty="0"/>
              <a:t>his name is called Edom</a:t>
            </a:r>
            <a:r>
              <a:rPr lang="en-US" altLang="zh-TW" sz="2800" b="1" dirty="0" smtClean="0"/>
              <a:t>/</a:t>
            </a:r>
            <a:r>
              <a:rPr lang="zh-TW" altLang="zh-TW" sz="2800" b="1" dirty="0" smtClean="0"/>
              <a:t>因此</a:t>
            </a:r>
            <a:r>
              <a:rPr lang="zh-TW" altLang="zh-TW" sz="2800" b="1" dirty="0"/>
              <a:t>以掃又叫以東</a:t>
            </a:r>
            <a:endParaRPr lang="zh-TW" altLang="zh-TW" sz="2800" dirty="0"/>
          </a:p>
        </p:txBody>
      </p:sp>
      <p:sp>
        <p:nvSpPr>
          <p:cNvPr id="3" name="矩形 2"/>
          <p:cNvSpPr/>
          <p:nvPr/>
        </p:nvSpPr>
        <p:spPr>
          <a:xfrm>
            <a:off x="323528" y="915566"/>
            <a:ext cx="8136904" cy="1692771"/>
          </a:xfrm>
          <a:prstGeom prst="rect">
            <a:avLst/>
          </a:prstGeom>
        </p:spPr>
        <p:txBody>
          <a:bodyPr wrap="square">
            <a:spAutoFit/>
          </a:bodyPr>
          <a:lstStyle/>
          <a:p>
            <a:r>
              <a:rPr lang="zh-TW" altLang="en-US" sz="2600" b="1" dirty="0" smtClean="0">
                <a:solidFill>
                  <a:srgbClr val="FF0000"/>
                </a:solidFill>
              </a:rPr>
              <a:t>→</a:t>
            </a:r>
            <a:r>
              <a:rPr lang="zh-TW" altLang="zh-TW" sz="2600" b="1" dirty="0" smtClean="0"/>
              <a:t>以</a:t>
            </a:r>
            <a:r>
              <a:rPr lang="zh-TW" altLang="zh-TW" sz="2600" b="1" dirty="0"/>
              <a:t>掃的</a:t>
            </a:r>
            <a:r>
              <a:rPr lang="zh-TW" altLang="zh-TW" sz="2600" b="1" dirty="0" smtClean="0"/>
              <a:t>個性</a:t>
            </a:r>
            <a:r>
              <a:rPr lang="zh-TW" altLang="zh-TW" sz="2600" b="1" dirty="0"/>
              <a:t>浮躁</a:t>
            </a:r>
            <a:r>
              <a:rPr lang="en-US" altLang="zh-TW" sz="2600" b="1" dirty="0"/>
              <a:t>, </a:t>
            </a:r>
            <a:r>
              <a:rPr lang="zh-TW" altLang="zh-TW" sz="2600" b="1" dirty="0" smtClean="0"/>
              <a:t>衝動</a:t>
            </a:r>
            <a:r>
              <a:rPr lang="en-US" altLang="zh-TW" sz="2600" b="1" dirty="0" smtClean="0"/>
              <a:t>(He </a:t>
            </a:r>
            <a:r>
              <a:rPr lang="en-US" altLang="zh-TW" sz="2600" b="1" dirty="0"/>
              <a:t>is </a:t>
            </a:r>
            <a:r>
              <a:rPr lang="en-US" altLang="zh-TW" sz="2600" b="1" dirty="0" smtClean="0"/>
              <a:t>impulsive.), </a:t>
            </a:r>
            <a:r>
              <a:rPr lang="zh-TW" altLang="zh-TW" sz="2600" b="1" dirty="0"/>
              <a:t>連帶到整個</a:t>
            </a:r>
            <a:r>
              <a:rPr lang="zh-TW" altLang="zh-TW" sz="2600" b="1" dirty="0" smtClean="0"/>
              <a:t>國</a:t>
            </a:r>
            <a:endParaRPr lang="en-US" altLang="zh-TW" sz="2600" b="1" dirty="0" smtClean="0"/>
          </a:p>
          <a:p>
            <a:r>
              <a:rPr lang="en-US" altLang="zh-TW" sz="2600" b="1" dirty="0"/>
              <a:t> </a:t>
            </a:r>
            <a:r>
              <a:rPr lang="en-US" altLang="zh-TW" sz="2600" b="1" dirty="0" smtClean="0"/>
              <a:t>   </a:t>
            </a:r>
            <a:r>
              <a:rPr lang="zh-TW" altLang="zh-TW" sz="2600" b="1" dirty="0" smtClean="0"/>
              <a:t>家 </a:t>
            </a:r>
            <a:r>
              <a:rPr lang="en-US" altLang="zh-TW" sz="2600" b="1" dirty="0"/>
              <a:t>“</a:t>
            </a:r>
            <a:r>
              <a:rPr lang="zh-TW" altLang="zh-TW" sz="2600" b="1" dirty="0"/>
              <a:t>以東</a:t>
            </a:r>
            <a:r>
              <a:rPr lang="en-US" altLang="zh-TW" sz="2600" b="1" dirty="0"/>
              <a:t>” </a:t>
            </a:r>
            <a:r>
              <a:rPr lang="zh-TW" altLang="zh-TW" sz="2600" b="1" dirty="0"/>
              <a:t>都是以以掃所講的話來</a:t>
            </a:r>
            <a:r>
              <a:rPr lang="zh-TW" altLang="zh-TW" sz="2600" b="1" dirty="0" smtClean="0"/>
              <a:t>命名.</a:t>
            </a:r>
            <a:endParaRPr lang="en-US" altLang="zh-TW" sz="2600" b="1" dirty="0" smtClean="0"/>
          </a:p>
          <a:p>
            <a:r>
              <a:rPr lang="en-US" altLang="zh-TW" sz="2600" b="1" dirty="0" smtClean="0"/>
              <a:t>    Esau was impulsive. </a:t>
            </a:r>
            <a:r>
              <a:rPr lang="en-US" altLang="zh-TW" sz="2600" b="1" dirty="0"/>
              <a:t>"Edom" </a:t>
            </a:r>
            <a:r>
              <a:rPr lang="en-US" altLang="zh-TW" sz="2600" b="1" dirty="0" smtClean="0"/>
              <a:t>was </a:t>
            </a:r>
            <a:r>
              <a:rPr lang="en-US" altLang="zh-TW" sz="2600" b="1" dirty="0"/>
              <a:t>named after </a:t>
            </a:r>
            <a:r>
              <a:rPr lang="en-US" altLang="zh-TW" sz="2600" b="1" dirty="0" smtClean="0"/>
              <a:t>Esau's</a:t>
            </a:r>
          </a:p>
          <a:p>
            <a:r>
              <a:rPr lang="en-US" altLang="zh-TW" sz="2600" b="1" dirty="0"/>
              <a:t> </a:t>
            </a:r>
            <a:r>
              <a:rPr lang="en-US" altLang="zh-TW" sz="2600" b="1" dirty="0" smtClean="0"/>
              <a:t>    </a:t>
            </a:r>
            <a:r>
              <a:rPr lang="en-US" altLang="zh-TW" sz="2600" b="1" dirty="0"/>
              <a:t>words.</a:t>
            </a:r>
            <a:endParaRPr lang="zh-TW" altLang="zh-TW" sz="2600" b="1" dirty="0"/>
          </a:p>
        </p:txBody>
      </p:sp>
      <p:pic>
        <p:nvPicPr>
          <p:cNvPr id="4" name="Picture 11" descr="「Edom」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6424" y="2218961"/>
            <a:ext cx="3937783" cy="2953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02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071" y="0"/>
            <a:ext cx="9002929" cy="5155257"/>
          </a:xfrm>
          <a:prstGeom prst="rect">
            <a:avLst/>
          </a:prstGeom>
        </p:spPr>
        <p:txBody>
          <a:bodyPr wrap="square">
            <a:spAutoFit/>
          </a:bodyPr>
          <a:lstStyle/>
          <a:p>
            <a:r>
              <a:rPr lang="en-US" altLang="zh-TW" sz="2350" baseline="30000" dirty="0"/>
              <a:t>17</a:t>
            </a:r>
            <a:r>
              <a:rPr lang="zh-TW" altLang="en-US" sz="2350" dirty="0"/>
              <a:t>王就吩咐左右的侍衛說：你們去殺耶和華的祭司；因為他們幫助大衛，又知道大衛逃跑，竟沒有告訴我。掃羅的臣子卻不肯伸手殺耶和華的祭司。</a:t>
            </a:r>
            <a:r>
              <a:rPr lang="en-US" altLang="zh-TW" sz="2350" baseline="30000" dirty="0"/>
              <a:t>18</a:t>
            </a:r>
            <a:r>
              <a:rPr lang="zh-TW" altLang="en-US" sz="2350" dirty="0"/>
              <a:t>王吩咐多益說：你去殺祭司罷！</a:t>
            </a:r>
            <a:r>
              <a:rPr lang="zh-TW" altLang="en-US" sz="2350" dirty="0">
                <a:solidFill>
                  <a:srgbClr val="C00000"/>
                </a:solidFill>
              </a:rPr>
              <a:t>以東人多益</a:t>
            </a:r>
            <a:r>
              <a:rPr lang="zh-TW" altLang="en-US" sz="2350" dirty="0"/>
              <a:t>就去殺祭司，那日殺了穿細麻布以弗得的八十五人；</a:t>
            </a:r>
            <a:r>
              <a:rPr lang="en-US" altLang="zh-TW" sz="2350" baseline="30000" dirty="0"/>
              <a:t>19</a:t>
            </a:r>
            <a:r>
              <a:rPr lang="zh-TW" altLang="en-US" sz="2350" dirty="0"/>
              <a:t>又用刀將祭司城挪伯中的男女、孩童、吃奶的，和牛、羊、驢盡都殺滅</a:t>
            </a:r>
            <a:r>
              <a:rPr lang="zh-TW" altLang="en-US" sz="2350" dirty="0" smtClean="0"/>
              <a:t>。</a:t>
            </a:r>
            <a:r>
              <a:rPr lang="en-US" altLang="zh-TW" sz="2350" dirty="0"/>
              <a:t/>
            </a:r>
            <a:br>
              <a:rPr lang="en-US" altLang="zh-TW" sz="2350" dirty="0"/>
            </a:br>
            <a:r>
              <a:rPr lang="en-US" altLang="zh-TW" sz="2350" baseline="30000" dirty="0"/>
              <a:t>17</a:t>
            </a:r>
            <a:r>
              <a:rPr lang="en-US" sz="2350" dirty="0"/>
              <a:t>And the king said to the guard who stood about him, </a:t>
            </a:r>
            <a:r>
              <a:rPr lang="en-US" sz="2350" dirty="0" smtClean="0"/>
              <a:t>“Turn </a:t>
            </a:r>
            <a:r>
              <a:rPr lang="en-US" sz="2350" dirty="0"/>
              <a:t>and kill the priests of the Lord, because their hand also is with David, and they knew that he fled and did not disclose it to me</a:t>
            </a:r>
            <a:r>
              <a:rPr lang="en-US" sz="2350" dirty="0" smtClean="0"/>
              <a:t>.” </a:t>
            </a:r>
            <a:r>
              <a:rPr lang="en-US" sz="2350" dirty="0"/>
              <a:t>But the servants of the king would not put out their hand to strike the priests of the Lord. </a:t>
            </a:r>
            <a:r>
              <a:rPr lang="en-US" sz="2350" baseline="30000" dirty="0"/>
              <a:t>18</a:t>
            </a:r>
            <a:r>
              <a:rPr lang="en-US" sz="2350" dirty="0"/>
              <a:t>Then the king said to </a:t>
            </a:r>
            <a:r>
              <a:rPr lang="en-US" sz="2350" dirty="0" err="1"/>
              <a:t>Doeg</a:t>
            </a:r>
            <a:r>
              <a:rPr lang="en-US" sz="2350" dirty="0"/>
              <a:t>, </a:t>
            </a:r>
            <a:r>
              <a:rPr lang="en-US" sz="2350" dirty="0" smtClean="0"/>
              <a:t>“You </a:t>
            </a:r>
            <a:r>
              <a:rPr lang="en-US" sz="2350" dirty="0"/>
              <a:t>turn and strike the priests</a:t>
            </a:r>
            <a:r>
              <a:rPr lang="en-US" sz="2350" dirty="0" smtClean="0"/>
              <a:t>.” </a:t>
            </a:r>
            <a:r>
              <a:rPr lang="en-US" sz="2350" dirty="0"/>
              <a:t>And </a:t>
            </a:r>
            <a:r>
              <a:rPr lang="en-US" sz="2350" dirty="0" err="1">
                <a:solidFill>
                  <a:srgbClr val="C00000"/>
                </a:solidFill>
              </a:rPr>
              <a:t>Doeg</a:t>
            </a:r>
            <a:r>
              <a:rPr lang="en-US" sz="2350" dirty="0">
                <a:solidFill>
                  <a:srgbClr val="C00000"/>
                </a:solidFill>
              </a:rPr>
              <a:t> the Edomite</a:t>
            </a:r>
            <a:r>
              <a:rPr lang="en-US" sz="2350" dirty="0"/>
              <a:t> turned and struck down the priests, and he killed on that day eighty-five persons who wore the linen ephod. </a:t>
            </a:r>
            <a:r>
              <a:rPr lang="en-US" sz="2350" baseline="30000" dirty="0"/>
              <a:t>19</a:t>
            </a:r>
            <a:r>
              <a:rPr lang="en-US" sz="2350" dirty="0"/>
              <a:t>And Nob, the city of the priests, he put to the sword; both man and woman, child and infant, ox, donkey and sheep, he put to the sword</a:t>
            </a:r>
            <a:r>
              <a:rPr lang="en-US" sz="2350" dirty="0" smtClean="0"/>
              <a:t>.</a:t>
            </a:r>
            <a:r>
              <a:rPr lang="zh-TW" altLang="en-US" sz="2350" dirty="0" smtClean="0"/>
              <a:t> </a:t>
            </a:r>
            <a:r>
              <a:rPr lang="en-US" sz="2350" dirty="0" smtClean="0"/>
              <a:t>(</a:t>
            </a:r>
            <a:r>
              <a:rPr lang="zh-TW" altLang="en-US" sz="2350" dirty="0"/>
              <a:t>撒上</a:t>
            </a:r>
            <a:r>
              <a:rPr lang="en-US" sz="2350" dirty="0" smtClean="0"/>
              <a:t>1Sam22:17~19)</a:t>
            </a:r>
            <a:endParaRPr lang="en-US" sz="2350" dirty="0"/>
          </a:p>
        </p:txBody>
      </p:sp>
    </p:spTree>
    <p:extLst>
      <p:ext uri="{BB962C8B-B14F-4D97-AF65-F5344CB8AC3E}">
        <p14:creationId xmlns:p14="http://schemas.microsoft.com/office/powerpoint/2010/main" val="3891777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9842" y="267494"/>
            <a:ext cx="2169953" cy="523220"/>
          </a:xfrm>
          <a:prstGeom prst="rect">
            <a:avLst/>
          </a:prstGeom>
        </p:spPr>
        <p:txBody>
          <a:bodyPr wrap="none">
            <a:spAutoFit/>
          </a:bodyPr>
          <a:lstStyle/>
          <a:p>
            <a:r>
              <a:rPr lang="en-US" altLang="zh-TW" sz="2800" b="1" u="sng" dirty="0"/>
              <a:t>Illustration 2:</a:t>
            </a:r>
            <a:endParaRPr lang="zh-TW" altLang="zh-TW" sz="2800" u="sng" dirty="0"/>
          </a:p>
        </p:txBody>
      </p:sp>
      <p:pic>
        <p:nvPicPr>
          <p:cNvPr id="2052" name="Picture 4" descr="「arab christian men cartoon picture」的圖片搜尋結果"/>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7017" y="861982"/>
            <a:ext cx="3839343" cy="379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91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660131"/>
            <a:ext cx="8784976" cy="4339650"/>
          </a:xfrm>
          <a:prstGeom prst="rect">
            <a:avLst/>
          </a:prstGeom>
        </p:spPr>
        <p:txBody>
          <a:bodyPr wrap="square">
            <a:spAutoFit/>
          </a:bodyPr>
          <a:lstStyle/>
          <a:p>
            <a:r>
              <a:rPr lang="en-US" altLang="zh-TW" sz="2300" b="1" baseline="30000" dirty="0"/>
              <a:t>25</a:t>
            </a:r>
            <a:r>
              <a:rPr lang="zh-TW" altLang="zh-TW" sz="2300" b="1" dirty="0"/>
              <a:t>希伯生了兩個兒子，一個名叫法勒</a:t>
            </a:r>
            <a:r>
              <a:rPr lang="en-US" altLang="zh-TW" sz="2300" b="1" dirty="0"/>
              <a:t>(</a:t>
            </a:r>
            <a:r>
              <a:rPr lang="zh-TW" altLang="zh-TW" sz="2300" b="1" dirty="0"/>
              <a:t>法勒就是分的意思</a:t>
            </a:r>
            <a:r>
              <a:rPr lang="en-US" altLang="zh-TW" sz="2300" b="1" dirty="0"/>
              <a:t>)</a:t>
            </a:r>
            <a:r>
              <a:rPr lang="zh-TW" altLang="zh-TW" sz="2300" b="1" dirty="0"/>
              <a:t>，因為那時人就分地居住；法勒的兄弟名叫</a:t>
            </a:r>
            <a:r>
              <a:rPr lang="zh-TW" altLang="zh-TW" sz="2300" b="1" dirty="0">
                <a:solidFill>
                  <a:srgbClr val="FF0000"/>
                </a:solidFill>
              </a:rPr>
              <a:t>約坍</a:t>
            </a:r>
            <a:r>
              <a:rPr lang="zh-TW" altLang="zh-TW" sz="2300" b="1" dirty="0"/>
              <a:t>。</a:t>
            </a:r>
            <a:r>
              <a:rPr lang="en-US" altLang="zh-TW" sz="2300" b="1" baseline="30000" dirty="0"/>
              <a:t>26</a:t>
            </a:r>
            <a:r>
              <a:rPr lang="zh-TW" altLang="zh-TW" sz="2300" b="1" dirty="0">
                <a:solidFill>
                  <a:srgbClr val="FF0000"/>
                </a:solidFill>
              </a:rPr>
              <a:t>約坍</a:t>
            </a:r>
            <a:r>
              <a:rPr lang="zh-TW" altLang="zh-TW" sz="2300" b="1" dirty="0"/>
              <a:t>生亞摩答、沙列、哈薩瑪非、耶拉、</a:t>
            </a:r>
            <a:r>
              <a:rPr lang="en-US" altLang="zh-TW" sz="2300" b="1" baseline="30000" dirty="0"/>
              <a:t>27</a:t>
            </a:r>
            <a:r>
              <a:rPr lang="zh-TW" altLang="zh-TW" sz="2300" b="1" dirty="0"/>
              <a:t>哈多蘭、烏薩、德拉、</a:t>
            </a:r>
            <a:r>
              <a:rPr lang="en-US" altLang="zh-TW" sz="2300" b="1" baseline="30000" dirty="0"/>
              <a:t>28</a:t>
            </a:r>
            <a:r>
              <a:rPr lang="zh-TW" altLang="zh-TW" sz="2300" b="1" dirty="0"/>
              <a:t>俄巴路、亞比瑪利、示巴、</a:t>
            </a:r>
            <a:r>
              <a:rPr lang="en-US" altLang="zh-TW" sz="2300" b="1" baseline="30000" dirty="0"/>
              <a:t>29</a:t>
            </a:r>
            <a:r>
              <a:rPr lang="zh-TW" altLang="zh-TW" sz="2300" b="1" dirty="0"/>
              <a:t>阿斐、哈腓拉、約巴，這都是約坍的兒子。</a:t>
            </a:r>
            <a:r>
              <a:rPr lang="en-US" altLang="zh-TW" sz="2300" b="1" baseline="30000" dirty="0"/>
              <a:t>30</a:t>
            </a:r>
            <a:r>
              <a:rPr lang="zh-TW" altLang="zh-TW" sz="2300" b="1" dirty="0"/>
              <a:t>他們所住的地方是從米沙直到西發東邊的山</a:t>
            </a:r>
            <a:r>
              <a:rPr lang="zh-TW" altLang="zh-TW" sz="2300" b="1" dirty="0" smtClean="0"/>
              <a:t>。【</a:t>
            </a:r>
            <a:r>
              <a:rPr lang="zh-TW" altLang="zh-TW" sz="2300" b="1" dirty="0"/>
              <a:t>創</a:t>
            </a:r>
            <a:r>
              <a:rPr lang="en-US" altLang="zh-TW" sz="2300" b="1" dirty="0"/>
              <a:t> 10:25~30</a:t>
            </a:r>
            <a:r>
              <a:rPr lang="zh-TW" altLang="zh-TW" sz="2300" b="1" dirty="0"/>
              <a:t>】</a:t>
            </a:r>
            <a:r>
              <a:rPr lang="en-US" altLang="zh-TW" sz="2300" b="1" dirty="0"/>
              <a:t/>
            </a:r>
            <a:br>
              <a:rPr lang="en-US" altLang="zh-TW" sz="2300" b="1" dirty="0"/>
            </a:br>
            <a:r>
              <a:rPr lang="en-US" altLang="zh-TW" sz="2300" b="1" baseline="30000" dirty="0"/>
              <a:t>25</a:t>
            </a:r>
            <a:r>
              <a:rPr lang="en-US" altLang="zh-TW" sz="2300" b="1" dirty="0"/>
              <a:t>To </a:t>
            </a:r>
            <a:r>
              <a:rPr lang="en-US" altLang="zh-TW" sz="2300" b="1" dirty="0" err="1"/>
              <a:t>Eber</a:t>
            </a:r>
            <a:r>
              <a:rPr lang="en-US" altLang="zh-TW" sz="2300" b="1" dirty="0"/>
              <a:t> were born two sons: the name of the one was </a:t>
            </a:r>
            <a:r>
              <a:rPr lang="en-US" altLang="zh-TW" sz="2300" b="1" dirty="0" err="1"/>
              <a:t>Peleg</a:t>
            </a:r>
            <a:r>
              <a:rPr lang="en-US" altLang="zh-TW" sz="2300" b="1" dirty="0"/>
              <a:t>, for in his days the earth was divided, and his brother's name was</a:t>
            </a:r>
            <a:r>
              <a:rPr lang="en-US" altLang="zh-TW" sz="2300" b="1" dirty="0">
                <a:solidFill>
                  <a:srgbClr val="FF0000"/>
                </a:solidFill>
              </a:rPr>
              <a:t> </a:t>
            </a:r>
            <a:r>
              <a:rPr lang="en-US" altLang="zh-TW" sz="2300" b="1" dirty="0" err="1">
                <a:solidFill>
                  <a:srgbClr val="FF0000"/>
                </a:solidFill>
              </a:rPr>
              <a:t>Joktan</a:t>
            </a:r>
            <a:r>
              <a:rPr lang="en-US" altLang="zh-TW" sz="2300" b="1" dirty="0"/>
              <a:t>. </a:t>
            </a:r>
            <a:r>
              <a:rPr lang="en-US" altLang="zh-TW" sz="2300" b="1" baseline="30000" dirty="0"/>
              <a:t>26</a:t>
            </a:r>
            <a:r>
              <a:rPr lang="en-US" altLang="zh-TW" sz="2300" b="1" dirty="0">
                <a:solidFill>
                  <a:srgbClr val="FF0000"/>
                </a:solidFill>
              </a:rPr>
              <a:t>Joktan</a:t>
            </a:r>
            <a:r>
              <a:rPr lang="en-US" altLang="zh-TW" sz="2300" b="1" dirty="0"/>
              <a:t> fathered </a:t>
            </a:r>
            <a:r>
              <a:rPr lang="en-US" altLang="zh-TW" sz="2300" b="1" dirty="0" err="1"/>
              <a:t>Almodad</a:t>
            </a:r>
            <a:r>
              <a:rPr lang="en-US" altLang="zh-TW" sz="2300" b="1" dirty="0"/>
              <a:t>, </a:t>
            </a:r>
            <a:r>
              <a:rPr lang="en-US" altLang="zh-TW" sz="2300" b="1" dirty="0" err="1"/>
              <a:t>Sheleph</a:t>
            </a:r>
            <a:r>
              <a:rPr lang="en-US" altLang="zh-TW" sz="2300" b="1" dirty="0"/>
              <a:t>, </a:t>
            </a:r>
            <a:r>
              <a:rPr lang="en-US" altLang="zh-TW" sz="2300" b="1" dirty="0" err="1"/>
              <a:t>Hazarmaveth</a:t>
            </a:r>
            <a:r>
              <a:rPr lang="en-US" altLang="zh-TW" sz="2300" b="1" dirty="0"/>
              <a:t>, </a:t>
            </a:r>
            <a:r>
              <a:rPr lang="en-US" altLang="zh-TW" sz="2300" b="1" dirty="0" err="1"/>
              <a:t>Jerah</a:t>
            </a:r>
            <a:r>
              <a:rPr lang="en-US" altLang="zh-TW" sz="2300" b="1" dirty="0"/>
              <a:t>, </a:t>
            </a:r>
            <a:r>
              <a:rPr lang="en-US" altLang="zh-TW" sz="2300" b="1" baseline="30000" dirty="0"/>
              <a:t>27</a:t>
            </a:r>
            <a:r>
              <a:rPr lang="en-US" altLang="zh-TW" sz="2300" b="1" dirty="0"/>
              <a:t>Hadoram, </a:t>
            </a:r>
            <a:r>
              <a:rPr lang="en-US" altLang="zh-TW" sz="2300" b="1" dirty="0" err="1"/>
              <a:t>Uzal</a:t>
            </a:r>
            <a:r>
              <a:rPr lang="en-US" altLang="zh-TW" sz="2300" b="1" dirty="0"/>
              <a:t>, </a:t>
            </a:r>
            <a:r>
              <a:rPr lang="en-US" altLang="zh-TW" sz="2300" b="1" dirty="0" err="1"/>
              <a:t>Diklah</a:t>
            </a:r>
            <a:r>
              <a:rPr lang="en-US" altLang="zh-TW" sz="2300" b="1" dirty="0"/>
              <a:t>, </a:t>
            </a:r>
            <a:r>
              <a:rPr lang="en-US" altLang="zh-TW" sz="2300" b="1" baseline="30000" dirty="0"/>
              <a:t>28</a:t>
            </a:r>
            <a:r>
              <a:rPr lang="en-US" altLang="zh-TW" sz="2300" b="1" dirty="0"/>
              <a:t>Obal, </a:t>
            </a:r>
            <a:r>
              <a:rPr lang="en-US" altLang="zh-TW" sz="2300" b="1" dirty="0" err="1"/>
              <a:t>Abimael</a:t>
            </a:r>
            <a:r>
              <a:rPr lang="en-US" altLang="zh-TW" sz="2300" b="1" dirty="0"/>
              <a:t>, Sheba, </a:t>
            </a:r>
            <a:r>
              <a:rPr lang="en-US" altLang="zh-TW" sz="2300" b="1" baseline="30000" dirty="0"/>
              <a:t>29</a:t>
            </a:r>
            <a:r>
              <a:rPr lang="en-US" altLang="zh-TW" sz="2300" b="1" dirty="0"/>
              <a:t>Ophir, </a:t>
            </a:r>
            <a:r>
              <a:rPr lang="en-US" altLang="zh-TW" sz="2300" b="1" dirty="0" err="1"/>
              <a:t>Havilah</a:t>
            </a:r>
            <a:r>
              <a:rPr lang="en-US" altLang="zh-TW" sz="2300" b="1" dirty="0"/>
              <a:t>, and </a:t>
            </a:r>
            <a:r>
              <a:rPr lang="en-US" altLang="zh-TW" sz="2300" b="1" dirty="0" err="1"/>
              <a:t>Jobab</a:t>
            </a:r>
            <a:r>
              <a:rPr lang="en-US" altLang="zh-TW" sz="2300" b="1" dirty="0"/>
              <a:t>; all these were the sons of </a:t>
            </a:r>
            <a:r>
              <a:rPr lang="en-US" altLang="zh-TW" sz="2300" b="1" dirty="0" err="1"/>
              <a:t>Joktan</a:t>
            </a:r>
            <a:r>
              <a:rPr lang="en-US" altLang="zh-TW" sz="2300" b="1" dirty="0"/>
              <a:t>. </a:t>
            </a:r>
            <a:r>
              <a:rPr lang="en-US" altLang="zh-TW" sz="2300" b="1" baseline="30000" dirty="0"/>
              <a:t>30</a:t>
            </a:r>
            <a:r>
              <a:rPr lang="en-US" altLang="zh-TW" sz="2300" b="1" dirty="0"/>
              <a:t>The territory in which they lived extended from </a:t>
            </a:r>
            <a:r>
              <a:rPr lang="en-US" altLang="zh-TW" sz="2300" b="1" dirty="0" err="1"/>
              <a:t>Mesha</a:t>
            </a:r>
            <a:r>
              <a:rPr lang="en-US" altLang="zh-TW" sz="2300" b="1" dirty="0"/>
              <a:t> in the direction of </a:t>
            </a:r>
            <a:r>
              <a:rPr lang="en-US" altLang="zh-TW" sz="2300" b="1" dirty="0" err="1"/>
              <a:t>Sephar</a:t>
            </a:r>
            <a:r>
              <a:rPr lang="en-US" altLang="zh-TW" sz="2300" b="1" dirty="0"/>
              <a:t> to the hill country of the east. </a:t>
            </a:r>
            <a:r>
              <a:rPr lang="zh-TW" altLang="zh-TW" sz="2300" b="1" dirty="0"/>
              <a:t>【</a:t>
            </a:r>
            <a:r>
              <a:rPr lang="en-US" altLang="zh-TW" sz="2300" b="1" dirty="0"/>
              <a:t>Gen 10:25~30</a:t>
            </a:r>
            <a:r>
              <a:rPr lang="zh-TW" altLang="zh-TW" sz="2300" b="1" dirty="0"/>
              <a:t>】</a:t>
            </a:r>
          </a:p>
        </p:txBody>
      </p:sp>
      <p:sp>
        <p:nvSpPr>
          <p:cNvPr id="3" name="矩形 2"/>
          <p:cNvSpPr/>
          <p:nvPr/>
        </p:nvSpPr>
        <p:spPr>
          <a:xfrm>
            <a:off x="251520" y="167688"/>
            <a:ext cx="8133456" cy="492443"/>
          </a:xfrm>
          <a:prstGeom prst="rect">
            <a:avLst/>
          </a:prstGeom>
        </p:spPr>
        <p:txBody>
          <a:bodyPr wrap="square">
            <a:spAutoFit/>
          </a:bodyPr>
          <a:lstStyle/>
          <a:p>
            <a:r>
              <a:rPr lang="en-US" altLang="zh-TW" sz="2600" b="1" dirty="0" smtClean="0"/>
              <a:t>1)</a:t>
            </a:r>
            <a:r>
              <a:rPr lang="zh-TW" altLang="zh-TW" sz="2600" b="1" dirty="0" smtClean="0"/>
              <a:t>第</a:t>
            </a:r>
            <a:r>
              <a:rPr lang="zh-TW" altLang="en-US" sz="2600" b="1" dirty="0" smtClean="0"/>
              <a:t>一</a:t>
            </a:r>
            <a:r>
              <a:rPr lang="zh-TW" altLang="zh-TW" sz="2600" b="1" dirty="0" smtClean="0"/>
              <a:t>個</a:t>
            </a:r>
            <a:r>
              <a:rPr lang="zh-TW" altLang="zh-TW" sz="2600" b="1" dirty="0"/>
              <a:t>聖經上注入阿拉伯人的血液的</a:t>
            </a:r>
            <a:r>
              <a:rPr lang="zh-TW" altLang="zh-TW" sz="2600" b="1" dirty="0" smtClean="0"/>
              <a:t>就是</a:t>
            </a:r>
            <a:r>
              <a:rPr lang="zh-TW" altLang="zh-TW" sz="2600" b="1" dirty="0"/>
              <a:t>約</a:t>
            </a:r>
            <a:r>
              <a:rPr lang="zh-TW" altLang="zh-TW" sz="2600" b="1" dirty="0" smtClean="0"/>
              <a:t>坍</a:t>
            </a:r>
            <a:r>
              <a:rPr lang="en-US" altLang="zh-TW" sz="2600" b="1" dirty="0" err="1"/>
              <a:t>Joktan</a:t>
            </a:r>
            <a:endParaRPr lang="zh-TW" altLang="en-US" sz="2600" b="1" dirty="0"/>
          </a:p>
        </p:txBody>
      </p:sp>
    </p:spTree>
    <p:extLst>
      <p:ext uri="{BB962C8B-B14F-4D97-AF65-F5344CB8AC3E}">
        <p14:creationId xmlns:p14="http://schemas.microsoft.com/office/powerpoint/2010/main" val="277382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3642" y="339502"/>
            <a:ext cx="8928992" cy="492443"/>
          </a:xfrm>
          <a:prstGeom prst="rect">
            <a:avLst/>
          </a:prstGeom>
        </p:spPr>
        <p:txBody>
          <a:bodyPr wrap="square">
            <a:spAutoFit/>
          </a:bodyPr>
          <a:lstStyle/>
          <a:p>
            <a:r>
              <a:rPr lang="en-US" altLang="zh-TW" sz="2600" b="1" dirty="0" smtClean="0"/>
              <a:t>2)</a:t>
            </a:r>
            <a:r>
              <a:rPr lang="zh-TW" altLang="zh-TW" sz="2600" b="1" dirty="0" smtClean="0"/>
              <a:t>第二</a:t>
            </a:r>
            <a:r>
              <a:rPr lang="zh-TW" altLang="zh-TW" sz="2600" b="1" dirty="0"/>
              <a:t>個聖經上注入阿拉伯人的血液的就是以實瑪利</a:t>
            </a:r>
            <a:r>
              <a:rPr lang="en-US" altLang="zh-TW" sz="2600" b="1" dirty="0"/>
              <a:t>Ishmael</a:t>
            </a:r>
            <a:endParaRPr lang="zh-TW" altLang="en-US" sz="2600" b="1" dirty="0"/>
          </a:p>
        </p:txBody>
      </p:sp>
      <p:sp>
        <p:nvSpPr>
          <p:cNvPr id="3" name="矩形 2"/>
          <p:cNvSpPr/>
          <p:nvPr/>
        </p:nvSpPr>
        <p:spPr>
          <a:xfrm>
            <a:off x="431910" y="937997"/>
            <a:ext cx="8472456" cy="3785652"/>
          </a:xfrm>
          <a:prstGeom prst="rect">
            <a:avLst/>
          </a:prstGeom>
        </p:spPr>
        <p:txBody>
          <a:bodyPr wrap="square">
            <a:spAutoFit/>
          </a:bodyPr>
          <a:lstStyle/>
          <a:p>
            <a:r>
              <a:rPr lang="en-US" altLang="zh-TW" sz="2400" b="1" baseline="30000" dirty="0"/>
              <a:t>12</a:t>
            </a:r>
            <a:r>
              <a:rPr lang="zh-TW" altLang="zh-TW" sz="2400" b="1" dirty="0"/>
              <a:t>撒拉的使女埃及人夏甲給亞伯拉罕所生的兒子是</a:t>
            </a:r>
            <a:r>
              <a:rPr lang="zh-TW" altLang="zh-TW" sz="2400" b="1" dirty="0">
                <a:solidFill>
                  <a:srgbClr val="FF0000"/>
                </a:solidFill>
              </a:rPr>
              <a:t>以實瑪利</a:t>
            </a:r>
            <a:r>
              <a:rPr lang="zh-TW" altLang="zh-TW" sz="2400" b="1" dirty="0"/>
              <a:t>。</a:t>
            </a:r>
            <a:r>
              <a:rPr lang="en-US" altLang="zh-TW" sz="2400" b="1" baseline="30000" dirty="0"/>
              <a:t>13</a:t>
            </a:r>
            <a:r>
              <a:rPr lang="zh-TW" altLang="zh-TW" sz="2400" b="1" dirty="0"/>
              <a:t>以實瑪利兒子們的名字，按著他們的家譜記在下面。以實瑪利的長子是尼拜約，又有基達、亞德別、米比衫、</a:t>
            </a:r>
            <a:r>
              <a:rPr lang="en-US" altLang="zh-TW" sz="2400" b="1" baseline="30000" dirty="0"/>
              <a:t>14</a:t>
            </a:r>
            <a:r>
              <a:rPr lang="zh-TW" altLang="zh-TW" sz="2400" b="1" dirty="0"/>
              <a:t>米施瑪、度瑪、瑪撒、</a:t>
            </a:r>
            <a:r>
              <a:rPr lang="en-US" altLang="zh-TW" sz="2400" b="1" baseline="30000" dirty="0"/>
              <a:t>15</a:t>
            </a:r>
            <a:r>
              <a:rPr lang="zh-TW" altLang="zh-TW" sz="2400" b="1" dirty="0"/>
              <a:t>哈大、提瑪、伊突、拿非施、基底瑪</a:t>
            </a:r>
            <a:r>
              <a:rPr lang="zh-TW" altLang="zh-TW" sz="2400" b="1" dirty="0" smtClean="0"/>
              <a:t>。</a:t>
            </a:r>
            <a:endParaRPr lang="en-US" altLang="zh-TW" sz="2400" b="1" dirty="0" smtClean="0"/>
          </a:p>
          <a:p>
            <a:r>
              <a:rPr lang="en-US" altLang="zh-TW" sz="2400" b="1" baseline="30000" dirty="0" smtClean="0"/>
              <a:t>12</a:t>
            </a:r>
            <a:r>
              <a:rPr lang="en-US" altLang="zh-TW" sz="2400" b="1" dirty="0" smtClean="0"/>
              <a:t>These </a:t>
            </a:r>
            <a:r>
              <a:rPr lang="en-US" altLang="zh-TW" sz="2400" b="1" dirty="0"/>
              <a:t>are the generations of </a:t>
            </a:r>
            <a:r>
              <a:rPr lang="en-US" altLang="zh-TW" sz="2400" b="1" dirty="0">
                <a:solidFill>
                  <a:srgbClr val="FF0000"/>
                </a:solidFill>
              </a:rPr>
              <a:t>Ishmael</a:t>
            </a:r>
            <a:r>
              <a:rPr lang="en-US" altLang="zh-TW" sz="2400" b="1" dirty="0"/>
              <a:t>, Abraham's son, whom Hagar the Egyptian, Sarah's servant, bore to Abraham. </a:t>
            </a:r>
            <a:r>
              <a:rPr lang="en-US" altLang="zh-TW" sz="2400" b="1" baseline="30000" dirty="0"/>
              <a:t>13</a:t>
            </a:r>
            <a:r>
              <a:rPr lang="en-US" altLang="zh-TW" sz="2400" b="1" dirty="0"/>
              <a:t>These are the names of the sons of Ishmael, named in the order of their birth: </a:t>
            </a:r>
            <a:r>
              <a:rPr lang="en-US" altLang="zh-TW" sz="2400" b="1" dirty="0" err="1"/>
              <a:t>Nebaioth</a:t>
            </a:r>
            <a:r>
              <a:rPr lang="en-US" altLang="zh-TW" sz="2400" b="1" dirty="0"/>
              <a:t>, the firstborn of Ishmael; and </a:t>
            </a:r>
            <a:r>
              <a:rPr lang="en-US" altLang="zh-TW" sz="2400" b="1" dirty="0" err="1"/>
              <a:t>Kedar</a:t>
            </a:r>
            <a:r>
              <a:rPr lang="en-US" altLang="zh-TW" sz="2400" b="1" dirty="0"/>
              <a:t>, </a:t>
            </a:r>
            <a:r>
              <a:rPr lang="en-US" altLang="zh-TW" sz="2400" b="1" dirty="0" err="1"/>
              <a:t>Adbeel</a:t>
            </a:r>
            <a:r>
              <a:rPr lang="en-US" altLang="zh-TW" sz="2400" b="1" dirty="0"/>
              <a:t>, </a:t>
            </a:r>
            <a:r>
              <a:rPr lang="en-US" altLang="zh-TW" sz="2400" b="1" dirty="0" err="1"/>
              <a:t>Mibsam</a:t>
            </a:r>
            <a:r>
              <a:rPr lang="en-US" altLang="zh-TW" sz="2400" b="1" dirty="0"/>
              <a:t>, </a:t>
            </a:r>
            <a:r>
              <a:rPr lang="en-US" altLang="zh-TW" sz="2400" b="1" baseline="30000" dirty="0"/>
              <a:t>14</a:t>
            </a:r>
            <a:r>
              <a:rPr lang="en-US" altLang="zh-TW" sz="2400" b="1" dirty="0"/>
              <a:t>Mishma, </a:t>
            </a:r>
            <a:r>
              <a:rPr lang="en-US" altLang="zh-TW" sz="2400" b="1" dirty="0" err="1"/>
              <a:t>Dumah</a:t>
            </a:r>
            <a:r>
              <a:rPr lang="en-US" altLang="zh-TW" sz="2400" b="1" dirty="0"/>
              <a:t>, Massa, </a:t>
            </a:r>
            <a:r>
              <a:rPr lang="en-US" altLang="zh-TW" sz="2400" b="1" baseline="30000" dirty="0"/>
              <a:t>15</a:t>
            </a:r>
            <a:r>
              <a:rPr lang="en-US" altLang="zh-TW" sz="2400" b="1" dirty="0"/>
              <a:t>Hadad, </a:t>
            </a:r>
            <a:r>
              <a:rPr lang="en-US" altLang="zh-TW" sz="2400" b="1" dirty="0" err="1"/>
              <a:t>Tema</a:t>
            </a:r>
            <a:r>
              <a:rPr lang="en-US" altLang="zh-TW" sz="2400" b="1" dirty="0"/>
              <a:t>, </a:t>
            </a:r>
            <a:r>
              <a:rPr lang="en-US" altLang="zh-TW" sz="2400" b="1" dirty="0" err="1"/>
              <a:t>Jetur</a:t>
            </a:r>
            <a:r>
              <a:rPr lang="en-US" altLang="zh-TW" sz="2400" b="1" dirty="0"/>
              <a:t>, </a:t>
            </a:r>
            <a:r>
              <a:rPr lang="en-US" altLang="zh-TW" sz="2400" b="1" dirty="0" err="1"/>
              <a:t>Naphish</a:t>
            </a:r>
            <a:r>
              <a:rPr lang="en-US" altLang="zh-TW" sz="2400" b="1" dirty="0"/>
              <a:t>, and </a:t>
            </a:r>
            <a:r>
              <a:rPr lang="en-US" altLang="zh-TW" sz="2400" b="1" dirty="0" err="1"/>
              <a:t>Kedemah</a:t>
            </a:r>
            <a:r>
              <a:rPr lang="en-US" altLang="zh-TW" sz="2400" b="1" dirty="0"/>
              <a:t>.</a:t>
            </a:r>
            <a:endParaRPr lang="zh-TW" altLang="en-US" sz="2400" b="1" dirty="0"/>
          </a:p>
        </p:txBody>
      </p:sp>
    </p:spTree>
    <p:extLst>
      <p:ext uri="{BB962C8B-B14F-4D97-AF65-F5344CB8AC3E}">
        <p14:creationId xmlns:p14="http://schemas.microsoft.com/office/powerpoint/2010/main" val="51057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267494"/>
            <a:ext cx="8280920" cy="4524315"/>
          </a:xfrm>
          <a:prstGeom prst="rect">
            <a:avLst/>
          </a:prstGeom>
        </p:spPr>
        <p:txBody>
          <a:bodyPr wrap="square">
            <a:spAutoFit/>
          </a:bodyPr>
          <a:lstStyle/>
          <a:p>
            <a:r>
              <a:rPr lang="en-US" altLang="zh-TW" sz="2400" b="1" baseline="30000" dirty="0"/>
              <a:t>16</a:t>
            </a:r>
            <a:r>
              <a:rPr lang="zh-TW" altLang="zh-TW" sz="2400" b="1" dirty="0">
                <a:solidFill>
                  <a:srgbClr val="FF0000"/>
                </a:solidFill>
              </a:rPr>
              <a:t>這是以實瑪利眾子的名字，照著他們的村莊、營寨，作了十二族的族長</a:t>
            </a:r>
            <a:r>
              <a:rPr lang="zh-TW" altLang="zh-TW" sz="2400" b="1" dirty="0"/>
              <a:t>。</a:t>
            </a:r>
            <a:r>
              <a:rPr lang="en-US" altLang="zh-TW" sz="2400" b="1" baseline="30000" dirty="0"/>
              <a:t>17</a:t>
            </a:r>
            <a:r>
              <a:rPr lang="zh-TW" altLang="zh-TW" sz="2400" b="1" dirty="0"/>
              <a:t>以實瑪利享壽一百三十七歲，氣絕而死，歸到他列祖</a:t>
            </a:r>
            <a:r>
              <a:rPr lang="en-US" altLang="zh-TW" sz="2400" b="1" dirty="0"/>
              <a:t>(</a:t>
            </a:r>
            <a:r>
              <a:rPr lang="zh-TW" altLang="zh-TW" sz="2400" b="1" dirty="0"/>
              <a:t>原文作本民</a:t>
            </a:r>
            <a:r>
              <a:rPr lang="en-US" altLang="zh-TW" sz="2400" b="1" dirty="0"/>
              <a:t>)</a:t>
            </a:r>
            <a:r>
              <a:rPr lang="zh-TW" altLang="zh-TW" sz="2400" b="1" dirty="0"/>
              <a:t>那裡。</a:t>
            </a:r>
            <a:r>
              <a:rPr lang="en-US" altLang="zh-TW" sz="2400" b="1" baseline="30000" dirty="0"/>
              <a:t>18</a:t>
            </a:r>
            <a:r>
              <a:rPr lang="zh-TW" altLang="zh-TW" sz="2400" b="1" dirty="0"/>
              <a:t>他子孫的住處在他眾弟兄東邊，從哈腓拉直到埃及前的書珥，正在亞述的道上</a:t>
            </a:r>
            <a:r>
              <a:rPr lang="zh-TW" altLang="zh-TW" sz="2400" b="1" dirty="0" smtClean="0"/>
              <a:t>。</a:t>
            </a:r>
            <a:endParaRPr lang="en-US" altLang="zh-TW" sz="2400" b="1" dirty="0" smtClean="0"/>
          </a:p>
          <a:p>
            <a:r>
              <a:rPr lang="zh-TW" altLang="zh-TW" sz="2400" b="1" dirty="0" smtClean="0"/>
              <a:t>【</a:t>
            </a:r>
            <a:r>
              <a:rPr lang="zh-TW" altLang="zh-TW" sz="2400" b="1" dirty="0"/>
              <a:t>創</a:t>
            </a:r>
            <a:r>
              <a:rPr lang="en-US" altLang="zh-TW" sz="2400" b="1" dirty="0"/>
              <a:t> 25:12~18</a:t>
            </a:r>
            <a:r>
              <a:rPr lang="zh-TW" altLang="zh-TW" sz="2400" b="1" dirty="0" smtClean="0"/>
              <a:t>】</a:t>
            </a:r>
            <a:endParaRPr lang="en-US" altLang="zh-TW" sz="2400" b="1" dirty="0" smtClean="0"/>
          </a:p>
          <a:p>
            <a:r>
              <a:rPr lang="en-US" altLang="zh-TW" sz="2400" b="1" baseline="30000" dirty="0" smtClean="0">
                <a:solidFill>
                  <a:srgbClr val="FF0000"/>
                </a:solidFill>
              </a:rPr>
              <a:t>16</a:t>
            </a:r>
            <a:r>
              <a:rPr lang="en-US" altLang="zh-TW" sz="2400" b="1" dirty="0" smtClean="0">
                <a:solidFill>
                  <a:srgbClr val="FF0000"/>
                </a:solidFill>
              </a:rPr>
              <a:t>These </a:t>
            </a:r>
            <a:r>
              <a:rPr lang="en-US" altLang="zh-TW" sz="2400" b="1" dirty="0">
                <a:solidFill>
                  <a:srgbClr val="FF0000"/>
                </a:solidFill>
              </a:rPr>
              <a:t>are the sons of Ishmael and these are their names, by their villages and by their encampments, twelve princes according to their tribes. </a:t>
            </a:r>
            <a:r>
              <a:rPr lang="en-US" altLang="zh-TW" sz="2400" b="1" baseline="30000" dirty="0"/>
              <a:t>17</a:t>
            </a:r>
            <a:r>
              <a:rPr lang="en-US" altLang="zh-TW" sz="2400" b="1" dirty="0"/>
              <a:t>(These are the years of the life of Ishmael: 137 years. He breathed his last and died, and was gathered to his people.) </a:t>
            </a:r>
            <a:r>
              <a:rPr lang="en-US" altLang="zh-TW" sz="2400" b="1" baseline="30000" dirty="0"/>
              <a:t>18</a:t>
            </a:r>
            <a:r>
              <a:rPr lang="en-US" altLang="zh-TW" sz="2400" b="1" dirty="0"/>
              <a:t>They settled from </a:t>
            </a:r>
            <a:r>
              <a:rPr lang="en-US" altLang="zh-TW" sz="2400" b="1" dirty="0" err="1"/>
              <a:t>Havilah</a:t>
            </a:r>
            <a:r>
              <a:rPr lang="en-US" altLang="zh-TW" sz="2400" b="1" dirty="0"/>
              <a:t> to </a:t>
            </a:r>
            <a:r>
              <a:rPr lang="en-US" altLang="zh-TW" sz="2400" b="1" dirty="0" err="1"/>
              <a:t>Shur</a:t>
            </a:r>
            <a:r>
              <a:rPr lang="en-US" altLang="zh-TW" sz="2400" b="1" dirty="0"/>
              <a:t>, which is opposite Egypt in the direction of Assyria. He settled over against all his kinsmen. </a:t>
            </a:r>
            <a:r>
              <a:rPr lang="zh-TW" altLang="zh-TW" sz="2400" b="1" dirty="0"/>
              <a:t>【</a:t>
            </a:r>
            <a:r>
              <a:rPr lang="en-US" altLang="zh-TW" sz="2400" b="1" dirty="0"/>
              <a:t>Gen 25:12~18</a:t>
            </a:r>
            <a:r>
              <a:rPr lang="zh-TW" altLang="zh-TW" sz="2400" b="1" dirty="0" smtClean="0"/>
              <a:t>】</a:t>
            </a:r>
            <a:endParaRPr lang="zh-TW" altLang="en-US" sz="2400" b="1" dirty="0"/>
          </a:p>
        </p:txBody>
      </p:sp>
    </p:spTree>
    <p:extLst>
      <p:ext uri="{BB962C8B-B14F-4D97-AF65-F5344CB8AC3E}">
        <p14:creationId xmlns:p14="http://schemas.microsoft.com/office/powerpoint/2010/main" val="33110281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95536" y="269174"/>
            <a:ext cx="6664004" cy="492443"/>
          </a:xfrm>
          <a:prstGeom prst="rect">
            <a:avLst/>
          </a:prstGeom>
        </p:spPr>
        <p:txBody>
          <a:bodyPr wrap="none">
            <a:spAutoFit/>
          </a:bodyPr>
          <a:lstStyle/>
          <a:p>
            <a:r>
              <a:rPr lang="en-US" altLang="zh-TW" sz="2600" b="1" dirty="0" smtClean="0"/>
              <a:t>3)</a:t>
            </a:r>
            <a:r>
              <a:rPr lang="zh-TW" altLang="zh-TW" sz="2600" b="1" dirty="0" smtClean="0"/>
              <a:t>第三</a:t>
            </a:r>
            <a:r>
              <a:rPr lang="zh-TW" altLang="zh-TW" sz="2600" b="1" dirty="0"/>
              <a:t>個注入阿拉伯人血液的就是以</a:t>
            </a:r>
            <a:r>
              <a:rPr lang="zh-TW" altLang="zh-TW" sz="2600" b="1" dirty="0" smtClean="0"/>
              <a:t>掃</a:t>
            </a:r>
            <a:r>
              <a:rPr lang="en-US" altLang="zh-TW" sz="2600" b="1" dirty="0" smtClean="0"/>
              <a:t>/Esau</a:t>
            </a:r>
            <a:r>
              <a:rPr lang="en-US" altLang="zh-TW" sz="2600" b="1" dirty="0"/>
              <a:t>.</a:t>
            </a:r>
            <a:endParaRPr lang="zh-TW" altLang="en-US" sz="2600" b="1" dirty="0"/>
          </a:p>
        </p:txBody>
      </p:sp>
      <p:sp>
        <p:nvSpPr>
          <p:cNvPr id="4" name="矩形 3"/>
          <p:cNvSpPr/>
          <p:nvPr/>
        </p:nvSpPr>
        <p:spPr>
          <a:xfrm>
            <a:off x="645546" y="915566"/>
            <a:ext cx="8246933" cy="3693319"/>
          </a:xfrm>
          <a:prstGeom prst="rect">
            <a:avLst/>
          </a:prstGeom>
        </p:spPr>
        <p:txBody>
          <a:bodyPr wrap="square">
            <a:spAutoFit/>
          </a:bodyPr>
          <a:lstStyle/>
          <a:p>
            <a:r>
              <a:rPr lang="en-US" altLang="zh-TW" sz="2600" b="1" baseline="30000" dirty="0"/>
              <a:t>8</a:t>
            </a:r>
            <a:r>
              <a:rPr lang="zh-TW" altLang="zh-TW" sz="2600" b="1" dirty="0">
                <a:solidFill>
                  <a:srgbClr val="FF0000"/>
                </a:solidFill>
              </a:rPr>
              <a:t>以掃</a:t>
            </a:r>
            <a:r>
              <a:rPr lang="zh-TW" altLang="zh-TW" sz="2600" b="1" dirty="0"/>
              <a:t>就曉得他父親以撒看不中迦南的女子，</a:t>
            </a:r>
            <a:r>
              <a:rPr lang="en-US" altLang="zh-TW" sz="2600" b="1" baseline="30000" dirty="0"/>
              <a:t>9</a:t>
            </a:r>
            <a:r>
              <a:rPr lang="zh-TW" altLang="zh-TW" sz="2600" b="1" dirty="0"/>
              <a:t>便往以實瑪利那裡去，在他二妻之外又娶了瑪哈拉為妻。他是亞伯拉罕兒子以實瑪利的女兒，尼拜約的妹子</a:t>
            </a:r>
            <a:r>
              <a:rPr lang="zh-TW" altLang="zh-TW" sz="2600" b="1" dirty="0" smtClean="0"/>
              <a:t>。</a:t>
            </a:r>
            <a:endParaRPr lang="en-US" altLang="zh-TW" sz="2600" b="1" dirty="0" smtClean="0"/>
          </a:p>
          <a:p>
            <a:r>
              <a:rPr lang="zh-TW" altLang="zh-TW" sz="2600" b="1" dirty="0" smtClean="0"/>
              <a:t>【</a:t>
            </a:r>
            <a:r>
              <a:rPr lang="zh-TW" altLang="zh-TW" sz="2600" b="1" dirty="0"/>
              <a:t>創</a:t>
            </a:r>
            <a:r>
              <a:rPr lang="en-US" altLang="zh-TW" sz="2600" b="1" dirty="0"/>
              <a:t> 28:8~9</a:t>
            </a:r>
            <a:r>
              <a:rPr lang="zh-TW" altLang="zh-TW" sz="2600" b="1" dirty="0"/>
              <a:t>】</a:t>
            </a:r>
            <a:r>
              <a:rPr lang="en-US" altLang="zh-TW" sz="2600" b="1" dirty="0"/>
              <a:t/>
            </a:r>
            <a:br>
              <a:rPr lang="en-US" altLang="zh-TW" sz="2600" b="1" dirty="0"/>
            </a:br>
            <a:r>
              <a:rPr lang="en-US" altLang="zh-TW" sz="2600" b="1" baseline="30000" dirty="0"/>
              <a:t>8</a:t>
            </a:r>
            <a:r>
              <a:rPr lang="en-US" altLang="zh-TW" sz="2600" b="1" dirty="0"/>
              <a:t>So when </a:t>
            </a:r>
            <a:r>
              <a:rPr lang="en-US" altLang="zh-TW" sz="2600" b="1" dirty="0">
                <a:solidFill>
                  <a:srgbClr val="FF0000"/>
                </a:solidFill>
              </a:rPr>
              <a:t>Esau</a:t>
            </a:r>
            <a:r>
              <a:rPr lang="en-US" altLang="zh-TW" sz="2600" b="1" dirty="0"/>
              <a:t> saw that the Canaanite women did not please Isaac his father, </a:t>
            </a:r>
            <a:r>
              <a:rPr lang="en-US" altLang="zh-TW" sz="2600" b="1" baseline="30000" dirty="0"/>
              <a:t>9</a:t>
            </a:r>
            <a:r>
              <a:rPr lang="en-US" altLang="zh-TW" sz="2600" b="1" dirty="0"/>
              <a:t>Esau went to Ishmael and took as his wife, besides the wives he had, </a:t>
            </a:r>
            <a:r>
              <a:rPr lang="en-US" altLang="zh-TW" sz="2600" b="1" dirty="0" err="1"/>
              <a:t>Mahalath</a:t>
            </a:r>
            <a:r>
              <a:rPr lang="en-US" altLang="zh-TW" sz="2600" b="1" dirty="0"/>
              <a:t> the daughter of Ishmael, Abraham's son, the sister of </a:t>
            </a:r>
            <a:r>
              <a:rPr lang="en-US" altLang="zh-TW" sz="2600" b="1" dirty="0" err="1"/>
              <a:t>Nebaioth</a:t>
            </a:r>
            <a:r>
              <a:rPr lang="en-US" altLang="zh-TW" sz="2600" b="1" dirty="0"/>
              <a:t>. </a:t>
            </a:r>
            <a:endParaRPr lang="en-US" altLang="zh-TW" sz="2600" b="1" dirty="0" smtClean="0"/>
          </a:p>
          <a:p>
            <a:r>
              <a:rPr lang="zh-TW" altLang="zh-TW" sz="2600" b="1" dirty="0" smtClean="0"/>
              <a:t>【</a:t>
            </a:r>
            <a:r>
              <a:rPr lang="en-US" altLang="zh-TW" sz="2600" b="1" dirty="0"/>
              <a:t>Gen 28:8~9</a:t>
            </a:r>
            <a:r>
              <a:rPr lang="zh-TW" altLang="zh-TW" sz="2600" b="1" dirty="0"/>
              <a:t>】</a:t>
            </a:r>
            <a:endParaRPr lang="zh-TW" altLang="en-US" sz="2600" b="1" dirty="0"/>
          </a:p>
        </p:txBody>
      </p:sp>
    </p:spTree>
    <p:extLst>
      <p:ext uri="{BB962C8B-B14F-4D97-AF65-F5344CB8AC3E}">
        <p14:creationId xmlns:p14="http://schemas.microsoft.com/office/powerpoint/2010/main" val="339940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195486"/>
            <a:ext cx="2169953" cy="523220"/>
          </a:xfrm>
          <a:prstGeom prst="rect">
            <a:avLst/>
          </a:prstGeom>
        </p:spPr>
        <p:txBody>
          <a:bodyPr wrap="none">
            <a:spAutoFit/>
          </a:bodyPr>
          <a:lstStyle/>
          <a:p>
            <a:r>
              <a:rPr lang="en-US" altLang="zh-TW" sz="2800" b="1" u="sng" dirty="0"/>
              <a:t>Illustration 3:</a:t>
            </a:r>
            <a:endParaRPr lang="zh-TW" altLang="en-US" sz="2800" u="sng" dirty="0"/>
          </a:p>
        </p:txBody>
      </p:sp>
      <p:pic>
        <p:nvPicPr>
          <p:cNvPr id="3" name="Picture 1" descr="Image result for saddam hussein&quo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457096"/>
            <a:ext cx="3600400" cy="3384376"/>
          </a:xfrm>
          <a:prstGeom prst="rect">
            <a:avLst/>
          </a:prstGeom>
          <a:noFill/>
          <a:ln>
            <a:noFill/>
          </a:ln>
        </p:spPr>
      </p:pic>
      <p:sp>
        <p:nvSpPr>
          <p:cNvPr id="4" name="矩形 3"/>
          <p:cNvSpPr/>
          <p:nvPr/>
        </p:nvSpPr>
        <p:spPr>
          <a:xfrm>
            <a:off x="3113948" y="4074301"/>
            <a:ext cx="4320480" cy="830997"/>
          </a:xfrm>
          <a:prstGeom prst="rect">
            <a:avLst/>
          </a:prstGeom>
        </p:spPr>
        <p:txBody>
          <a:bodyPr wrap="square">
            <a:spAutoFit/>
          </a:bodyPr>
          <a:lstStyle/>
          <a:p>
            <a:r>
              <a:rPr lang="en-US" altLang="zh-TW" sz="2400" b="1" dirty="0"/>
              <a:t>Saddam Hussein (1937-2006)</a:t>
            </a:r>
            <a:endParaRPr lang="zh-TW" altLang="zh-TW" sz="2400" b="1" dirty="0"/>
          </a:p>
          <a:p>
            <a:r>
              <a:rPr lang="en-US" altLang="zh-TW" sz="2400" b="1" dirty="0" smtClean="0"/>
              <a:t>          </a:t>
            </a:r>
            <a:r>
              <a:rPr lang="zh-TW" altLang="zh-TW" sz="2400" b="1" dirty="0" smtClean="0"/>
              <a:t>他</a:t>
            </a:r>
            <a:r>
              <a:rPr lang="zh-TW" altLang="zh-TW" sz="2400" b="1" dirty="0"/>
              <a:t>是</a:t>
            </a:r>
            <a:r>
              <a:rPr lang="zh-TW" altLang="zh-TW" sz="2400" b="1" dirty="0" smtClean="0"/>
              <a:t>阿拉伯人</a:t>
            </a:r>
            <a:r>
              <a:rPr lang="en-US" altLang="zh-TW" sz="2400" b="1" dirty="0" smtClean="0"/>
              <a:t> </a:t>
            </a:r>
          </a:p>
        </p:txBody>
      </p:sp>
    </p:spTree>
    <p:extLst>
      <p:ext uri="{BB962C8B-B14F-4D97-AF65-F5344CB8AC3E}">
        <p14:creationId xmlns:p14="http://schemas.microsoft.com/office/powerpoint/2010/main" val="28303112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famous arab leader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339502"/>
            <a:ext cx="2952328" cy="3538274"/>
          </a:xfrm>
          <a:prstGeom prst="rect">
            <a:avLst/>
          </a:prstGeom>
          <a:noFill/>
          <a:ln>
            <a:noFill/>
          </a:ln>
        </p:spPr>
      </p:pic>
      <p:sp>
        <p:nvSpPr>
          <p:cNvPr id="3" name="矩形 2"/>
          <p:cNvSpPr/>
          <p:nvPr/>
        </p:nvSpPr>
        <p:spPr>
          <a:xfrm>
            <a:off x="467544" y="267494"/>
            <a:ext cx="2169953" cy="523220"/>
          </a:xfrm>
          <a:prstGeom prst="rect">
            <a:avLst/>
          </a:prstGeom>
        </p:spPr>
        <p:txBody>
          <a:bodyPr wrap="none">
            <a:spAutoFit/>
          </a:bodyPr>
          <a:lstStyle/>
          <a:p>
            <a:r>
              <a:rPr lang="en-US" altLang="zh-TW" sz="2800" b="1" u="sng" dirty="0"/>
              <a:t>Illustration 4:</a:t>
            </a:r>
            <a:endParaRPr lang="zh-TW" altLang="zh-TW" sz="2800" u="sng" dirty="0"/>
          </a:p>
        </p:txBody>
      </p:sp>
      <p:sp>
        <p:nvSpPr>
          <p:cNvPr id="4" name="矩形 3"/>
          <p:cNvSpPr/>
          <p:nvPr/>
        </p:nvSpPr>
        <p:spPr>
          <a:xfrm>
            <a:off x="1079612" y="3943171"/>
            <a:ext cx="7632848" cy="1200329"/>
          </a:xfrm>
          <a:prstGeom prst="rect">
            <a:avLst/>
          </a:prstGeom>
        </p:spPr>
        <p:txBody>
          <a:bodyPr wrap="square">
            <a:spAutoFit/>
          </a:bodyPr>
          <a:lstStyle/>
          <a:p>
            <a:r>
              <a:rPr lang="en-US" altLang="zh-TW" sz="2400" b="1" dirty="0" smtClean="0"/>
              <a:t>                              Yasser </a:t>
            </a:r>
            <a:r>
              <a:rPr lang="en-US" altLang="zh-TW" sz="2400" b="1" dirty="0"/>
              <a:t>Arafat (</a:t>
            </a:r>
            <a:r>
              <a:rPr lang="en-US" altLang="zh-TW" sz="2400" b="1" dirty="0" smtClean="0"/>
              <a:t>1929-2004)</a:t>
            </a:r>
          </a:p>
          <a:p>
            <a:r>
              <a:rPr lang="en-US" altLang="zh-TW" sz="2400" b="1" dirty="0" smtClean="0"/>
              <a:t>Full </a:t>
            </a:r>
            <a:r>
              <a:rPr lang="en-US" altLang="zh-TW" sz="2400" b="1" dirty="0"/>
              <a:t>Name: Mohammed Yasser Abdel </a:t>
            </a:r>
            <a:r>
              <a:rPr lang="en-US" altLang="zh-TW" sz="2400" b="1" dirty="0" err="1"/>
              <a:t>Rahman</a:t>
            </a:r>
            <a:r>
              <a:rPr lang="en-US" altLang="zh-TW" sz="2400" b="1" dirty="0"/>
              <a:t> Abdel </a:t>
            </a:r>
            <a:r>
              <a:rPr lang="en-US" altLang="zh-TW" sz="2400" b="1" dirty="0" err="1" smtClean="0"/>
              <a:t>Raouf</a:t>
            </a:r>
            <a:endParaRPr lang="en-US" altLang="zh-TW" sz="2400" b="1" dirty="0" smtClean="0"/>
          </a:p>
          <a:p>
            <a:r>
              <a:rPr lang="en-US" altLang="zh-TW" sz="2400" b="1" dirty="0"/>
              <a:t> </a:t>
            </a:r>
            <a:r>
              <a:rPr lang="en-US" altLang="zh-TW" sz="2400" b="1" dirty="0" smtClean="0"/>
              <a:t>                     Arafat </a:t>
            </a:r>
            <a:r>
              <a:rPr lang="en-US" altLang="zh-TW" sz="2400" b="1" dirty="0"/>
              <a:t>al-</a:t>
            </a:r>
            <a:r>
              <a:rPr lang="en-US" altLang="zh-TW" sz="2400" b="1" dirty="0" err="1"/>
              <a:t>Qudwa</a:t>
            </a:r>
            <a:r>
              <a:rPr lang="en-US" altLang="zh-TW" sz="2400" b="1" dirty="0"/>
              <a:t> al-</a:t>
            </a:r>
            <a:r>
              <a:rPr lang="en-US" altLang="zh-TW" sz="2400" b="1" dirty="0" err="1"/>
              <a:t>Husseini</a:t>
            </a:r>
            <a:r>
              <a:rPr lang="en-US" altLang="zh-TW" sz="2400" dirty="0"/>
              <a:t> </a:t>
            </a:r>
            <a:endParaRPr lang="zh-TW" altLang="zh-TW" sz="2400" dirty="0"/>
          </a:p>
        </p:txBody>
      </p:sp>
    </p:spTree>
    <p:extLst>
      <p:ext uri="{BB962C8B-B14F-4D97-AF65-F5344CB8AC3E}">
        <p14:creationId xmlns:p14="http://schemas.microsoft.com/office/powerpoint/2010/main" val="1078552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uneral service cartoon pictures」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15566"/>
            <a:ext cx="7200798" cy="36004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502482" y="231484"/>
            <a:ext cx="2169953" cy="523220"/>
          </a:xfrm>
          <a:prstGeom prst="rect">
            <a:avLst/>
          </a:prstGeom>
        </p:spPr>
        <p:txBody>
          <a:bodyPr wrap="none">
            <a:spAutoFit/>
          </a:bodyPr>
          <a:lstStyle/>
          <a:p>
            <a:r>
              <a:rPr lang="en-US" altLang="zh-TW" sz="2800" b="1" u="sng" dirty="0"/>
              <a:t>Illustration 1:</a:t>
            </a:r>
            <a:endParaRPr lang="zh-TW" altLang="zh-TW" sz="2800" u="sng" dirty="0"/>
          </a:p>
        </p:txBody>
      </p:sp>
      <p:sp>
        <p:nvSpPr>
          <p:cNvPr id="3" name="圓角矩形 2"/>
          <p:cNvSpPr/>
          <p:nvPr/>
        </p:nvSpPr>
        <p:spPr>
          <a:xfrm>
            <a:off x="6948264" y="3963136"/>
            <a:ext cx="720080" cy="2880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526911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267494"/>
            <a:ext cx="2169953" cy="523220"/>
          </a:xfrm>
          <a:prstGeom prst="rect">
            <a:avLst/>
          </a:prstGeom>
        </p:spPr>
        <p:txBody>
          <a:bodyPr wrap="none">
            <a:spAutoFit/>
          </a:bodyPr>
          <a:lstStyle/>
          <a:p>
            <a:r>
              <a:rPr lang="en-US" altLang="zh-TW" sz="2800" b="1" u="sng" dirty="0"/>
              <a:t>Illustration 5:</a:t>
            </a:r>
            <a:endParaRPr lang="zh-TW" altLang="zh-TW" sz="2800" u="sng" dirty="0"/>
          </a:p>
        </p:txBody>
      </p:sp>
      <p:sp>
        <p:nvSpPr>
          <p:cNvPr id="3" name="矩形 2"/>
          <p:cNvSpPr/>
          <p:nvPr/>
        </p:nvSpPr>
        <p:spPr>
          <a:xfrm>
            <a:off x="1552520" y="3795886"/>
            <a:ext cx="5019323" cy="461665"/>
          </a:xfrm>
          <a:prstGeom prst="rect">
            <a:avLst/>
          </a:prstGeom>
        </p:spPr>
        <p:txBody>
          <a:bodyPr wrap="none">
            <a:spAutoFit/>
          </a:bodyPr>
          <a:lstStyle/>
          <a:p>
            <a:r>
              <a:rPr lang="en-US" altLang="zh-TW" sz="2400" b="1" dirty="0"/>
              <a:t>Muammar Gaddafi: Libya (1942-2011)</a:t>
            </a:r>
            <a:endParaRPr lang="zh-TW" altLang="en-US" sz="2400" b="1" dirty="0"/>
          </a:p>
        </p:txBody>
      </p:sp>
      <p:pic>
        <p:nvPicPr>
          <p:cNvPr id="4" name="Picture 3" descr="Image result for famous arab leaders"/>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05661"/>
            <a:ext cx="3168352" cy="2160240"/>
          </a:xfrm>
          <a:prstGeom prst="rect">
            <a:avLst/>
          </a:prstGeom>
          <a:noFill/>
          <a:ln>
            <a:noFill/>
          </a:ln>
        </p:spPr>
      </p:pic>
      <p:pic>
        <p:nvPicPr>
          <p:cNvPr id="5" name="Picture 4" descr="Image result for muammar gaddafi"/>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8724" y="1200903"/>
            <a:ext cx="3024336" cy="2369755"/>
          </a:xfrm>
          <a:prstGeom prst="rect">
            <a:avLst/>
          </a:prstGeom>
          <a:noFill/>
          <a:ln>
            <a:noFill/>
          </a:ln>
        </p:spPr>
      </p:pic>
    </p:spTree>
    <p:extLst>
      <p:ext uri="{BB962C8B-B14F-4D97-AF65-F5344CB8AC3E}">
        <p14:creationId xmlns:p14="http://schemas.microsoft.com/office/powerpoint/2010/main" val="1449343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195486"/>
            <a:ext cx="2169953" cy="523220"/>
          </a:xfrm>
          <a:prstGeom prst="rect">
            <a:avLst/>
          </a:prstGeom>
        </p:spPr>
        <p:txBody>
          <a:bodyPr wrap="none">
            <a:spAutoFit/>
          </a:bodyPr>
          <a:lstStyle/>
          <a:p>
            <a:r>
              <a:rPr lang="en-US" altLang="zh-TW" sz="2800" b="1" u="sng" dirty="0"/>
              <a:t>Illustration 6:</a:t>
            </a:r>
            <a:endParaRPr lang="zh-TW" altLang="zh-TW" sz="2800" u="sng" dirty="0"/>
          </a:p>
        </p:txBody>
      </p:sp>
      <p:pic>
        <p:nvPicPr>
          <p:cNvPr id="3" name="Picture 7" descr="Picture"/>
          <p:cNvPicPr/>
          <p:nvPr/>
        </p:nvPicPr>
        <p:blipFill>
          <a:blip r:embed="rId2">
            <a:extLst>
              <a:ext uri="{28A0092B-C50C-407E-A947-70E740481C1C}">
                <a14:useLocalDpi xmlns:a14="http://schemas.microsoft.com/office/drawing/2010/main" val="0"/>
              </a:ext>
            </a:extLst>
          </a:blip>
          <a:srcRect/>
          <a:stretch>
            <a:fillRect/>
          </a:stretch>
        </p:blipFill>
        <p:spPr bwMode="auto">
          <a:xfrm>
            <a:off x="3131840" y="457096"/>
            <a:ext cx="2664296" cy="3338790"/>
          </a:xfrm>
          <a:prstGeom prst="rect">
            <a:avLst/>
          </a:prstGeom>
          <a:noFill/>
          <a:ln>
            <a:noFill/>
          </a:ln>
        </p:spPr>
      </p:pic>
      <p:sp>
        <p:nvSpPr>
          <p:cNvPr id="4" name="矩形 3"/>
          <p:cNvSpPr/>
          <p:nvPr/>
        </p:nvSpPr>
        <p:spPr>
          <a:xfrm>
            <a:off x="179512" y="4011910"/>
            <a:ext cx="8964487" cy="830997"/>
          </a:xfrm>
          <a:prstGeom prst="rect">
            <a:avLst/>
          </a:prstGeom>
        </p:spPr>
        <p:txBody>
          <a:bodyPr wrap="square">
            <a:spAutoFit/>
          </a:bodyPr>
          <a:lstStyle/>
          <a:p>
            <a:r>
              <a:rPr lang="en-US" altLang="zh-TW" sz="2400" b="1" dirty="0" smtClean="0"/>
              <a:t>                            Muhammad </a:t>
            </a:r>
            <a:r>
              <a:rPr lang="en-US" altLang="zh-TW" sz="2400" b="1" dirty="0"/>
              <a:t>(570 AD – 8 June 632 AD). </a:t>
            </a:r>
            <a:endParaRPr lang="en-US" altLang="zh-TW" sz="2400" b="1" dirty="0" smtClean="0"/>
          </a:p>
          <a:p>
            <a:r>
              <a:rPr lang="en-US" altLang="zh-TW" sz="2400" b="1" dirty="0" smtClean="0"/>
              <a:t>The </a:t>
            </a:r>
            <a:r>
              <a:rPr lang="en-US" altLang="zh-TW" sz="2400" b="1" dirty="0"/>
              <a:t>name could be translated as "praised, commendable, laudable". </a:t>
            </a:r>
            <a:endParaRPr lang="zh-TW" altLang="en-US" sz="2400" b="1" dirty="0"/>
          </a:p>
        </p:txBody>
      </p:sp>
    </p:spTree>
    <p:extLst>
      <p:ext uri="{BB962C8B-B14F-4D97-AF65-F5344CB8AC3E}">
        <p14:creationId xmlns:p14="http://schemas.microsoft.com/office/powerpoint/2010/main" val="10131220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3568" y="267494"/>
            <a:ext cx="2169953" cy="523220"/>
          </a:xfrm>
          <a:prstGeom prst="rect">
            <a:avLst/>
          </a:prstGeom>
        </p:spPr>
        <p:txBody>
          <a:bodyPr wrap="none">
            <a:spAutoFit/>
          </a:bodyPr>
          <a:lstStyle/>
          <a:p>
            <a:r>
              <a:rPr lang="en-US" altLang="zh-TW" sz="2800" b="1" u="sng" dirty="0"/>
              <a:t>Illustration 7:</a:t>
            </a:r>
            <a:endParaRPr lang="zh-TW" altLang="zh-TW" sz="2800" u="sng" dirty="0"/>
          </a:p>
        </p:txBody>
      </p:sp>
      <p:pic>
        <p:nvPicPr>
          <p:cNvPr id="3" name="Picture 5" descr="Image result for suicide bombe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354" y="1468474"/>
            <a:ext cx="3657780" cy="2431270"/>
          </a:xfrm>
          <a:prstGeom prst="rect">
            <a:avLst/>
          </a:prstGeom>
          <a:noFill/>
          <a:ln>
            <a:noFill/>
          </a:ln>
        </p:spPr>
      </p:pic>
      <p:pic>
        <p:nvPicPr>
          <p:cNvPr id="4" name="Picture 6" descr="Image result for suicide bombe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128" y="1412939"/>
            <a:ext cx="3456384" cy="2542340"/>
          </a:xfrm>
          <a:prstGeom prst="rect">
            <a:avLst/>
          </a:prstGeom>
          <a:noFill/>
          <a:ln>
            <a:noFill/>
          </a:ln>
        </p:spPr>
      </p:pic>
    </p:spTree>
    <p:extLst>
      <p:ext uri="{BB962C8B-B14F-4D97-AF65-F5344CB8AC3E}">
        <p14:creationId xmlns:p14="http://schemas.microsoft.com/office/powerpoint/2010/main" val="42875060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267494"/>
            <a:ext cx="2169953" cy="523220"/>
          </a:xfrm>
          <a:prstGeom prst="rect">
            <a:avLst/>
          </a:prstGeom>
        </p:spPr>
        <p:txBody>
          <a:bodyPr wrap="none">
            <a:spAutoFit/>
          </a:bodyPr>
          <a:lstStyle/>
          <a:p>
            <a:r>
              <a:rPr lang="en-US" altLang="zh-TW" sz="2800" b="1" u="sng" dirty="0"/>
              <a:t>Illustration </a:t>
            </a:r>
            <a:r>
              <a:rPr lang="en-US" altLang="zh-TW" sz="2800" b="1" u="sng" dirty="0" smtClean="0"/>
              <a:t>8:</a:t>
            </a:r>
            <a:endParaRPr lang="zh-TW" altLang="en-US" sz="2800" u="sng" dirty="0"/>
          </a:p>
        </p:txBody>
      </p:sp>
      <p:pic>
        <p:nvPicPr>
          <p:cNvPr id="3" name="Picture 9" descr="Image result for Houthi model of governmen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718" y="980242"/>
            <a:ext cx="3939242" cy="3679740"/>
          </a:xfrm>
          <a:prstGeom prst="rect">
            <a:avLst/>
          </a:prstGeom>
          <a:noFill/>
          <a:ln>
            <a:noFill/>
          </a:ln>
        </p:spPr>
      </p:pic>
      <p:pic>
        <p:nvPicPr>
          <p:cNvPr id="4" name="Picture 10" descr="Image result for Houthi model of governmen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2353" y="1131590"/>
            <a:ext cx="4320480" cy="3096344"/>
          </a:xfrm>
          <a:prstGeom prst="rect">
            <a:avLst/>
          </a:prstGeom>
          <a:noFill/>
          <a:ln>
            <a:noFill/>
          </a:ln>
        </p:spPr>
      </p:pic>
    </p:spTree>
    <p:extLst>
      <p:ext uri="{BB962C8B-B14F-4D97-AF65-F5344CB8AC3E}">
        <p14:creationId xmlns:p14="http://schemas.microsoft.com/office/powerpoint/2010/main" val="40702596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53633" y="1347614"/>
            <a:ext cx="7906800" cy="1692771"/>
          </a:xfrm>
          <a:prstGeom prst="rect">
            <a:avLst/>
          </a:prstGeom>
        </p:spPr>
        <p:txBody>
          <a:bodyPr wrap="square">
            <a:spAutoFit/>
          </a:bodyPr>
          <a:lstStyle/>
          <a:p>
            <a:r>
              <a:rPr lang="en-US" altLang="zh-TW" sz="2600" b="1" dirty="0" smtClean="0">
                <a:solidFill>
                  <a:srgbClr val="FF0000"/>
                </a:solidFill>
              </a:rPr>
              <a:t>Q:</a:t>
            </a:r>
            <a:r>
              <a:rPr lang="zh-TW" altLang="zh-TW" sz="2600" b="1" dirty="0" smtClean="0"/>
              <a:t>即使以</a:t>
            </a:r>
            <a:r>
              <a:rPr lang="zh-TW" altLang="zh-TW" sz="2600" b="1" dirty="0"/>
              <a:t>掃沒有長子的名分</a:t>
            </a:r>
            <a:r>
              <a:rPr lang="en-US" altLang="zh-TW" sz="2600" b="1" dirty="0"/>
              <a:t>, </a:t>
            </a:r>
            <a:r>
              <a:rPr lang="zh-TW" altLang="zh-TW" sz="2600" b="1" dirty="0"/>
              <a:t>但是他能夠在屬靈的</a:t>
            </a:r>
            <a:r>
              <a:rPr lang="zh-TW" altLang="zh-TW" sz="2600" b="1" dirty="0" smtClean="0"/>
              <a:t>產</a:t>
            </a:r>
            <a:endParaRPr lang="en-US" altLang="zh-TW" sz="2600" b="1" dirty="0" smtClean="0"/>
          </a:p>
          <a:p>
            <a:r>
              <a:rPr lang="en-US" altLang="zh-TW" sz="2600" b="1" dirty="0"/>
              <a:t> </a:t>
            </a:r>
            <a:r>
              <a:rPr lang="en-US" altLang="zh-TW" sz="2600" b="1" dirty="0" smtClean="0"/>
              <a:t>    </a:t>
            </a:r>
            <a:r>
              <a:rPr lang="zh-TW" altLang="zh-TW" sz="2600" b="1" dirty="0" smtClean="0"/>
              <a:t>業</a:t>
            </a:r>
            <a:r>
              <a:rPr lang="zh-TW" altLang="zh-TW" sz="2600" b="1" dirty="0"/>
              <a:t>上有份嗎</a:t>
            </a:r>
            <a:r>
              <a:rPr lang="en-US" altLang="zh-TW" sz="2600" b="1" dirty="0"/>
              <a:t>? </a:t>
            </a:r>
            <a:endParaRPr lang="en-US" altLang="zh-TW" sz="2600" b="1" dirty="0" smtClean="0"/>
          </a:p>
          <a:p>
            <a:r>
              <a:rPr lang="en-US" altLang="zh-TW" sz="2600" b="1" dirty="0" smtClean="0"/>
              <a:t>     Could Esau,</a:t>
            </a:r>
            <a:r>
              <a:rPr lang="en-US" altLang="zh-TW" sz="2600" b="1" dirty="0"/>
              <a:t> even if he had no </a:t>
            </a:r>
            <a:r>
              <a:rPr lang="en-US" altLang="zh-TW" sz="2600" b="1" dirty="0" smtClean="0"/>
              <a:t>birthright,  have </a:t>
            </a:r>
            <a:r>
              <a:rPr lang="en-US" altLang="zh-TW" sz="2600" b="1" dirty="0"/>
              <a:t>a </a:t>
            </a:r>
            <a:r>
              <a:rPr lang="en-US" altLang="zh-TW" sz="2600" b="1" dirty="0" smtClean="0"/>
              <a:t>part</a:t>
            </a:r>
          </a:p>
          <a:p>
            <a:r>
              <a:rPr lang="en-US" altLang="zh-TW" sz="2600" b="1" dirty="0"/>
              <a:t> </a:t>
            </a:r>
            <a:r>
              <a:rPr lang="en-US" altLang="zh-TW" sz="2600" b="1" dirty="0" smtClean="0"/>
              <a:t>     </a:t>
            </a:r>
            <a:r>
              <a:rPr lang="en-US" altLang="zh-TW" sz="2600" b="1" dirty="0"/>
              <a:t>in the spiritual </a:t>
            </a:r>
            <a:r>
              <a:rPr lang="en-US" altLang="zh-TW" sz="2600" b="1" dirty="0" smtClean="0"/>
              <a:t>inheritance? </a:t>
            </a:r>
            <a:endParaRPr lang="zh-TW" altLang="en-US" sz="2600" b="1" dirty="0"/>
          </a:p>
        </p:txBody>
      </p:sp>
      <p:sp>
        <p:nvSpPr>
          <p:cNvPr id="3" name="矩形 2"/>
          <p:cNvSpPr/>
          <p:nvPr/>
        </p:nvSpPr>
        <p:spPr>
          <a:xfrm>
            <a:off x="611560" y="3235069"/>
            <a:ext cx="3394647" cy="492443"/>
          </a:xfrm>
          <a:prstGeom prst="rect">
            <a:avLst/>
          </a:prstGeom>
        </p:spPr>
        <p:txBody>
          <a:bodyPr wrap="none">
            <a:spAutoFit/>
          </a:bodyPr>
          <a:lstStyle/>
          <a:p>
            <a:r>
              <a:rPr lang="zh-TW" altLang="en-US" sz="2600" b="1" dirty="0" smtClean="0">
                <a:solidFill>
                  <a:srgbClr val="FF0000"/>
                </a:solidFill>
              </a:rPr>
              <a:t>→</a:t>
            </a:r>
            <a:r>
              <a:rPr lang="zh-TW" altLang="zh-TW" sz="2600" b="1" dirty="0" smtClean="0"/>
              <a:t>當然</a:t>
            </a:r>
            <a:r>
              <a:rPr lang="zh-TW" altLang="zh-TW" sz="2600" b="1" dirty="0"/>
              <a:t>可以</a:t>
            </a:r>
            <a:r>
              <a:rPr lang="en-US" altLang="zh-TW" sz="2600" b="1" dirty="0"/>
              <a:t>. Of course.</a:t>
            </a:r>
            <a:endParaRPr lang="zh-TW" altLang="en-US" sz="2600" b="1" dirty="0"/>
          </a:p>
        </p:txBody>
      </p:sp>
      <p:sp>
        <p:nvSpPr>
          <p:cNvPr id="4" name="矩形 3"/>
          <p:cNvSpPr/>
          <p:nvPr/>
        </p:nvSpPr>
        <p:spPr>
          <a:xfrm>
            <a:off x="539552" y="267494"/>
            <a:ext cx="6827254" cy="523220"/>
          </a:xfrm>
          <a:prstGeom prst="rect">
            <a:avLst/>
          </a:prstGeom>
        </p:spPr>
        <p:txBody>
          <a:bodyPr wrap="none">
            <a:spAutoFit/>
          </a:bodyPr>
          <a:lstStyle/>
          <a:p>
            <a:r>
              <a:rPr lang="en-US" altLang="zh-TW" sz="2800" b="1" dirty="0">
                <a:solidFill>
                  <a:srgbClr val="FF0000"/>
                </a:solidFill>
              </a:rPr>
              <a:t>II. </a:t>
            </a:r>
            <a:r>
              <a:rPr lang="en-US" altLang="zh-TW" sz="2800" b="1" dirty="0"/>
              <a:t>Disregard the birthright/</a:t>
            </a:r>
            <a:r>
              <a:rPr lang="zh-TW" altLang="zh-TW" sz="2800" b="1" dirty="0"/>
              <a:t>輕看長子的名分</a:t>
            </a:r>
            <a:r>
              <a:rPr lang="en-US" altLang="zh-TW" sz="2800" b="1" dirty="0"/>
              <a:t>.</a:t>
            </a:r>
            <a:endParaRPr lang="zh-TW" altLang="en-US" sz="2800" dirty="0"/>
          </a:p>
        </p:txBody>
      </p:sp>
    </p:spTree>
    <p:extLst>
      <p:ext uri="{BB962C8B-B14F-4D97-AF65-F5344CB8AC3E}">
        <p14:creationId xmlns:p14="http://schemas.microsoft.com/office/powerpoint/2010/main" val="29950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39551" y="339502"/>
            <a:ext cx="2169953" cy="523220"/>
          </a:xfrm>
          <a:prstGeom prst="rect">
            <a:avLst/>
          </a:prstGeom>
        </p:spPr>
        <p:txBody>
          <a:bodyPr wrap="none">
            <a:spAutoFit/>
          </a:bodyPr>
          <a:lstStyle/>
          <a:p>
            <a:r>
              <a:rPr lang="en-US" altLang="zh-TW" sz="2800" b="1" u="sng" dirty="0"/>
              <a:t>Illustration 9:</a:t>
            </a:r>
            <a:endParaRPr lang="zh-TW" altLang="zh-TW" sz="2800" u="sng" dirty="0"/>
          </a:p>
        </p:txBody>
      </p:sp>
      <p:sp>
        <p:nvSpPr>
          <p:cNvPr id="4" name="矩形 3"/>
          <p:cNvSpPr/>
          <p:nvPr/>
        </p:nvSpPr>
        <p:spPr>
          <a:xfrm>
            <a:off x="2627784" y="954422"/>
            <a:ext cx="2889702" cy="492443"/>
          </a:xfrm>
          <a:prstGeom prst="rect">
            <a:avLst/>
          </a:prstGeom>
        </p:spPr>
        <p:txBody>
          <a:bodyPr wrap="none">
            <a:spAutoFit/>
          </a:bodyPr>
          <a:lstStyle/>
          <a:p>
            <a:r>
              <a:rPr lang="zh-TW" altLang="zh-TW" sz="2600" b="1" dirty="0"/>
              <a:t>基遍人</a:t>
            </a:r>
            <a:r>
              <a:rPr lang="en-US" altLang="zh-TW" sz="2600" b="1" dirty="0"/>
              <a:t>(</a:t>
            </a:r>
            <a:r>
              <a:rPr lang="en-US" altLang="zh-TW" sz="2600" b="1" dirty="0" err="1"/>
              <a:t>Gibeonites</a:t>
            </a:r>
            <a:r>
              <a:rPr lang="en-US" altLang="zh-TW" sz="2600" b="1" dirty="0"/>
              <a:t>)</a:t>
            </a:r>
            <a:endParaRPr lang="zh-TW" altLang="en-US" sz="2600" b="1" dirty="0"/>
          </a:p>
        </p:txBody>
      </p:sp>
      <p:pic>
        <p:nvPicPr>
          <p:cNvPr id="2" name="Picture 2" descr="「尼希米建造城牆」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63" y="1923678"/>
            <a:ext cx="3968440" cy="22322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尼希米建造城牆」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1779" y="1923678"/>
            <a:ext cx="4876800"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9166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4652" y="267494"/>
            <a:ext cx="2352695" cy="523220"/>
          </a:xfrm>
          <a:prstGeom prst="rect">
            <a:avLst/>
          </a:prstGeom>
        </p:spPr>
        <p:txBody>
          <a:bodyPr wrap="none">
            <a:spAutoFit/>
          </a:bodyPr>
          <a:lstStyle/>
          <a:p>
            <a:r>
              <a:rPr lang="en-US" altLang="zh-TW" sz="2800" b="1" u="sng" dirty="0"/>
              <a:t>Illustration 10:</a:t>
            </a:r>
            <a:endParaRPr lang="zh-TW" altLang="zh-TW" sz="2800" u="sng" dirty="0"/>
          </a:p>
        </p:txBody>
      </p:sp>
      <p:sp>
        <p:nvSpPr>
          <p:cNvPr id="3" name="矩形 2"/>
          <p:cNvSpPr/>
          <p:nvPr/>
        </p:nvSpPr>
        <p:spPr>
          <a:xfrm>
            <a:off x="575562" y="1923678"/>
            <a:ext cx="7344816" cy="2092881"/>
          </a:xfrm>
          <a:prstGeom prst="rect">
            <a:avLst/>
          </a:prstGeom>
        </p:spPr>
        <p:txBody>
          <a:bodyPr wrap="square">
            <a:spAutoFit/>
          </a:bodyPr>
          <a:lstStyle/>
          <a:p>
            <a:r>
              <a:rPr lang="en-US" altLang="zh-TW" sz="2600" b="1" baseline="30000" dirty="0"/>
              <a:t>5</a:t>
            </a:r>
            <a:r>
              <a:rPr lang="zh-TW" altLang="zh-TW" sz="2600" b="1" dirty="0"/>
              <a:t>撒門從</a:t>
            </a:r>
            <a:r>
              <a:rPr lang="zh-TW" altLang="zh-TW" sz="2600" b="1" dirty="0">
                <a:solidFill>
                  <a:srgbClr val="FF0000"/>
                </a:solidFill>
              </a:rPr>
              <a:t>喇合</a:t>
            </a:r>
            <a:r>
              <a:rPr lang="zh-TW" altLang="zh-TW" sz="2600" b="1" dirty="0"/>
              <a:t>氏生波阿斯；波阿斯從</a:t>
            </a:r>
            <a:r>
              <a:rPr lang="zh-TW" altLang="zh-TW" sz="2600" b="1" dirty="0">
                <a:solidFill>
                  <a:srgbClr val="FF0000"/>
                </a:solidFill>
              </a:rPr>
              <a:t>路得</a:t>
            </a:r>
            <a:r>
              <a:rPr lang="zh-TW" altLang="zh-TW" sz="2600" b="1" dirty="0"/>
              <a:t>氏生俄備得；俄備得生耶西；【太</a:t>
            </a:r>
            <a:r>
              <a:rPr lang="en-US" altLang="zh-TW" sz="2600" b="1" dirty="0"/>
              <a:t> 1:5</a:t>
            </a:r>
            <a:r>
              <a:rPr lang="zh-TW" altLang="zh-TW" sz="2600" b="1" dirty="0"/>
              <a:t>】</a:t>
            </a:r>
            <a:r>
              <a:rPr lang="en-US" altLang="zh-TW" sz="2600" b="1" dirty="0"/>
              <a:t/>
            </a:r>
            <a:br>
              <a:rPr lang="en-US" altLang="zh-TW" sz="2600" b="1" dirty="0"/>
            </a:br>
            <a:r>
              <a:rPr lang="en-US" altLang="zh-TW" sz="2600" b="1" baseline="30000" dirty="0"/>
              <a:t>5</a:t>
            </a:r>
            <a:r>
              <a:rPr lang="en-US" altLang="zh-TW" sz="2600" b="1" dirty="0"/>
              <a:t>and Salmon the father of Boaz by </a:t>
            </a:r>
            <a:r>
              <a:rPr lang="en-US" altLang="zh-TW" sz="2600" b="1" dirty="0" err="1">
                <a:solidFill>
                  <a:srgbClr val="FF0000"/>
                </a:solidFill>
              </a:rPr>
              <a:t>Rahab</a:t>
            </a:r>
            <a:r>
              <a:rPr lang="en-US" altLang="zh-TW" sz="2600" b="1" dirty="0"/>
              <a:t>, and Boaz the father of </a:t>
            </a:r>
            <a:r>
              <a:rPr lang="en-US" altLang="zh-TW" sz="2600" b="1" dirty="0" err="1"/>
              <a:t>Obed</a:t>
            </a:r>
            <a:r>
              <a:rPr lang="en-US" altLang="zh-TW" sz="2600" b="1" dirty="0"/>
              <a:t> by </a:t>
            </a:r>
            <a:r>
              <a:rPr lang="en-US" altLang="zh-TW" sz="2600" b="1" dirty="0">
                <a:solidFill>
                  <a:srgbClr val="FF0000"/>
                </a:solidFill>
              </a:rPr>
              <a:t>Ruth</a:t>
            </a:r>
            <a:r>
              <a:rPr lang="en-US" altLang="zh-TW" sz="2600" b="1" dirty="0"/>
              <a:t>, and </a:t>
            </a:r>
            <a:r>
              <a:rPr lang="en-US" altLang="zh-TW" sz="2600" b="1" dirty="0" err="1"/>
              <a:t>Obed</a:t>
            </a:r>
            <a:r>
              <a:rPr lang="en-US" altLang="zh-TW" sz="2600" b="1" dirty="0"/>
              <a:t> the father of Jesse, </a:t>
            </a:r>
            <a:r>
              <a:rPr lang="zh-TW" altLang="zh-TW" sz="2600" b="1" dirty="0"/>
              <a:t>【</a:t>
            </a:r>
            <a:r>
              <a:rPr lang="en-US" altLang="zh-TW" sz="2600" b="1" dirty="0"/>
              <a:t>Matt 1:5</a:t>
            </a:r>
            <a:r>
              <a:rPr lang="zh-TW" altLang="zh-TW" sz="2600" b="1" dirty="0"/>
              <a:t>】</a:t>
            </a:r>
          </a:p>
        </p:txBody>
      </p:sp>
      <p:sp>
        <p:nvSpPr>
          <p:cNvPr id="4" name="矩形 3"/>
          <p:cNvSpPr/>
          <p:nvPr/>
        </p:nvSpPr>
        <p:spPr>
          <a:xfrm>
            <a:off x="637665" y="1141688"/>
            <a:ext cx="5108706" cy="492443"/>
          </a:xfrm>
          <a:prstGeom prst="rect">
            <a:avLst/>
          </a:prstGeom>
        </p:spPr>
        <p:txBody>
          <a:bodyPr wrap="none">
            <a:spAutoFit/>
          </a:bodyPr>
          <a:lstStyle/>
          <a:p>
            <a:r>
              <a:rPr lang="zh-TW" altLang="zh-TW" sz="2600" b="1" dirty="0"/>
              <a:t>耶穌的</a:t>
            </a:r>
            <a:r>
              <a:rPr lang="zh-TW" altLang="zh-TW" sz="2600" b="1" dirty="0" smtClean="0"/>
              <a:t>族譜</a:t>
            </a:r>
            <a:r>
              <a:rPr lang="en-US" altLang="zh-TW" sz="2600" b="1" dirty="0" smtClean="0"/>
              <a:t>/the </a:t>
            </a:r>
            <a:r>
              <a:rPr lang="en-US" altLang="zh-TW" sz="2600" b="1" dirty="0"/>
              <a:t>g</a:t>
            </a:r>
            <a:r>
              <a:rPr lang="en-US" altLang="zh-TW" sz="2600" b="1" dirty="0" smtClean="0"/>
              <a:t>enealogy </a:t>
            </a:r>
            <a:r>
              <a:rPr lang="en-US" altLang="zh-TW" sz="2600" b="1" dirty="0"/>
              <a:t>of Jesus</a:t>
            </a:r>
            <a:endParaRPr lang="zh-TW" altLang="en-US" sz="2600" b="1" dirty="0"/>
          </a:p>
        </p:txBody>
      </p:sp>
    </p:spTree>
    <p:extLst>
      <p:ext uri="{BB962C8B-B14F-4D97-AF65-F5344CB8AC3E}">
        <p14:creationId xmlns:p14="http://schemas.microsoft.com/office/powerpoint/2010/main" val="12762962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9308" y="123478"/>
            <a:ext cx="2352695" cy="523220"/>
          </a:xfrm>
          <a:prstGeom prst="rect">
            <a:avLst/>
          </a:prstGeom>
        </p:spPr>
        <p:txBody>
          <a:bodyPr wrap="none">
            <a:spAutoFit/>
          </a:bodyPr>
          <a:lstStyle/>
          <a:p>
            <a:r>
              <a:rPr lang="en-US" altLang="zh-TW" sz="2800" b="1" u="sng" dirty="0"/>
              <a:t>Illustration </a:t>
            </a:r>
            <a:r>
              <a:rPr lang="en-US" altLang="zh-TW" sz="2800" b="1" u="sng" dirty="0" smtClean="0"/>
              <a:t>11:</a:t>
            </a:r>
            <a:endParaRPr lang="zh-TW" altLang="zh-TW" sz="2800" u="sng" dirty="0"/>
          </a:p>
        </p:txBody>
      </p:sp>
      <p:sp>
        <p:nvSpPr>
          <p:cNvPr id="3" name="矩形 2"/>
          <p:cNvSpPr/>
          <p:nvPr/>
        </p:nvSpPr>
        <p:spPr>
          <a:xfrm>
            <a:off x="467544" y="790714"/>
            <a:ext cx="6552728" cy="892552"/>
          </a:xfrm>
          <a:prstGeom prst="rect">
            <a:avLst/>
          </a:prstGeom>
        </p:spPr>
        <p:txBody>
          <a:bodyPr wrap="square">
            <a:spAutoFit/>
          </a:bodyPr>
          <a:lstStyle/>
          <a:p>
            <a:r>
              <a:rPr lang="en-US" altLang="zh-TW" sz="2400" b="1" dirty="0" smtClean="0">
                <a:solidFill>
                  <a:srgbClr val="0070C0"/>
                </a:solidFill>
              </a:rPr>
              <a:t>Q:</a:t>
            </a:r>
            <a:r>
              <a:rPr lang="zh-TW" altLang="zh-TW" sz="2400" b="1" dirty="0" smtClean="0"/>
              <a:t>是不是</a:t>
            </a:r>
            <a:r>
              <a:rPr lang="zh-TW" altLang="zh-TW" sz="2400" b="1" dirty="0"/>
              <a:t>我們的觀念裡面會告訴孩子們</a:t>
            </a:r>
            <a:r>
              <a:rPr lang="zh-TW" altLang="zh-TW" sz="2400" b="1" dirty="0" smtClean="0"/>
              <a:t>說</a:t>
            </a:r>
            <a:r>
              <a:rPr lang="en-US" altLang="zh-TW" sz="2400" b="1" dirty="0"/>
              <a:t>:</a:t>
            </a:r>
            <a:endParaRPr lang="en-US" altLang="zh-TW" sz="2400" b="1" dirty="0" smtClean="0"/>
          </a:p>
          <a:p>
            <a:r>
              <a:rPr lang="en-US" altLang="zh-TW" sz="2400" b="1" dirty="0" smtClean="0"/>
              <a:t>     Are we telling our children the following ?</a:t>
            </a:r>
            <a:r>
              <a:rPr lang="en-US" altLang="zh-TW" sz="2600" b="1" dirty="0" smtClean="0"/>
              <a:t> </a:t>
            </a:r>
            <a:endParaRPr lang="zh-TW" altLang="zh-TW" sz="2600" b="1" dirty="0"/>
          </a:p>
        </p:txBody>
      </p:sp>
      <p:sp>
        <p:nvSpPr>
          <p:cNvPr id="4" name="矩形 3"/>
          <p:cNvSpPr/>
          <p:nvPr/>
        </p:nvSpPr>
        <p:spPr>
          <a:xfrm>
            <a:off x="453689" y="2590880"/>
            <a:ext cx="7063672" cy="892552"/>
          </a:xfrm>
          <a:prstGeom prst="rect">
            <a:avLst/>
          </a:prstGeom>
        </p:spPr>
        <p:txBody>
          <a:bodyPr wrap="square">
            <a:spAutoFit/>
          </a:bodyPr>
          <a:lstStyle/>
          <a:p>
            <a:r>
              <a:rPr lang="zh-TW" altLang="en-US" sz="2600" b="1" dirty="0" smtClean="0">
                <a:solidFill>
                  <a:srgbClr val="0070C0"/>
                </a:solidFill>
              </a:rPr>
              <a:t>→</a:t>
            </a:r>
            <a:r>
              <a:rPr lang="en-US" altLang="zh-TW" sz="2400" b="1" dirty="0" smtClean="0"/>
              <a:t>“</a:t>
            </a:r>
            <a:r>
              <a:rPr lang="zh-TW" altLang="zh-TW" sz="2400" b="1" dirty="0"/>
              <a:t>上教會又不能夠讓你找到好的工作</a:t>
            </a:r>
            <a:r>
              <a:rPr lang="en-US" altLang="zh-TW" sz="2400" b="1" dirty="0" smtClean="0"/>
              <a:t>!”</a:t>
            </a:r>
          </a:p>
          <a:p>
            <a:r>
              <a:rPr lang="en-US" altLang="zh-TW" sz="2400" b="1" dirty="0" smtClean="0"/>
              <a:t>    “Going </a:t>
            </a:r>
            <a:r>
              <a:rPr lang="en-US" altLang="zh-TW" sz="2400" b="1" dirty="0"/>
              <a:t>to church cannot get you a good job! "</a:t>
            </a:r>
            <a:endParaRPr lang="zh-TW" altLang="en-US" sz="2400" b="1" dirty="0"/>
          </a:p>
        </p:txBody>
      </p:sp>
      <p:sp>
        <p:nvSpPr>
          <p:cNvPr id="5" name="矩形 4"/>
          <p:cNvSpPr/>
          <p:nvPr/>
        </p:nvSpPr>
        <p:spPr>
          <a:xfrm>
            <a:off x="435947" y="3551439"/>
            <a:ext cx="8437550" cy="1569660"/>
          </a:xfrm>
          <a:prstGeom prst="rect">
            <a:avLst/>
          </a:prstGeom>
        </p:spPr>
        <p:txBody>
          <a:bodyPr wrap="square">
            <a:spAutoFit/>
          </a:bodyPr>
          <a:lstStyle/>
          <a:p>
            <a:r>
              <a:rPr lang="en-US" altLang="zh-TW" sz="2400" b="1" dirty="0" smtClean="0">
                <a:solidFill>
                  <a:srgbClr val="0070C0"/>
                </a:solidFill>
              </a:rPr>
              <a:t>→</a:t>
            </a:r>
            <a:r>
              <a:rPr lang="en-US" altLang="zh-TW" sz="2400" b="1" dirty="0" smtClean="0"/>
              <a:t>“</a:t>
            </a:r>
            <a:r>
              <a:rPr lang="zh-TW" altLang="zh-TW" sz="2400" b="1" dirty="0"/>
              <a:t>你為什麼要浪費時間去做那些和耶穌有關的事情呢</a:t>
            </a:r>
            <a:r>
              <a:rPr lang="en-US" altLang="zh-TW" sz="2400" b="1" dirty="0"/>
              <a:t>? </a:t>
            </a:r>
            <a:r>
              <a:rPr lang="zh-TW" altLang="zh-TW" sz="2400" b="1" dirty="0"/>
              <a:t>耶穌</a:t>
            </a:r>
            <a:r>
              <a:rPr lang="zh-TW" altLang="zh-TW" sz="2400" b="1" dirty="0" smtClean="0"/>
              <a:t>能</a:t>
            </a:r>
            <a:endParaRPr lang="en-US" altLang="zh-TW" sz="2400" b="1" dirty="0" smtClean="0"/>
          </a:p>
          <a:p>
            <a:r>
              <a:rPr lang="en-US" altLang="zh-TW" sz="2400" b="1" dirty="0"/>
              <a:t> </a:t>
            </a:r>
            <a:r>
              <a:rPr lang="en-US" altLang="zh-TW" sz="2400" b="1" dirty="0" smtClean="0"/>
              <a:t>   </a:t>
            </a:r>
            <a:r>
              <a:rPr lang="zh-TW" altLang="zh-TW" sz="2400" b="1" dirty="0" smtClean="0"/>
              <a:t>夠</a:t>
            </a:r>
            <a:r>
              <a:rPr lang="zh-TW" altLang="en-US" sz="2400" b="1" dirty="0" smtClean="0"/>
              <a:t>當</a:t>
            </a:r>
            <a:r>
              <a:rPr lang="zh-TW" altLang="zh-TW" sz="2400" b="1" dirty="0" smtClean="0"/>
              <a:t>飯</a:t>
            </a:r>
            <a:r>
              <a:rPr lang="zh-TW" altLang="zh-TW" sz="2400" b="1" dirty="0"/>
              <a:t>吃嗎</a:t>
            </a:r>
            <a:r>
              <a:rPr lang="en-US" altLang="zh-TW" sz="2400" b="1" dirty="0"/>
              <a:t>?” </a:t>
            </a:r>
            <a:endParaRPr lang="en-US" altLang="zh-TW" sz="2400" b="1" dirty="0" smtClean="0"/>
          </a:p>
          <a:p>
            <a:r>
              <a:rPr lang="en-US" altLang="zh-TW" sz="2400" b="1" dirty="0" smtClean="0"/>
              <a:t>    "</a:t>
            </a:r>
            <a:r>
              <a:rPr lang="en-US" altLang="zh-TW" sz="2400" b="1" dirty="0"/>
              <a:t>Why do you waste time doing things that are related to Jesus</a:t>
            </a:r>
            <a:r>
              <a:rPr lang="en-US" altLang="zh-TW" sz="2400" b="1" dirty="0" smtClean="0"/>
              <a:t>?</a:t>
            </a:r>
          </a:p>
          <a:p>
            <a:r>
              <a:rPr lang="en-US" altLang="zh-TW" sz="2400" b="1" dirty="0"/>
              <a:t> </a:t>
            </a:r>
            <a:r>
              <a:rPr lang="en-US" altLang="zh-TW" sz="2400" b="1" dirty="0" smtClean="0"/>
              <a:t>    Can you make a living on Jesus?"</a:t>
            </a:r>
            <a:endParaRPr lang="zh-TW" altLang="zh-TW" sz="2400" b="1" dirty="0"/>
          </a:p>
        </p:txBody>
      </p:sp>
      <p:sp>
        <p:nvSpPr>
          <p:cNvPr id="6" name="矩形 5"/>
          <p:cNvSpPr/>
          <p:nvPr/>
        </p:nvSpPr>
        <p:spPr>
          <a:xfrm>
            <a:off x="453689" y="1727401"/>
            <a:ext cx="7417543" cy="861774"/>
          </a:xfrm>
          <a:prstGeom prst="rect">
            <a:avLst/>
          </a:prstGeom>
        </p:spPr>
        <p:txBody>
          <a:bodyPr wrap="none">
            <a:spAutoFit/>
          </a:bodyPr>
          <a:lstStyle/>
          <a:p>
            <a:r>
              <a:rPr lang="en-US" altLang="zh-TW" sz="2400" b="1" dirty="0" smtClean="0">
                <a:solidFill>
                  <a:srgbClr val="0070C0"/>
                </a:solidFill>
              </a:rPr>
              <a:t>→</a:t>
            </a:r>
            <a:r>
              <a:rPr lang="en-US" altLang="zh-TW" sz="2400" b="1" dirty="0" smtClean="0"/>
              <a:t>“</a:t>
            </a:r>
            <a:r>
              <a:rPr lang="zh-TW" altLang="zh-TW" sz="2400" b="1" dirty="0"/>
              <a:t>教會又不能夠讓你上好的大學</a:t>
            </a:r>
            <a:r>
              <a:rPr lang="en-US" altLang="zh-TW" sz="2400" b="1" dirty="0" smtClean="0"/>
              <a:t>! “</a:t>
            </a:r>
          </a:p>
          <a:p>
            <a:r>
              <a:rPr lang="en-US" altLang="zh-TW" sz="2400" b="1" dirty="0" smtClean="0"/>
              <a:t>    “</a:t>
            </a:r>
            <a:r>
              <a:rPr lang="en-US" altLang="zh-TW" sz="2400" b="1" dirty="0"/>
              <a:t>Going to church cannot get you to a good university</a:t>
            </a:r>
            <a:r>
              <a:rPr lang="en-US" altLang="zh-TW" sz="2600" b="1" dirty="0" smtClean="0"/>
              <a:t>!"</a:t>
            </a:r>
            <a:endParaRPr lang="zh-TW" altLang="zh-TW" sz="2600" b="1" dirty="0"/>
          </a:p>
        </p:txBody>
      </p:sp>
    </p:spTree>
    <p:extLst>
      <p:ext uri="{BB962C8B-B14F-4D97-AF65-F5344CB8AC3E}">
        <p14:creationId xmlns:p14="http://schemas.microsoft.com/office/powerpoint/2010/main" val="62608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british christian cross」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581948"/>
            <a:ext cx="4594757" cy="4543067"/>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615083" y="320338"/>
            <a:ext cx="2352695" cy="523220"/>
          </a:xfrm>
          <a:prstGeom prst="rect">
            <a:avLst/>
          </a:prstGeom>
        </p:spPr>
        <p:txBody>
          <a:bodyPr wrap="none">
            <a:spAutoFit/>
          </a:bodyPr>
          <a:lstStyle/>
          <a:p>
            <a:r>
              <a:rPr lang="en-US" altLang="zh-TW" sz="2800" b="1" u="sng" dirty="0"/>
              <a:t>Illustration </a:t>
            </a:r>
            <a:r>
              <a:rPr lang="en-US" altLang="zh-TW" sz="2800" b="1" u="sng" dirty="0" smtClean="0"/>
              <a:t>12:</a:t>
            </a:r>
            <a:endParaRPr lang="zh-TW" altLang="zh-TW" sz="2800" u="sng" dirty="0"/>
          </a:p>
        </p:txBody>
      </p:sp>
    </p:spTree>
    <p:extLst>
      <p:ext uri="{BB962C8B-B14F-4D97-AF65-F5344CB8AC3E}">
        <p14:creationId xmlns:p14="http://schemas.microsoft.com/office/powerpoint/2010/main" val="27884697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au and jacob」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3592" y="-92546"/>
            <a:ext cx="5040560" cy="252028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297348" y="2672631"/>
            <a:ext cx="4392488" cy="1785104"/>
          </a:xfrm>
          <a:prstGeom prst="rect">
            <a:avLst/>
          </a:prstGeom>
        </p:spPr>
        <p:txBody>
          <a:bodyPr wrap="square">
            <a:spAutoFit/>
          </a:bodyPr>
          <a:lstStyle/>
          <a:p>
            <a:r>
              <a:rPr lang="zh-TW" altLang="en-US" sz="2200" b="1" dirty="0"/>
              <a:t>像</a:t>
            </a:r>
            <a:r>
              <a:rPr lang="en-US" altLang="zh-TW" sz="2200" b="1" dirty="0"/>
              <a:t>Esau</a:t>
            </a:r>
            <a:r>
              <a:rPr lang="zh-TW" altLang="en-US" sz="2200" b="1" dirty="0"/>
              <a:t>這樣的有肌肉的男人或運動型男人較不願意注意精神上的</a:t>
            </a:r>
            <a:r>
              <a:rPr lang="zh-TW" altLang="en-US" sz="2200" b="1" dirty="0" smtClean="0"/>
              <a:t>東西</a:t>
            </a:r>
            <a:r>
              <a:rPr lang="en-US" altLang="zh-TW" sz="2200" b="1" dirty="0" smtClean="0"/>
              <a:t>A muscle </a:t>
            </a:r>
            <a:r>
              <a:rPr lang="en-US" altLang="zh-TW" sz="2200" b="1" dirty="0"/>
              <a:t>man or a sporty man like Esau is more prone to pay little attention to the spiritual things</a:t>
            </a:r>
            <a:endParaRPr lang="zh-TW" altLang="en-US" sz="2200" dirty="0"/>
          </a:p>
        </p:txBody>
      </p:sp>
      <p:sp>
        <p:nvSpPr>
          <p:cNvPr id="4" name="矩形 3"/>
          <p:cNvSpPr/>
          <p:nvPr/>
        </p:nvSpPr>
        <p:spPr>
          <a:xfrm>
            <a:off x="4689836" y="2675438"/>
            <a:ext cx="4248472" cy="1785104"/>
          </a:xfrm>
          <a:prstGeom prst="rect">
            <a:avLst/>
          </a:prstGeom>
        </p:spPr>
        <p:txBody>
          <a:bodyPr wrap="square">
            <a:spAutoFit/>
          </a:bodyPr>
          <a:lstStyle/>
          <a:p>
            <a:r>
              <a:rPr lang="zh-TW" altLang="en-US" sz="2200" b="1" dirty="0"/>
              <a:t>像</a:t>
            </a:r>
            <a:r>
              <a:rPr lang="en-US" altLang="zh-TW" sz="2200" b="1" dirty="0"/>
              <a:t>Jacob</a:t>
            </a:r>
            <a:r>
              <a:rPr lang="zh-TW" altLang="en-US" sz="2200" b="1" dirty="0"/>
              <a:t>一樣的家庭男人</a:t>
            </a:r>
            <a:r>
              <a:rPr lang="zh-TW" altLang="en-US" sz="2200" b="1" dirty="0" smtClean="0"/>
              <a:t>則較傾向</a:t>
            </a:r>
            <a:r>
              <a:rPr lang="zh-TW" altLang="en-US" sz="2200" b="1" dirty="0"/>
              <a:t>於精神上的</a:t>
            </a:r>
            <a:r>
              <a:rPr lang="zh-TW" altLang="en-US" sz="2200" b="1" dirty="0" smtClean="0"/>
              <a:t>東西</a:t>
            </a:r>
            <a:endParaRPr lang="en-US" altLang="zh-TW" sz="2200" b="1" dirty="0" smtClean="0"/>
          </a:p>
          <a:p>
            <a:r>
              <a:rPr lang="en-US" altLang="zh-TW" sz="2200" b="1" dirty="0"/>
              <a:t>A</a:t>
            </a:r>
            <a:r>
              <a:rPr lang="en-US" altLang="zh-TW" sz="2200" b="1" dirty="0" smtClean="0"/>
              <a:t> </a:t>
            </a:r>
            <a:r>
              <a:rPr lang="en-US" altLang="zh-TW" sz="2200" b="1" dirty="0"/>
              <a:t>more domestic man like Jacob is more prone to the spiritual things. </a:t>
            </a:r>
            <a:endParaRPr lang="zh-TW" altLang="en-US" sz="2200" b="1" dirty="0"/>
          </a:p>
          <a:p>
            <a:endParaRPr lang="zh-TW" altLang="en-US" sz="2200" b="1" dirty="0"/>
          </a:p>
        </p:txBody>
      </p:sp>
      <p:cxnSp>
        <p:nvCxnSpPr>
          <p:cNvPr id="9" name="直線單箭頭接點 8"/>
          <p:cNvCxnSpPr>
            <a:endCxn id="2" idx="0"/>
          </p:cNvCxnSpPr>
          <p:nvPr/>
        </p:nvCxnSpPr>
        <p:spPr>
          <a:xfrm flipH="1">
            <a:off x="2493592" y="1851670"/>
            <a:ext cx="782264" cy="820961"/>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a:off x="6444207" y="1878348"/>
            <a:ext cx="508547" cy="79709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219259" y="167837"/>
            <a:ext cx="1806905" cy="523220"/>
          </a:xfrm>
          <a:prstGeom prst="rect">
            <a:avLst/>
          </a:prstGeom>
          <a:solidFill>
            <a:srgbClr val="FFFF00"/>
          </a:solidFill>
        </p:spPr>
        <p:txBody>
          <a:bodyPr wrap="none">
            <a:spAutoFit/>
          </a:bodyPr>
          <a:lstStyle/>
          <a:p>
            <a:r>
              <a:rPr lang="en-US" altLang="zh-TW" sz="2800" b="1" u="sng" dirty="0">
                <a:solidFill>
                  <a:srgbClr val="FF0000"/>
                </a:solidFill>
              </a:rPr>
              <a:t>Conclusion</a:t>
            </a:r>
            <a:endParaRPr lang="zh-TW" altLang="zh-TW" sz="2800" u="sng" dirty="0">
              <a:solidFill>
                <a:srgbClr val="FF0000"/>
              </a:solidFill>
            </a:endParaRPr>
          </a:p>
        </p:txBody>
      </p:sp>
      <p:sp>
        <p:nvSpPr>
          <p:cNvPr id="14" name="矩形 13"/>
          <p:cNvSpPr/>
          <p:nvPr/>
        </p:nvSpPr>
        <p:spPr>
          <a:xfrm>
            <a:off x="1331640" y="4469633"/>
            <a:ext cx="4200509" cy="461665"/>
          </a:xfrm>
          <a:prstGeom prst="rect">
            <a:avLst/>
          </a:prstGeom>
        </p:spPr>
        <p:txBody>
          <a:bodyPr wrap="none">
            <a:spAutoFit/>
          </a:bodyPr>
          <a:lstStyle/>
          <a:p>
            <a:r>
              <a:rPr lang="zh-TW" altLang="en-US" sz="2400" b="1" dirty="0">
                <a:solidFill>
                  <a:srgbClr val="FF0000"/>
                </a:solidFill>
              </a:rPr>
              <a:t>那是不正確</a:t>
            </a:r>
            <a:r>
              <a:rPr lang="zh-TW" altLang="en-US" sz="2400" b="1" dirty="0" smtClean="0">
                <a:solidFill>
                  <a:srgbClr val="FF0000"/>
                </a:solidFill>
              </a:rPr>
              <a:t>的</a:t>
            </a:r>
            <a:r>
              <a:rPr lang="en-US" altLang="zh-TW" sz="2400" b="1" dirty="0" smtClean="0">
                <a:solidFill>
                  <a:srgbClr val="FF0000"/>
                </a:solidFill>
              </a:rPr>
              <a:t>/That </a:t>
            </a:r>
            <a:r>
              <a:rPr lang="en-US" altLang="zh-TW" sz="2400" b="1" dirty="0">
                <a:solidFill>
                  <a:srgbClr val="FF0000"/>
                </a:solidFill>
              </a:rPr>
              <a:t>is not </a:t>
            </a:r>
            <a:r>
              <a:rPr lang="en-US" altLang="zh-TW" sz="2400" b="1" dirty="0" smtClean="0">
                <a:solidFill>
                  <a:srgbClr val="FF0000"/>
                </a:solidFill>
              </a:rPr>
              <a:t>true.</a:t>
            </a:r>
            <a:endParaRPr lang="zh-TW" altLang="en-US" sz="2400" dirty="0"/>
          </a:p>
        </p:txBody>
      </p:sp>
      <p:sp>
        <p:nvSpPr>
          <p:cNvPr id="17" name="向右箭號 16"/>
          <p:cNvSpPr/>
          <p:nvPr/>
        </p:nvSpPr>
        <p:spPr>
          <a:xfrm>
            <a:off x="611560" y="4585049"/>
            <a:ext cx="543412" cy="2308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Tree>
    <p:extLst>
      <p:ext uri="{BB962C8B-B14F-4D97-AF65-F5344CB8AC3E}">
        <p14:creationId xmlns:p14="http://schemas.microsoft.com/office/powerpoint/2010/main" val="225800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4"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2487" y="1371327"/>
            <a:ext cx="4340004" cy="492443"/>
          </a:xfrm>
          <a:prstGeom prst="rect">
            <a:avLst/>
          </a:prstGeom>
        </p:spPr>
        <p:txBody>
          <a:bodyPr wrap="square">
            <a:spAutoFit/>
          </a:bodyPr>
          <a:lstStyle/>
          <a:p>
            <a:r>
              <a:rPr lang="en-US" altLang="zh-TW" sz="2600" b="1" dirty="0">
                <a:solidFill>
                  <a:srgbClr val="0070C0"/>
                </a:solidFill>
              </a:rPr>
              <a:t>1. </a:t>
            </a:r>
            <a:r>
              <a:rPr lang="en-US" altLang="zh-TW" sz="2600" b="1" dirty="0"/>
              <a:t>Description/</a:t>
            </a:r>
            <a:r>
              <a:rPr lang="zh-TW" altLang="zh-TW" sz="2600" b="1" dirty="0"/>
              <a:t>描述</a:t>
            </a:r>
            <a:r>
              <a:rPr lang="en-US" altLang="zh-TW" sz="2600" b="1" dirty="0"/>
              <a:t>/</a:t>
            </a:r>
            <a:r>
              <a:rPr lang="zh-TW" altLang="zh-TW" sz="2600" b="1" dirty="0" smtClean="0"/>
              <a:t>背景</a:t>
            </a:r>
            <a:endParaRPr lang="zh-TW" altLang="zh-TW" sz="2600" dirty="0"/>
          </a:p>
        </p:txBody>
      </p:sp>
      <p:sp>
        <p:nvSpPr>
          <p:cNvPr id="3" name="矩形 2"/>
          <p:cNvSpPr/>
          <p:nvPr/>
        </p:nvSpPr>
        <p:spPr>
          <a:xfrm>
            <a:off x="588802" y="2313915"/>
            <a:ext cx="5846503" cy="492443"/>
          </a:xfrm>
          <a:prstGeom prst="rect">
            <a:avLst/>
          </a:prstGeom>
        </p:spPr>
        <p:txBody>
          <a:bodyPr wrap="square">
            <a:spAutoFit/>
          </a:bodyPr>
          <a:lstStyle/>
          <a:p>
            <a:r>
              <a:rPr lang="en-US" altLang="zh-TW" sz="2600" b="1" dirty="0">
                <a:solidFill>
                  <a:srgbClr val="0070C0"/>
                </a:solidFill>
              </a:rPr>
              <a:t>2. </a:t>
            </a:r>
            <a:r>
              <a:rPr lang="en-US" altLang="zh-TW" sz="2600" b="1" dirty="0"/>
              <a:t>Direct Narrative/</a:t>
            </a:r>
            <a:r>
              <a:rPr lang="zh-TW" altLang="zh-TW" sz="2600" b="1" dirty="0"/>
              <a:t>直接敘述</a:t>
            </a:r>
            <a:r>
              <a:rPr lang="en-US" altLang="zh-TW" sz="2600" b="1" dirty="0"/>
              <a:t>/</a:t>
            </a:r>
            <a:r>
              <a:rPr lang="zh-TW" altLang="zh-TW" sz="2600" b="1" dirty="0" smtClean="0"/>
              <a:t>旁白</a:t>
            </a:r>
            <a:endParaRPr lang="zh-TW" altLang="en-US" sz="2600" dirty="0"/>
          </a:p>
        </p:txBody>
      </p:sp>
      <p:sp>
        <p:nvSpPr>
          <p:cNvPr id="4" name="矩形 3"/>
          <p:cNvSpPr/>
          <p:nvPr/>
        </p:nvSpPr>
        <p:spPr>
          <a:xfrm>
            <a:off x="567750" y="3202040"/>
            <a:ext cx="5732442" cy="492443"/>
          </a:xfrm>
          <a:prstGeom prst="rect">
            <a:avLst/>
          </a:prstGeom>
        </p:spPr>
        <p:txBody>
          <a:bodyPr wrap="square">
            <a:spAutoFit/>
          </a:bodyPr>
          <a:lstStyle/>
          <a:p>
            <a:r>
              <a:rPr lang="en-US" altLang="zh-TW" sz="2600" b="1" dirty="0">
                <a:solidFill>
                  <a:srgbClr val="0070C0"/>
                </a:solidFill>
              </a:rPr>
              <a:t>3. </a:t>
            </a:r>
            <a:r>
              <a:rPr lang="en-US" altLang="zh-TW" sz="2600" b="1" dirty="0"/>
              <a:t>Dramatic Narrative/</a:t>
            </a:r>
            <a:r>
              <a:rPr lang="zh-TW" altLang="zh-TW" sz="2600" b="1" dirty="0"/>
              <a:t>戲劇性敘述</a:t>
            </a:r>
            <a:r>
              <a:rPr lang="en-US" altLang="zh-TW" sz="2600" b="1" dirty="0"/>
              <a:t>/</a:t>
            </a:r>
            <a:r>
              <a:rPr lang="zh-TW" altLang="zh-TW" sz="2600" b="1" dirty="0" smtClean="0"/>
              <a:t>自白</a:t>
            </a:r>
            <a:endParaRPr lang="zh-TW" altLang="en-US" sz="2600" dirty="0"/>
          </a:p>
        </p:txBody>
      </p:sp>
      <p:sp>
        <p:nvSpPr>
          <p:cNvPr id="5" name="矩形 4"/>
          <p:cNvSpPr/>
          <p:nvPr/>
        </p:nvSpPr>
        <p:spPr>
          <a:xfrm>
            <a:off x="567750" y="4011910"/>
            <a:ext cx="4320480" cy="492443"/>
          </a:xfrm>
          <a:prstGeom prst="rect">
            <a:avLst/>
          </a:prstGeom>
        </p:spPr>
        <p:txBody>
          <a:bodyPr wrap="square">
            <a:spAutoFit/>
          </a:bodyPr>
          <a:lstStyle/>
          <a:p>
            <a:r>
              <a:rPr lang="en-US" altLang="zh-TW" sz="2600" b="1" dirty="0">
                <a:solidFill>
                  <a:srgbClr val="0070C0"/>
                </a:solidFill>
              </a:rPr>
              <a:t>4. </a:t>
            </a:r>
            <a:r>
              <a:rPr lang="en-US" altLang="zh-TW" sz="2600" b="1" dirty="0"/>
              <a:t>Commentary/</a:t>
            </a:r>
            <a:r>
              <a:rPr lang="zh-TW" altLang="zh-TW" sz="2600" b="1" dirty="0" smtClean="0"/>
              <a:t>註解</a:t>
            </a:r>
            <a:endParaRPr lang="zh-TW" altLang="en-US" sz="2600" dirty="0"/>
          </a:p>
        </p:txBody>
      </p:sp>
      <p:sp>
        <p:nvSpPr>
          <p:cNvPr id="6" name="矩形 5"/>
          <p:cNvSpPr/>
          <p:nvPr/>
        </p:nvSpPr>
        <p:spPr>
          <a:xfrm>
            <a:off x="428398" y="339502"/>
            <a:ext cx="7992888" cy="892552"/>
          </a:xfrm>
          <a:prstGeom prst="rect">
            <a:avLst/>
          </a:prstGeom>
        </p:spPr>
        <p:txBody>
          <a:bodyPr wrap="square">
            <a:spAutoFit/>
          </a:bodyPr>
          <a:lstStyle/>
          <a:p>
            <a:r>
              <a:rPr lang="en-US" altLang="zh-TW" sz="2600" b="1" dirty="0" smtClean="0">
                <a:solidFill>
                  <a:srgbClr val="FF0000"/>
                </a:solidFill>
                <a:sym typeface="Wingdings"/>
              </a:rPr>
              <a:t></a:t>
            </a:r>
            <a:r>
              <a:rPr lang="zh-TW" altLang="en-US" sz="2600" b="1" dirty="0">
                <a:sym typeface="Wingdings"/>
              </a:rPr>
              <a:t>講故事時，有四種故事處理方式</a:t>
            </a:r>
            <a:r>
              <a:rPr lang="zh-TW" altLang="en-US" sz="2600" b="1" dirty="0" smtClean="0">
                <a:sym typeface="Wingdings"/>
              </a:rPr>
              <a:t>：</a:t>
            </a:r>
            <a:endParaRPr lang="en-US" altLang="zh-TW" sz="2600" b="1" dirty="0" smtClean="0">
              <a:sym typeface="Wingdings"/>
            </a:endParaRPr>
          </a:p>
          <a:p>
            <a:r>
              <a:rPr lang="en-US" altLang="zh-TW" sz="2600" b="1" dirty="0">
                <a:sym typeface="Wingdings"/>
              </a:rPr>
              <a:t> </a:t>
            </a:r>
            <a:r>
              <a:rPr lang="en-US" altLang="zh-TW" sz="2600" b="1" dirty="0" smtClean="0">
                <a:sym typeface="Wingdings"/>
              </a:rPr>
              <a:t>   </a:t>
            </a:r>
            <a:r>
              <a:rPr lang="en-US" altLang="zh-TW" sz="2600" b="1" dirty="0" smtClean="0"/>
              <a:t>In </a:t>
            </a:r>
            <a:r>
              <a:rPr lang="en-US" altLang="zh-TW" sz="2600" b="1" dirty="0"/>
              <a:t>telling a story, there are 4 modes to go about a story:</a:t>
            </a:r>
            <a:endParaRPr lang="zh-TW" altLang="zh-TW" sz="2600" b="1" dirty="0"/>
          </a:p>
        </p:txBody>
      </p:sp>
    </p:spTree>
    <p:extLst>
      <p:ext uri="{BB962C8B-B14F-4D97-AF65-F5344CB8AC3E}">
        <p14:creationId xmlns:p14="http://schemas.microsoft.com/office/powerpoint/2010/main" val="108587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Jacob first met Rachel he single-handedly removed the stone from the well」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190824"/>
            <a:ext cx="4824536" cy="357893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403648" y="267494"/>
            <a:ext cx="5591467" cy="923330"/>
          </a:xfrm>
          <a:prstGeom prst="rect">
            <a:avLst/>
          </a:prstGeom>
        </p:spPr>
        <p:txBody>
          <a:bodyPr wrap="none">
            <a:spAutoFit/>
          </a:bodyPr>
          <a:lstStyle/>
          <a:p>
            <a:r>
              <a:rPr lang="zh-TW" altLang="en-US" sz="2800" b="1" dirty="0" smtClean="0">
                <a:solidFill>
                  <a:srgbClr val="FF0000"/>
                </a:solidFill>
              </a:rPr>
              <a:t>→</a:t>
            </a:r>
            <a:r>
              <a:rPr lang="zh-TW" altLang="en-US" sz="2600" b="1" dirty="0" smtClean="0">
                <a:solidFill>
                  <a:srgbClr val="FF0000"/>
                </a:solidFill>
              </a:rPr>
              <a:t> </a:t>
            </a:r>
            <a:r>
              <a:rPr lang="zh-TW" altLang="en-US" sz="2600" b="1" dirty="0" smtClean="0"/>
              <a:t>雅各</a:t>
            </a:r>
            <a:r>
              <a:rPr lang="zh-TW" altLang="en-US" sz="2600" b="1" dirty="0"/>
              <a:t>本人是個</a:t>
            </a:r>
            <a:r>
              <a:rPr lang="zh-TW" altLang="en-US" sz="2600" b="1" dirty="0" smtClean="0"/>
              <a:t>很強壯的</a:t>
            </a:r>
            <a:r>
              <a:rPr lang="zh-TW" altLang="en-US" sz="2600" b="1" dirty="0"/>
              <a:t>人</a:t>
            </a:r>
            <a:r>
              <a:rPr lang="zh-TW" altLang="en-US" sz="2600" b="1" dirty="0" smtClean="0"/>
              <a:t>。</a:t>
            </a:r>
            <a:endParaRPr lang="en-US" altLang="zh-TW" sz="2600" b="1" dirty="0" smtClean="0"/>
          </a:p>
          <a:p>
            <a:r>
              <a:rPr lang="zh-TW" altLang="en-US" sz="2600" b="1" dirty="0" smtClean="0"/>
              <a:t>    </a:t>
            </a:r>
            <a:r>
              <a:rPr lang="en-US" altLang="zh-TW" sz="2600" b="1" dirty="0" smtClean="0"/>
              <a:t>Jacob </a:t>
            </a:r>
            <a:r>
              <a:rPr lang="en-US" altLang="zh-TW" sz="2600" b="1" dirty="0"/>
              <a:t>was a very strong man himself</a:t>
            </a:r>
            <a:r>
              <a:rPr lang="en-US" altLang="zh-TW" dirty="0"/>
              <a:t>.</a:t>
            </a:r>
            <a:endParaRPr lang="zh-TW" altLang="en-US" dirty="0"/>
          </a:p>
        </p:txBody>
      </p:sp>
    </p:spTree>
    <p:extLst>
      <p:ext uri="{BB962C8B-B14F-4D97-AF65-F5344CB8AC3E}">
        <p14:creationId xmlns:p14="http://schemas.microsoft.com/office/powerpoint/2010/main" val="1313258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1189" y="186897"/>
            <a:ext cx="2352695" cy="523220"/>
          </a:xfrm>
          <a:prstGeom prst="rect">
            <a:avLst/>
          </a:prstGeom>
        </p:spPr>
        <p:txBody>
          <a:bodyPr wrap="none">
            <a:spAutoFit/>
          </a:bodyPr>
          <a:lstStyle/>
          <a:p>
            <a:r>
              <a:rPr lang="en-US" altLang="zh-TW" sz="2800" b="1" u="sng" dirty="0"/>
              <a:t>Illustration 13:</a:t>
            </a:r>
            <a:endParaRPr lang="zh-TW" altLang="zh-TW" sz="2800" u="sng" dirty="0"/>
          </a:p>
        </p:txBody>
      </p:sp>
      <p:pic>
        <p:nvPicPr>
          <p:cNvPr id="4" name="Picture 8" descr="https://images.csmonitor.com/csmarchives/2010/01/0127-ATEBOW-Super-Bowl-Ad-Football-full-600.jpg?alias=standard_900x600nc"/>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5" y="843558"/>
            <a:ext cx="3528392" cy="2520280"/>
          </a:xfrm>
          <a:prstGeom prst="rect">
            <a:avLst/>
          </a:prstGeom>
          <a:noFill/>
          <a:ln>
            <a:noFill/>
          </a:ln>
        </p:spPr>
      </p:pic>
      <p:sp>
        <p:nvSpPr>
          <p:cNvPr id="5" name="矩形 4"/>
          <p:cNvSpPr/>
          <p:nvPr/>
        </p:nvSpPr>
        <p:spPr>
          <a:xfrm>
            <a:off x="226947" y="3648402"/>
            <a:ext cx="7706463" cy="1200329"/>
          </a:xfrm>
          <a:prstGeom prst="rect">
            <a:avLst/>
          </a:prstGeom>
        </p:spPr>
        <p:txBody>
          <a:bodyPr wrap="square">
            <a:spAutoFit/>
          </a:bodyPr>
          <a:lstStyle/>
          <a:p>
            <a:r>
              <a:rPr lang="en-US" altLang="zh-TW" sz="2400" b="1" dirty="0"/>
              <a:t> Tim </a:t>
            </a:r>
            <a:r>
              <a:rPr lang="en-US" altLang="zh-TW" sz="2400" b="1" dirty="0" err="1"/>
              <a:t>Tebow</a:t>
            </a:r>
            <a:r>
              <a:rPr lang="en-US" altLang="zh-TW" sz="2400" b="1" dirty="0"/>
              <a:t>, the Heisman trophy winning quarterback (2007), led Florida Gators into National Championship twice in three years (2007, 2009).</a:t>
            </a:r>
            <a:endParaRPr lang="zh-TW" altLang="en-US" sz="2400" b="1" dirty="0"/>
          </a:p>
        </p:txBody>
      </p:sp>
      <p:pic>
        <p:nvPicPr>
          <p:cNvPr id="4103" name="Picture 7" descr="「Tim Tebow baseball」的圖片搜尋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3" y="186897"/>
            <a:ext cx="2401415" cy="181752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anti-abortion」的圖片搜尋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0885" y="1416154"/>
            <a:ext cx="3173004"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0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461513"/>
            <a:ext cx="7992888" cy="4401205"/>
          </a:xfrm>
          <a:prstGeom prst="rect">
            <a:avLst/>
          </a:prstGeom>
        </p:spPr>
        <p:txBody>
          <a:bodyPr wrap="square">
            <a:spAutoFit/>
          </a:bodyPr>
          <a:lstStyle/>
          <a:p>
            <a:r>
              <a:rPr lang="en-US" altLang="zh-TW" sz="2800" b="1" baseline="30000" dirty="0"/>
              <a:t>5</a:t>
            </a:r>
            <a:r>
              <a:rPr lang="zh-TW" altLang="zh-TW" sz="2800" b="1" dirty="0"/>
              <a:t>因為隨從肉體的人體貼肉體的事，隨從聖靈的人體貼聖靈的事。</a:t>
            </a:r>
            <a:r>
              <a:rPr lang="en-US" altLang="zh-TW" sz="2800" b="1" baseline="30000" dirty="0"/>
              <a:t>6</a:t>
            </a:r>
            <a:r>
              <a:rPr lang="zh-TW" altLang="zh-TW" sz="2800" b="1" dirty="0"/>
              <a:t>體貼肉體的，就是死；體貼聖靈的，乃是生命、平安</a:t>
            </a:r>
            <a:r>
              <a:rPr lang="zh-TW" altLang="zh-TW" sz="2800" b="1" dirty="0" smtClean="0"/>
              <a:t>。</a:t>
            </a:r>
            <a:endParaRPr lang="en-US" altLang="zh-TW" sz="2800" b="1" dirty="0" smtClean="0"/>
          </a:p>
          <a:p>
            <a:r>
              <a:rPr lang="zh-TW" altLang="zh-TW" sz="2800" b="1" dirty="0" smtClean="0"/>
              <a:t>【羅</a:t>
            </a:r>
            <a:r>
              <a:rPr lang="en-US" altLang="zh-TW" sz="2800" b="1" dirty="0" smtClean="0"/>
              <a:t> </a:t>
            </a:r>
            <a:r>
              <a:rPr lang="en-US" altLang="zh-TW" sz="2800" b="1" dirty="0"/>
              <a:t>8:5~6</a:t>
            </a:r>
            <a:r>
              <a:rPr lang="zh-TW" altLang="zh-TW" sz="2800" b="1" dirty="0"/>
              <a:t>】</a:t>
            </a:r>
            <a:r>
              <a:rPr lang="en-US" altLang="zh-TW" sz="2800" b="1" dirty="0"/>
              <a:t/>
            </a:r>
            <a:br>
              <a:rPr lang="en-US" altLang="zh-TW" sz="2800" b="1" dirty="0"/>
            </a:br>
            <a:r>
              <a:rPr lang="en-US" altLang="zh-TW" sz="2800" b="1" baseline="30000" dirty="0"/>
              <a:t>5</a:t>
            </a:r>
            <a:r>
              <a:rPr lang="en-US" altLang="zh-TW" sz="2800" b="1" dirty="0"/>
              <a:t>For those who live according to the flesh set their minds on the things of the flesh, but those who live according to the Spirit set their minds on the things of the Spirit. </a:t>
            </a:r>
            <a:r>
              <a:rPr lang="en-US" altLang="zh-TW" sz="2800" b="1" baseline="30000" dirty="0"/>
              <a:t>6</a:t>
            </a:r>
            <a:r>
              <a:rPr lang="en-US" altLang="zh-TW" sz="2800" b="1" dirty="0"/>
              <a:t>To set the mind on the flesh is death, but to set the mind on the Spirit is life and peace. </a:t>
            </a:r>
            <a:r>
              <a:rPr lang="zh-TW" altLang="zh-TW" sz="2800" b="1" dirty="0"/>
              <a:t>【</a:t>
            </a:r>
            <a:r>
              <a:rPr lang="en-US" altLang="zh-TW" sz="2800" b="1" dirty="0"/>
              <a:t>Rom 8:5~6</a:t>
            </a:r>
            <a:r>
              <a:rPr lang="zh-TW" altLang="zh-TW" sz="2800" b="1" dirty="0"/>
              <a:t>】</a:t>
            </a:r>
          </a:p>
        </p:txBody>
      </p:sp>
    </p:spTree>
    <p:extLst>
      <p:ext uri="{BB962C8B-B14F-4D97-AF65-F5344CB8AC3E}">
        <p14:creationId xmlns:p14="http://schemas.microsoft.com/office/powerpoint/2010/main" val="22609187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hus Esau despised his birthright.」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2765875"/>
            <a:ext cx="1944216" cy="2377207"/>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308570" y="339502"/>
            <a:ext cx="8496944" cy="3293209"/>
          </a:xfrm>
          <a:prstGeom prst="rect">
            <a:avLst/>
          </a:prstGeom>
        </p:spPr>
        <p:txBody>
          <a:bodyPr wrap="square">
            <a:spAutoFit/>
          </a:bodyPr>
          <a:lstStyle/>
          <a:p>
            <a:r>
              <a:rPr lang="en-US" altLang="zh-TW" sz="2600" b="1" dirty="0"/>
              <a:t> </a:t>
            </a:r>
            <a:r>
              <a:rPr lang="en-US" altLang="zh-TW" sz="2600" b="1" baseline="30000" dirty="0" smtClean="0"/>
              <a:t>27</a:t>
            </a:r>
            <a:r>
              <a:rPr lang="zh-TW" altLang="zh-TW" sz="2600" b="1" dirty="0"/>
              <a:t>兩個孩子漸漸長大，以掃善於打獵，常在田野；雅各為人安靜，常住在帳棚裡。</a:t>
            </a:r>
            <a:r>
              <a:rPr lang="en-US" altLang="zh-TW" sz="2600" b="1" baseline="30000" dirty="0"/>
              <a:t>28</a:t>
            </a:r>
            <a:r>
              <a:rPr lang="zh-TW" altLang="zh-TW" sz="2600" b="1" dirty="0"/>
              <a:t>以撒愛以掃，因為常吃他的野味；利百加卻愛雅各</a:t>
            </a:r>
            <a:r>
              <a:rPr lang="zh-TW" altLang="zh-TW" sz="2600" b="1" dirty="0" smtClean="0"/>
              <a:t>。</a:t>
            </a:r>
            <a:endParaRPr lang="en-US" altLang="zh-TW" sz="2600" b="1" dirty="0" smtClean="0"/>
          </a:p>
          <a:p>
            <a:r>
              <a:rPr lang="en-US" altLang="zh-TW" sz="2600" b="1" baseline="30000" dirty="0" smtClean="0"/>
              <a:t>27</a:t>
            </a:r>
            <a:r>
              <a:rPr lang="en-US" altLang="zh-TW" sz="2600" b="1" dirty="0" smtClean="0"/>
              <a:t>When </a:t>
            </a:r>
            <a:r>
              <a:rPr lang="en-US" altLang="zh-TW" sz="2600" b="1" dirty="0"/>
              <a:t>the boys grew up, Esau was a skillful hunter, a man of the field, while Jacob was a quiet man, dwelling in tents. </a:t>
            </a:r>
            <a:r>
              <a:rPr lang="en-US" altLang="zh-TW" sz="2600" b="1" baseline="30000" dirty="0"/>
              <a:t>28</a:t>
            </a:r>
            <a:r>
              <a:rPr lang="en-US" altLang="zh-TW" sz="2600" b="1" dirty="0"/>
              <a:t>Isaac loved Esau because he ate of his game, but Rebekah loved Jacob</a:t>
            </a:r>
            <a:r>
              <a:rPr lang="en-US" altLang="zh-TW" sz="2600" b="1" dirty="0" smtClean="0"/>
              <a:t>.</a:t>
            </a:r>
          </a:p>
          <a:p>
            <a:r>
              <a:rPr lang="en-US" altLang="zh-TW" sz="2600" b="1" dirty="0" smtClean="0"/>
              <a:t> </a:t>
            </a:r>
            <a:r>
              <a:rPr lang="en-US" altLang="zh-TW" sz="2600" b="1" dirty="0">
                <a:solidFill>
                  <a:srgbClr val="FF0000"/>
                </a:solidFill>
              </a:rPr>
              <a:t>(</a:t>
            </a:r>
            <a:r>
              <a:rPr lang="zh-TW" altLang="zh-TW" sz="2600" b="1" dirty="0">
                <a:solidFill>
                  <a:srgbClr val="FF0000"/>
                </a:solidFill>
              </a:rPr>
              <a:t>背景</a:t>
            </a:r>
            <a:r>
              <a:rPr lang="en-US" altLang="zh-TW" sz="2600" b="1" dirty="0">
                <a:solidFill>
                  <a:srgbClr val="FF0000"/>
                </a:solidFill>
              </a:rPr>
              <a:t>/Description)</a:t>
            </a:r>
            <a:endParaRPr lang="zh-TW" altLang="en-US" sz="2600" b="1" dirty="0">
              <a:solidFill>
                <a:srgbClr val="FF0000"/>
              </a:solidFill>
            </a:endParaRPr>
          </a:p>
        </p:txBody>
      </p:sp>
    </p:spTree>
    <p:extLst>
      <p:ext uri="{BB962C8B-B14F-4D97-AF65-F5344CB8AC3E}">
        <p14:creationId xmlns:p14="http://schemas.microsoft.com/office/powerpoint/2010/main" val="19250910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43608" y="1203598"/>
            <a:ext cx="7560840" cy="1692771"/>
          </a:xfrm>
          <a:prstGeom prst="rect">
            <a:avLst/>
          </a:prstGeom>
        </p:spPr>
        <p:txBody>
          <a:bodyPr wrap="square">
            <a:spAutoFit/>
          </a:bodyPr>
          <a:lstStyle/>
          <a:p>
            <a:r>
              <a:rPr lang="en-US" altLang="zh-TW" sz="2600" b="1" baseline="30000" dirty="0"/>
              <a:t>29</a:t>
            </a:r>
            <a:r>
              <a:rPr lang="zh-TW" altLang="zh-TW" sz="2600" b="1" dirty="0"/>
              <a:t>有一天，雅各熬湯，以掃從田野回來累昏了。</a:t>
            </a:r>
            <a:r>
              <a:rPr lang="en-US" altLang="zh-TW" sz="2600" b="1" baseline="30000" dirty="0"/>
              <a:t>29</a:t>
            </a:r>
            <a:r>
              <a:rPr lang="en-US" altLang="zh-TW" sz="2600" b="1" dirty="0"/>
              <a:t>Once when Jacob was cooking stew, Esau came in from the field, and he was exhausted</a:t>
            </a:r>
            <a:r>
              <a:rPr lang="en-US" altLang="zh-TW" sz="2600" b="1" dirty="0" smtClean="0"/>
              <a:t>.</a:t>
            </a:r>
          </a:p>
          <a:p>
            <a:r>
              <a:rPr lang="en-US" altLang="zh-TW" sz="2600" b="1" dirty="0" smtClean="0"/>
              <a:t> </a:t>
            </a:r>
            <a:r>
              <a:rPr lang="en-US" altLang="zh-TW" sz="2600" b="1" dirty="0">
                <a:solidFill>
                  <a:srgbClr val="FF0000"/>
                </a:solidFill>
              </a:rPr>
              <a:t>(</a:t>
            </a:r>
            <a:r>
              <a:rPr lang="zh-TW" altLang="zh-TW" sz="2600" b="1" dirty="0">
                <a:solidFill>
                  <a:srgbClr val="FF0000"/>
                </a:solidFill>
              </a:rPr>
              <a:t>旁白</a:t>
            </a:r>
            <a:r>
              <a:rPr lang="en-US" altLang="zh-TW" sz="2600" b="1" dirty="0">
                <a:solidFill>
                  <a:srgbClr val="FF0000"/>
                </a:solidFill>
              </a:rPr>
              <a:t>/</a:t>
            </a:r>
            <a:r>
              <a:rPr lang="en-US" altLang="zh-TW" sz="2600" b="1" dirty="0" smtClean="0">
                <a:solidFill>
                  <a:srgbClr val="FF0000"/>
                </a:solidFill>
              </a:rPr>
              <a:t>Direct </a:t>
            </a:r>
            <a:r>
              <a:rPr lang="en-US" altLang="zh-TW" sz="2600" b="1" dirty="0">
                <a:solidFill>
                  <a:srgbClr val="FF0000"/>
                </a:solidFill>
              </a:rPr>
              <a:t>Narrative)</a:t>
            </a:r>
            <a:endParaRPr lang="zh-TW" altLang="en-US" sz="2600" b="1" dirty="0">
              <a:solidFill>
                <a:srgbClr val="FF0000"/>
              </a:solidFill>
            </a:endParaRPr>
          </a:p>
        </p:txBody>
      </p:sp>
    </p:spTree>
    <p:extLst>
      <p:ext uri="{BB962C8B-B14F-4D97-AF65-F5344CB8AC3E}">
        <p14:creationId xmlns:p14="http://schemas.microsoft.com/office/powerpoint/2010/main" val="16832010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267494"/>
            <a:ext cx="7560840" cy="1692771"/>
          </a:xfrm>
          <a:prstGeom prst="rect">
            <a:avLst/>
          </a:prstGeom>
        </p:spPr>
        <p:txBody>
          <a:bodyPr wrap="square">
            <a:spAutoFit/>
          </a:bodyPr>
          <a:lstStyle/>
          <a:p>
            <a:r>
              <a:rPr lang="en-US" altLang="zh-TW" sz="2600" b="1" baseline="30000" dirty="0"/>
              <a:t>30</a:t>
            </a:r>
            <a:r>
              <a:rPr lang="zh-TW" altLang="zh-TW" sz="2600" b="1" dirty="0"/>
              <a:t>以掃對雅各說：我累昏了，求你把這紅湯給我喝。</a:t>
            </a:r>
            <a:r>
              <a:rPr lang="en-US" altLang="zh-TW" sz="2600" b="1" baseline="30000" dirty="0"/>
              <a:t>30</a:t>
            </a:r>
            <a:r>
              <a:rPr lang="en-US" altLang="zh-TW" sz="2600" b="1" dirty="0"/>
              <a:t>And Esau said to Jacob, "Let me eat some of that red stew, for I am exhausted!" </a:t>
            </a:r>
            <a:endParaRPr lang="en-US" altLang="zh-TW" sz="2600" b="1" dirty="0" smtClean="0"/>
          </a:p>
          <a:p>
            <a:r>
              <a:rPr lang="en-US" altLang="zh-TW" sz="2600" b="1" dirty="0" smtClean="0">
                <a:solidFill>
                  <a:srgbClr val="FF0000"/>
                </a:solidFill>
              </a:rPr>
              <a:t>(</a:t>
            </a:r>
            <a:r>
              <a:rPr lang="zh-TW" altLang="zh-TW" sz="2600" b="1" dirty="0">
                <a:solidFill>
                  <a:srgbClr val="FF0000"/>
                </a:solidFill>
              </a:rPr>
              <a:t>自白</a:t>
            </a:r>
            <a:r>
              <a:rPr lang="en-US" altLang="zh-TW" sz="2600" b="1" dirty="0">
                <a:solidFill>
                  <a:srgbClr val="FF0000"/>
                </a:solidFill>
              </a:rPr>
              <a:t>/Dramatic Narrative</a:t>
            </a:r>
            <a:r>
              <a:rPr lang="en-US" altLang="zh-TW" sz="2600" b="1" dirty="0" smtClean="0">
                <a:solidFill>
                  <a:srgbClr val="FF0000"/>
                </a:solidFill>
              </a:rPr>
              <a:t>)</a:t>
            </a:r>
            <a:endParaRPr lang="zh-TW" altLang="zh-TW" sz="2600" b="1" dirty="0">
              <a:solidFill>
                <a:srgbClr val="FF0000"/>
              </a:solidFill>
            </a:endParaRPr>
          </a:p>
        </p:txBody>
      </p:sp>
      <p:sp>
        <p:nvSpPr>
          <p:cNvPr id="3" name="矩形 2"/>
          <p:cNvSpPr/>
          <p:nvPr/>
        </p:nvSpPr>
        <p:spPr>
          <a:xfrm>
            <a:off x="660033" y="3075806"/>
            <a:ext cx="7920880" cy="1692771"/>
          </a:xfrm>
          <a:prstGeom prst="rect">
            <a:avLst/>
          </a:prstGeom>
        </p:spPr>
        <p:txBody>
          <a:bodyPr wrap="square">
            <a:spAutoFit/>
          </a:bodyPr>
          <a:lstStyle/>
          <a:p>
            <a:r>
              <a:rPr lang="zh-TW" altLang="zh-TW" sz="2600" b="1" dirty="0"/>
              <a:t>因此以掃又叫以東</a:t>
            </a:r>
            <a:r>
              <a:rPr lang="en-US" altLang="zh-TW" sz="2600" b="1" dirty="0"/>
              <a:t>(</a:t>
            </a:r>
            <a:r>
              <a:rPr lang="zh-TW" altLang="zh-TW" sz="2600" b="1" dirty="0"/>
              <a:t>就是紅的意思</a:t>
            </a:r>
            <a:r>
              <a:rPr lang="en-US" altLang="zh-TW" sz="2600" b="1" dirty="0"/>
              <a:t>)</a:t>
            </a:r>
            <a:r>
              <a:rPr lang="zh-TW" altLang="zh-TW" sz="2600" b="1" dirty="0"/>
              <a:t>。</a:t>
            </a:r>
            <a:r>
              <a:rPr lang="en-US" altLang="zh-TW" sz="2600" b="1" dirty="0"/>
              <a:t>(Therefore his name was called Edom.) </a:t>
            </a:r>
            <a:endParaRPr lang="en-US" altLang="zh-TW" sz="2600" b="1" dirty="0" smtClean="0"/>
          </a:p>
          <a:p>
            <a:r>
              <a:rPr lang="en-US" altLang="zh-TW" sz="2600" b="1" dirty="0" smtClean="0">
                <a:solidFill>
                  <a:srgbClr val="FF0000"/>
                </a:solidFill>
              </a:rPr>
              <a:t>(</a:t>
            </a:r>
            <a:r>
              <a:rPr lang="zh-TW" altLang="zh-TW" sz="2600" b="1" dirty="0">
                <a:solidFill>
                  <a:srgbClr val="FF0000"/>
                </a:solidFill>
              </a:rPr>
              <a:t>註解</a:t>
            </a:r>
            <a:r>
              <a:rPr lang="en-US" altLang="zh-TW" sz="2600" b="1" dirty="0">
                <a:solidFill>
                  <a:srgbClr val="FF0000"/>
                </a:solidFill>
              </a:rPr>
              <a:t>/Commentary, </a:t>
            </a:r>
            <a:r>
              <a:rPr lang="zh-TW" altLang="zh-TW" sz="2600" b="1" dirty="0">
                <a:solidFill>
                  <a:srgbClr val="FF0000"/>
                </a:solidFill>
              </a:rPr>
              <a:t>中文註解 </a:t>
            </a:r>
            <a:r>
              <a:rPr lang="en-US" altLang="zh-TW" sz="2600" b="1" dirty="0">
                <a:solidFill>
                  <a:srgbClr val="FF0000"/>
                </a:solidFill>
              </a:rPr>
              <a:t>“</a:t>
            </a:r>
            <a:r>
              <a:rPr lang="zh-TW" altLang="zh-TW" sz="2600" b="1" dirty="0">
                <a:solidFill>
                  <a:srgbClr val="FF0000"/>
                </a:solidFill>
              </a:rPr>
              <a:t>就是紅的意思</a:t>
            </a:r>
            <a:r>
              <a:rPr lang="en-US" altLang="zh-TW" sz="2600" b="1" dirty="0">
                <a:solidFill>
                  <a:srgbClr val="FF0000"/>
                </a:solidFill>
              </a:rPr>
              <a:t>” </a:t>
            </a:r>
            <a:r>
              <a:rPr lang="zh-TW" altLang="zh-TW" sz="2600" b="1" dirty="0">
                <a:solidFill>
                  <a:srgbClr val="FF0000"/>
                </a:solidFill>
              </a:rPr>
              <a:t>不是聖經的原作</a:t>
            </a:r>
            <a:r>
              <a:rPr lang="en-US" altLang="zh-TW" sz="2600" b="1" dirty="0" smtClean="0">
                <a:solidFill>
                  <a:srgbClr val="FF0000"/>
                </a:solidFill>
              </a:rPr>
              <a:t>)</a:t>
            </a:r>
            <a:endParaRPr lang="zh-TW" altLang="zh-TW" sz="2600" b="1" dirty="0">
              <a:solidFill>
                <a:srgbClr val="FF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275605"/>
            <a:ext cx="2167869" cy="1720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5105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99592" y="771550"/>
            <a:ext cx="7344816" cy="2893100"/>
          </a:xfrm>
          <a:prstGeom prst="rect">
            <a:avLst/>
          </a:prstGeom>
        </p:spPr>
        <p:txBody>
          <a:bodyPr wrap="square">
            <a:spAutoFit/>
          </a:bodyPr>
          <a:lstStyle/>
          <a:p>
            <a:r>
              <a:rPr lang="en-US" altLang="zh-TW" sz="2600" b="1" baseline="30000" dirty="0"/>
              <a:t>31</a:t>
            </a:r>
            <a:r>
              <a:rPr lang="zh-TW" altLang="zh-TW" sz="2600" b="1" dirty="0"/>
              <a:t>雅各說：你今日把長子的名分賣給我罷。</a:t>
            </a:r>
            <a:r>
              <a:rPr lang="en-US" altLang="zh-TW" sz="2600" b="1" baseline="30000" dirty="0"/>
              <a:t>32</a:t>
            </a:r>
            <a:r>
              <a:rPr lang="zh-TW" altLang="zh-TW" sz="2600" b="1" dirty="0"/>
              <a:t>以掃說：我將要死，這長子的名分於我有甚麼益處呢？</a:t>
            </a:r>
            <a:r>
              <a:rPr lang="en-US" altLang="zh-TW" sz="2600" b="1" baseline="30000" dirty="0"/>
              <a:t>33</a:t>
            </a:r>
            <a:r>
              <a:rPr lang="zh-TW" altLang="zh-TW" sz="2600" b="1" dirty="0"/>
              <a:t>雅各說：你今日對我起誓罷</a:t>
            </a:r>
            <a:r>
              <a:rPr lang="zh-TW" altLang="zh-TW" sz="2600" b="1" dirty="0" smtClean="0"/>
              <a:t>。</a:t>
            </a:r>
            <a:endParaRPr lang="en-US" altLang="zh-TW" sz="2600" b="1" dirty="0" smtClean="0"/>
          </a:p>
          <a:p>
            <a:r>
              <a:rPr lang="en-US" altLang="zh-TW" sz="2600" b="1" baseline="30000" dirty="0" smtClean="0"/>
              <a:t>31</a:t>
            </a:r>
            <a:r>
              <a:rPr lang="en-US" altLang="zh-TW" sz="2600" b="1" dirty="0" smtClean="0"/>
              <a:t>Jacob </a:t>
            </a:r>
            <a:r>
              <a:rPr lang="en-US" altLang="zh-TW" sz="2600" b="1" dirty="0"/>
              <a:t>said, "Sell me your birthright now." </a:t>
            </a:r>
            <a:r>
              <a:rPr lang="en-US" altLang="zh-TW" sz="2600" b="1" baseline="30000" dirty="0"/>
              <a:t>32</a:t>
            </a:r>
            <a:r>
              <a:rPr lang="en-US" altLang="zh-TW" sz="2600" b="1" dirty="0"/>
              <a:t>Esau said, "I am about to die; of what use is a birthright to me?" </a:t>
            </a:r>
            <a:r>
              <a:rPr lang="en-US" altLang="zh-TW" sz="2600" b="1" baseline="30000" dirty="0"/>
              <a:t>33</a:t>
            </a:r>
            <a:r>
              <a:rPr lang="en-US" altLang="zh-TW" sz="2600" b="1" dirty="0"/>
              <a:t>Jacob said, "Swear to me now</a:t>
            </a:r>
            <a:r>
              <a:rPr lang="en-US" altLang="zh-TW" sz="2600" b="1" dirty="0" smtClean="0"/>
              <a:t>.“</a:t>
            </a:r>
          </a:p>
          <a:p>
            <a:r>
              <a:rPr lang="en-US" altLang="zh-TW" sz="2600" b="1" dirty="0" smtClean="0"/>
              <a:t> </a:t>
            </a:r>
            <a:r>
              <a:rPr lang="en-US" altLang="zh-TW" sz="2600" b="1" dirty="0">
                <a:solidFill>
                  <a:srgbClr val="FF0000"/>
                </a:solidFill>
              </a:rPr>
              <a:t>(</a:t>
            </a:r>
            <a:r>
              <a:rPr lang="zh-TW" altLang="zh-TW" sz="2600" b="1" dirty="0">
                <a:solidFill>
                  <a:srgbClr val="FF0000"/>
                </a:solidFill>
              </a:rPr>
              <a:t>自白</a:t>
            </a:r>
            <a:r>
              <a:rPr lang="en-US" altLang="zh-TW" sz="2600" b="1" dirty="0">
                <a:solidFill>
                  <a:srgbClr val="FF0000"/>
                </a:solidFill>
              </a:rPr>
              <a:t>/Dramatic Narrative</a:t>
            </a:r>
            <a:r>
              <a:rPr lang="en-US" altLang="zh-TW" sz="2600" b="1" dirty="0" smtClean="0">
                <a:solidFill>
                  <a:srgbClr val="FF0000"/>
                </a:solidFill>
              </a:rPr>
              <a:t>)</a:t>
            </a:r>
            <a:endParaRPr lang="zh-TW" altLang="zh-TW" sz="2600" b="1" dirty="0">
              <a:solidFill>
                <a:srgbClr val="FF0000"/>
              </a:solidFill>
            </a:endParaRPr>
          </a:p>
        </p:txBody>
      </p:sp>
    </p:spTree>
    <p:extLst>
      <p:ext uri="{BB962C8B-B14F-4D97-AF65-F5344CB8AC3E}">
        <p14:creationId xmlns:p14="http://schemas.microsoft.com/office/powerpoint/2010/main" val="2493922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411510"/>
            <a:ext cx="8352928" cy="2492990"/>
          </a:xfrm>
          <a:prstGeom prst="rect">
            <a:avLst/>
          </a:prstGeom>
        </p:spPr>
        <p:txBody>
          <a:bodyPr wrap="square">
            <a:spAutoFit/>
          </a:bodyPr>
          <a:lstStyle/>
          <a:p>
            <a:r>
              <a:rPr lang="zh-TW" altLang="zh-TW" sz="2600" b="1" dirty="0"/>
              <a:t>以掃就對他起了誓，把長子的名分賣給雅各。</a:t>
            </a:r>
            <a:r>
              <a:rPr lang="en-US" altLang="zh-TW" sz="2600" b="1" baseline="30000" dirty="0"/>
              <a:t>34</a:t>
            </a:r>
            <a:r>
              <a:rPr lang="zh-TW" altLang="zh-TW" sz="2600" b="1" dirty="0"/>
              <a:t>於是雅各將餅和紅豆湯給了以掃，以掃吃了喝了，便起來走了</a:t>
            </a:r>
            <a:r>
              <a:rPr lang="zh-TW" altLang="zh-TW" sz="2600" b="1" dirty="0" smtClean="0"/>
              <a:t>。</a:t>
            </a:r>
            <a:endParaRPr lang="en-US" altLang="zh-TW" sz="2600" b="1" dirty="0" smtClean="0"/>
          </a:p>
          <a:p>
            <a:r>
              <a:rPr lang="en-US" altLang="zh-TW" sz="2600" b="1" dirty="0" smtClean="0"/>
              <a:t>So </a:t>
            </a:r>
            <a:r>
              <a:rPr lang="en-US" altLang="zh-TW" sz="2600" b="1" dirty="0"/>
              <a:t>he swore to him and sold his birthright to Jacob. </a:t>
            </a:r>
            <a:r>
              <a:rPr lang="en-US" altLang="zh-TW" sz="2600" b="1" baseline="30000" dirty="0"/>
              <a:t>34</a:t>
            </a:r>
            <a:r>
              <a:rPr lang="en-US" altLang="zh-TW" sz="2600" b="1" dirty="0"/>
              <a:t>Then Jacob gave Esau bread and lentil stew, and he ate and drank and rose and went his way</a:t>
            </a:r>
            <a:r>
              <a:rPr lang="en-US" altLang="zh-TW" sz="2600" b="1" dirty="0" smtClean="0"/>
              <a:t>.</a:t>
            </a:r>
          </a:p>
          <a:p>
            <a:r>
              <a:rPr lang="en-US" altLang="zh-TW" sz="2600" b="1" dirty="0" smtClean="0"/>
              <a:t> </a:t>
            </a:r>
            <a:r>
              <a:rPr lang="en-US" altLang="zh-TW" sz="2600" b="1" dirty="0">
                <a:solidFill>
                  <a:srgbClr val="FF0000"/>
                </a:solidFill>
              </a:rPr>
              <a:t>(</a:t>
            </a:r>
            <a:r>
              <a:rPr lang="zh-TW" altLang="zh-TW" sz="2600" b="1" dirty="0">
                <a:solidFill>
                  <a:srgbClr val="FF0000"/>
                </a:solidFill>
              </a:rPr>
              <a:t>旁白</a:t>
            </a:r>
            <a:r>
              <a:rPr lang="en-US" altLang="zh-TW" sz="2600" b="1" dirty="0">
                <a:solidFill>
                  <a:srgbClr val="FF0000"/>
                </a:solidFill>
              </a:rPr>
              <a:t>/Directive Narrative)</a:t>
            </a:r>
            <a:endParaRPr lang="zh-TW" altLang="zh-TW" sz="2600" b="1" dirty="0">
              <a:solidFill>
                <a:srgbClr val="FF0000"/>
              </a:solidFill>
            </a:endParaRPr>
          </a:p>
        </p:txBody>
      </p:sp>
      <p:sp>
        <p:nvSpPr>
          <p:cNvPr id="3" name="矩形 2"/>
          <p:cNvSpPr/>
          <p:nvPr/>
        </p:nvSpPr>
        <p:spPr>
          <a:xfrm>
            <a:off x="539552" y="3363838"/>
            <a:ext cx="8064896" cy="1292662"/>
          </a:xfrm>
          <a:prstGeom prst="rect">
            <a:avLst/>
          </a:prstGeom>
        </p:spPr>
        <p:txBody>
          <a:bodyPr wrap="square">
            <a:spAutoFit/>
          </a:bodyPr>
          <a:lstStyle/>
          <a:p>
            <a:r>
              <a:rPr lang="zh-TW" altLang="zh-TW" sz="2600" b="1" dirty="0"/>
              <a:t>這就是以掃輕看了他長子的名分</a:t>
            </a:r>
            <a:r>
              <a:rPr lang="zh-TW" altLang="zh-TW" sz="2600" b="1" dirty="0" smtClean="0"/>
              <a:t>。</a:t>
            </a:r>
            <a:endParaRPr lang="en-US" altLang="zh-TW" sz="2600" b="1" dirty="0" smtClean="0"/>
          </a:p>
          <a:p>
            <a:r>
              <a:rPr lang="en-US" altLang="zh-TW" sz="2600" b="1" dirty="0" smtClean="0"/>
              <a:t>Thus </a:t>
            </a:r>
            <a:r>
              <a:rPr lang="en-US" altLang="zh-TW" sz="2600" b="1" dirty="0"/>
              <a:t>Esau despised his birthright. </a:t>
            </a:r>
            <a:endParaRPr lang="en-US" altLang="zh-TW" sz="2600" b="1" dirty="0" smtClean="0"/>
          </a:p>
          <a:p>
            <a:r>
              <a:rPr lang="en-US" altLang="zh-TW" sz="2600" b="1" dirty="0" smtClean="0">
                <a:solidFill>
                  <a:srgbClr val="FF0000"/>
                </a:solidFill>
              </a:rPr>
              <a:t>(</a:t>
            </a:r>
            <a:r>
              <a:rPr lang="zh-TW" altLang="zh-TW" sz="2600" b="1" dirty="0">
                <a:solidFill>
                  <a:srgbClr val="FF0000"/>
                </a:solidFill>
              </a:rPr>
              <a:t>註解</a:t>
            </a:r>
            <a:r>
              <a:rPr lang="en-US" altLang="zh-TW" sz="2600" b="1" dirty="0">
                <a:solidFill>
                  <a:srgbClr val="FF0000"/>
                </a:solidFill>
              </a:rPr>
              <a:t>/Commentary)</a:t>
            </a:r>
            <a:endParaRPr lang="zh-TW" altLang="zh-TW" sz="2600" b="1" dirty="0">
              <a:solidFill>
                <a:srgbClr val="FF0000"/>
              </a:solidFill>
            </a:endParaRPr>
          </a:p>
        </p:txBody>
      </p:sp>
      <p:pic>
        <p:nvPicPr>
          <p:cNvPr id="4" name="Picture 2" descr="「nd Esau said to Jacob, &quot;Let me eat some of that red stew, for I am exhausted!」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2211710"/>
            <a:ext cx="2345808"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230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339502"/>
            <a:ext cx="4568430" cy="523220"/>
          </a:xfrm>
          <a:prstGeom prst="rect">
            <a:avLst/>
          </a:prstGeom>
        </p:spPr>
        <p:txBody>
          <a:bodyPr wrap="none">
            <a:spAutoFit/>
          </a:bodyPr>
          <a:lstStyle/>
          <a:p>
            <a:r>
              <a:rPr lang="en-US" altLang="zh-TW" sz="2800" b="1" dirty="0" smtClean="0">
                <a:solidFill>
                  <a:srgbClr val="FF0000"/>
                </a:solidFill>
                <a:sym typeface="Wingdings"/>
              </a:rPr>
              <a:t></a:t>
            </a:r>
            <a:r>
              <a:rPr lang="en-US" altLang="zh-TW" sz="2800" b="1" u="sng" dirty="0" smtClean="0"/>
              <a:t>Exegetical Points</a:t>
            </a:r>
            <a:r>
              <a:rPr lang="zh-TW" altLang="en-US" sz="2800" b="1" u="sng" dirty="0"/>
              <a:t>釋</a:t>
            </a:r>
            <a:r>
              <a:rPr lang="zh-TW" altLang="en-US" sz="2800" b="1" u="sng" dirty="0" smtClean="0"/>
              <a:t>經重點</a:t>
            </a:r>
            <a:r>
              <a:rPr lang="en-US" altLang="zh-TW" sz="2800" b="1" u="sng" dirty="0" smtClean="0"/>
              <a:t>:</a:t>
            </a:r>
            <a:endParaRPr lang="zh-TW" altLang="zh-TW" sz="2800" b="1" u="sng" dirty="0"/>
          </a:p>
        </p:txBody>
      </p:sp>
      <p:sp>
        <p:nvSpPr>
          <p:cNvPr id="3" name="矩形 2"/>
          <p:cNvSpPr/>
          <p:nvPr/>
        </p:nvSpPr>
        <p:spPr>
          <a:xfrm>
            <a:off x="410643" y="1131590"/>
            <a:ext cx="8625851" cy="3293209"/>
          </a:xfrm>
          <a:prstGeom prst="rect">
            <a:avLst/>
          </a:prstGeom>
        </p:spPr>
        <p:txBody>
          <a:bodyPr wrap="square">
            <a:spAutoFit/>
          </a:bodyPr>
          <a:lstStyle/>
          <a:p>
            <a:r>
              <a:rPr lang="en-US" altLang="zh-TW" sz="2600" b="1" dirty="0"/>
              <a:t>1. v. 27     </a:t>
            </a:r>
            <a:r>
              <a:rPr lang="en-US" altLang="zh-TW" sz="2600" b="1" dirty="0" err="1"/>
              <a:t>וַיְהִי</a:t>
            </a:r>
            <a:r>
              <a:rPr lang="en-US" altLang="zh-TW" sz="2600" b="1" dirty="0"/>
              <a:t> </a:t>
            </a:r>
            <a:r>
              <a:rPr lang="en-US" altLang="zh-TW" sz="2600" b="1" dirty="0" err="1"/>
              <a:t>עֵש</a:t>
            </a:r>
            <a:r>
              <a:rPr lang="en-US" altLang="zh-TW" sz="2600" b="1" dirty="0"/>
              <a:t>ָׂו </a:t>
            </a:r>
            <a:r>
              <a:rPr lang="en-US" altLang="zh-TW" sz="2600" b="1" dirty="0" err="1"/>
              <a:t>אִיש</a:t>
            </a:r>
            <a:r>
              <a:rPr lang="en-US" altLang="zh-TW" sz="2600" b="1" dirty="0"/>
              <a:t>ׁ </a:t>
            </a:r>
            <a:r>
              <a:rPr lang="en-US" altLang="zh-TW" sz="2600" b="1" dirty="0" err="1"/>
              <a:t>יֹדֵע</a:t>
            </a:r>
            <a:r>
              <a:rPr lang="en-US" altLang="zh-TW" sz="2600" b="1" dirty="0"/>
              <a:t>ַ </a:t>
            </a:r>
            <a:r>
              <a:rPr lang="en-US" altLang="zh-TW" sz="2600" b="1" dirty="0" err="1"/>
              <a:t>צַיִד</a:t>
            </a:r>
            <a:endParaRPr lang="zh-TW" altLang="zh-TW" sz="2600" b="1" dirty="0"/>
          </a:p>
          <a:p>
            <a:r>
              <a:rPr lang="zh-TW" altLang="en-US" sz="2600" b="1" dirty="0" smtClean="0"/>
              <a:t>    </a:t>
            </a:r>
            <a:r>
              <a:rPr lang="zh-TW" altLang="zh-TW" sz="2600" b="1" dirty="0" smtClean="0"/>
              <a:t>以</a:t>
            </a:r>
            <a:r>
              <a:rPr lang="zh-TW" altLang="zh-TW" sz="2600" b="1" dirty="0"/>
              <a:t>掃是一個知道野味的人</a:t>
            </a:r>
            <a:r>
              <a:rPr lang="en-US" altLang="zh-TW" sz="2600" b="1" dirty="0"/>
              <a:t>, </a:t>
            </a:r>
            <a:r>
              <a:rPr lang="en-US" altLang="zh-TW" sz="2600" b="1" dirty="0" err="1"/>
              <a:t>צַיִד</a:t>
            </a:r>
            <a:r>
              <a:rPr lang="en-US" altLang="zh-TW" sz="2600" b="1" dirty="0"/>
              <a:t>- -game</a:t>
            </a:r>
            <a:r>
              <a:rPr lang="en-US" altLang="zh-TW" sz="2600" b="1" dirty="0" smtClean="0"/>
              <a:t>.</a:t>
            </a:r>
            <a:r>
              <a:rPr lang="en-US" altLang="zh-TW" sz="2600" b="1" dirty="0"/>
              <a:t> </a:t>
            </a:r>
            <a:endParaRPr lang="en-US" altLang="zh-TW" sz="2600" b="1" dirty="0" smtClean="0"/>
          </a:p>
          <a:p>
            <a:endParaRPr lang="en-US" altLang="zh-TW" sz="2600" b="1" dirty="0" smtClean="0"/>
          </a:p>
          <a:p>
            <a:r>
              <a:rPr lang="zh-TW" altLang="en-US" sz="2600" b="1" dirty="0" smtClean="0"/>
              <a:t>    </a:t>
            </a:r>
            <a:r>
              <a:rPr lang="en-US" altLang="zh-TW" sz="2600" b="1" dirty="0" smtClean="0"/>
              <a:t>v. </a:t>
            </a:r>
            <a:r>
              <a:rPr lang="en-US" altLang="zh-TW" sz="2600" b="1" dirty="0"/>
              <a:t>29     </a:t>
            </a:r>
            <a:r>
              <a:rPr lang="en-US" altLang="zh-TW" sz="2600" b="1" dirty="0" err="1"/>
              <a:t>וַי</a:t>
            </a:r>
            <a:r>
              <a:rPr lang="en-US" altLang="zh-TW" sz="2600" b="1" dirty="0"/>
              <a:t>ָּ</a:t>
            </a:r>
            <a:r>
              <a:rPr lang="en-US" altLang="zh-TW" sz="2600" b="1" dirty="0" err="1"/>
              <a:t>זֶד</a:t>
            </a:r>
            <a:r>
              <a:rPr lang="en-US" altLang="zh-TW" sz="2600" b="1" dirty="0"/>
              <a:t> </a:t>
            </a:r>
            <a:r>
              <a:rPr lang="en-US" altLang="zh-TW" sz="2600" b="1" dirty="0" err="1"/>
              <a:t>יַעֲקֹב</a:t>
            </a:r>
            <a:r>
              <a:rPr lang="en-US" altLang="zh-TW" sz="2600" b="1" dirty="0"/>
              <a:t> </a:t>
            </a:r>
            <a:r>
              <a:rPr lang="en-US" altLang="zh-TW" sz="2600" b="1" dirty="0" err="1"/>
              <a:t>נָזִיד</a:t>
            </a:r>
            <a:endParaRPr lang="zh-TW" altLang="zh-TW" sz="2600" b="1" dirty="0"/>
          </a:p>
          <a:p>
            <a:r>
              <a:rPr lang="zh-TW" altLang="en-US" sz="2600" b="1" dirty="0" smtClean="0"/>
              <a:t>    </a:t>
            </a:r>
            <a:r>
              <a:rPr lang="en-US" altLang="zh-TW" sz="2600" b="1" dirty="0" smtClean="0"/>
              <a:t>Boiling </a:t>
            </a:r>
            <a:r>
              <a:rPr lang="en-US" altLang="zh-TW" sz="2600" b="1" dirty="0"/>
              <a:t>Jacob pottage, </a:t>
            </a:r>
            <a:r>
              <a:rPr lang="en-US" altLang="zh-TW" sz="2600" b="1" dirty="0" err="1"/>
              <a:t>נָזִיד</a:t>
            </a:r>
            <a:r>
              <a:rPr lang="en-US" altLang="zh-TW" sz="2600" b="1" dirty="0"/>
              <a:t>- -pottage, actually Esau </a:t>
            </a:r>
            <a:r>
              <a:rPr lang="en-US" altLang="zh-TW" sz="2600" b="1" dirty="0" smtClean="0"/>
              <a:t>is</a:t>
            </a:r>
          </a:p>
          <a:p>
            <a:r>
              <a:rPr lang="en-US" altLang="zh-TW" sz="2600" b="1" dirty="0" smtClean="0"/>
              <a:t> </a:t>
            </a:r>
            <a:r>
              <a:rPr lang="zh-TW" altLang="en-US" sz="2600" b="1" dirty="0" smtClean="0"/>
              <a:t>   </a:t>
            </a:r>
            <a:r>
              <a:rPr lang="en-US" altLang="zh-TW" sz="2600" b="1" dirty="0" smtClean="0"/>
              <a:t>Jacob’s </a:t>
            </a:r>
            <a:r>
              <a:rPr lang="en-US" altLang="zh-TW" sz="2600" b="1" dirty="0"/>
              <a:t>game.  </a:t>
            </a:r>
            <a:r>
              <a:rPr lang="en-US" altLang="zh-TW" sz="2600" b="1" dirty="0" smtClean="0"/>
              <a:t> </a:t>
            </a:r>
            <a:r>
              <a:rPr lang="en-US" altLang="zh-TW" sz="2600" b="1" dirty="0" err="1" smtClean="0"/>
              <a:t>זִיד</a:t>
            </a:r>
            <a:r>
              <a:rPr lang="en-US" altLang="zh-TW" sz="2600" b="1" dirty="0" smtClean="0"/>
              <a:t>--boiling, Jacob had a thought, a </a:t>
            </a:r>
          </a:p>
          <a:p>
            <a:r>
              <a:rPr lang="zh-TW" altLang="en-US" sz="2600" b="1" dirty="0"/>
              <a:t> </a:t>
            </a:r>
            <a:r>
              <a:rPr lang="zh-TW" altLang="en-US" sz="2600" b="1" dirty="0" smtClean="0"/>
              <a:t>   </a:t>
            </a:r>
            <a:r>
              <a:rPr lang="en-US" altLang="zh-TW" sz="2600" b="1" dirty="0" smtClean="0"/>
              <a:t>presumptive thought, a thought boiling over the </a:t>
            </a:r>
          </a:p>
          <a:p>
            <a:r>
              <a:rPr lang="zh-TW" altLang="en-US" sz="2600" b="1" dirty="0"/>
              <a:t> </a:t>
            </a:r>
            <a:r>
              <a:rPr lang="zh-TW" altLang="en-US" sz="2600" b="1" dirty="0" smtClean="0"/>
              <a:t>   </a:t>
            </a:r>
            <a:r>
              <a:rPr lang="en-US" altLang="zh-TW" sz="2600" b="1" dirty="0" smtClean="0"/>
              <a:t>confinement of the pot.</a:t>
            </a:r>
            <a:endParaRPr lang="zh-TW" altLang="zh-TW" sz="2600" b="1" dirty="0"/>
          </a:p>
        </p:txBody>
      </p:sp>
    </p:spTree>
    <p:extLst>
      <p:ext uri="{BB962C8B-B14F-4D97-AF65-F5344CB8AC3E}">
        <p14:creationId xmlns:p14="http://schemas.microsoft.com/office/powerpoint/2010/main" val="207787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842</TotalTime>
  <Words>2602</Words>
  <Application>Microsoft Office PowerPoint</Application>
  <PresentationFormat>On-screen Show (16:9)</PresentationFormat>
  <Paragraphs>118</Paragraphs>
  <Slides>32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Calibri</vt:lpstr>
      <vt:lpstr>Wingdings</vt:lpstr>
      <vt:lpstr>Times New Roman</vt:lpstr>
      <vt:lpstr>新細明體</vt:lpstr>
      <vt:lpstr>Arial</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msi</dc:creator>
  <cp:lastModifiedBy>Phoebe Lee</cp:lastModifiedBy>
  <cp:revision>60</cp:revision>
  <dcterms:created xsi:type="dcterms:W3CDTF">2020-02-10T04:25:20Z</dcterms:created>
  <dcterms:modified xsi:type="dcterms:W3CDTF">2020-02-21T18:29:39Z</dcterms:modified>
</cp:coreProperties>
</file>