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7" r:id="rId2"/>
    <p:sldId id="259" r:id="rId3"/>
    <p:sldId id="274" r:id="rId4"/>
    <p:sldId id="260" r:id="rId5"/>
    <p:sldId id="291" r:id="rId6"/>
    <p:sldId id="261" r:id="rId7"/>
    <p:sldId id="262" r:id="rId8"/>
    <p:sldId id="263" r:id="rId9"/>
    <p:sldId id="292" r:id="rId10"/>
    <p:sldId id="265" r:id="rId11"/>
    <p:sldId id="266" r:id="rId12"/>
    <p:sldId id="267" r:id="rId13"/>
    <p:sldId id="268" r:id="rId14"/>
    <p:sldId id="269" r:id="rId15"/>
    <p:sldId id="271" r:id="rId16"/>
    <p:sldId id="270" r:id="rId17"/>
    <p:sldId id="272" r:id="rId18"/>
    <p:sldId id="273" r:id="rId19"/>
    <p:sldId id="275" r:id="rId20"/>
    <p:sldId id="295" r:id="rId21"/>
    <p:sldId id="276" r:id="rId22"/>
    <p:sldId id="278" r:id="rId23"/>
    <p:sldId id="294" r:id="rId24"/>
    <p:sldId id="279" r:id="rId25"/>
    <p:sldId id="280" r:id="rId26"/>
    <p:sldId id="281" r:id="rId27"/>
    <p:sldId id="282" r:id="rId28"/>
    <p:sldId id="283" r:id="rId29"/>
    <p:sldId id="284" r:id="rId30"/>
    <p:sldId id="285" r:id="rId31"/>
    <p:sldId id="296" r:id="rId32"/>
    <p:sldId id="287" r:id="rId33"/>
    <p:sldId id="288" r:id="rId34"/>
    <p:sldId id="289" r:id="rId35"/>
    <p:sldId id="290" r:id="rId36"/>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75" y="34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4A7B0-EF4C-4E32-B328-7FF05915931F}" type="datetimeFigureOut">
              <a:rPr lang="en-US" smtClean="0"/>
              <a:t>5/16/2020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F5BB8-7726-4502-9FD7-C8B7733637F5}" type="slidenum">
              <a:rPr lang="en-US" smtClean="0"/>
              <a:t>‹#›</a:t>
            </a:fld>
            <a:endParaRPr lang="en-US"/>
          </a:p>
        </p:txBody>
      </p:sp>
    </p:spTree>
    <p:extLst>
      <p:ext uri="{BB962C8B-B14F-4D97-AF65-F5344CB8AC3E}">
        <p14:creationId xmlns:p14="http://schemas.microsoft.com/office/powerpoint/2010/main" val="131763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F5BB8-7726-4502-9FD7-C8B7733637F5}" type="slidenum">
              <a:rPr lang="en-US" smtClean="0"/>
              <a:t>21</a:t>
            </a:fld>
            <a:endParaRPr lang="en-US"/>
          </a:p>
        </p:txBody>
      </p:sp>
    </p:spTree>
    <p:extLst>
      <p:ext uri="{BB962C8B-B14F-4D97-AF65-F5344CB8AC3E}">
        <p14:creationId xmlns:p14="http://schemas.microsoft.com/office/powerpoint/2010/main" val="64593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198741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119366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237868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207103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315970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303381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329116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429485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111413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380337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87945E3-7F59-4F75-90D6-9A89AD1E1F7C}" type="datetimeFigureOut">
              <a:rPr lang="zh-TW" altLang="en-US" smtClean="0"/>
              <a:t>2020/5/16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325392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945E3-7F59-4F75-90D6-9A89AD1E1F7C}" type="datetimeFigureOut">
              <a:rPr lang="zh-TW" altLang="en-US" smtClean="0"/>
              <a:t>2020/5/16</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00D8EC1-4E55-4628-A168-2FE8DF1A500F}" type="slidenum">
              <a:rPr lang="zh-TW" altLang="en-US" smtClean="0"/>
              <a:t>‹#›</a:t>
            </a:fld>
            <a:endParaRPr lang="zh-TW" altLang="en-US"/>
          </a:p>
        </p:txBody>
      </p:sp>
    </p:spTree>
    <p:extLst>
      <p:ext uri="{BB962C8B-B14F-4D97-AF65-F5344CB8AC3E}">
        <p14:creationId xmlns:p14="http://schemas.microsoft.com/office/powerpoint/2010/main" val="175083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ky」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556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46923" y="2859782"/>
            <a:ext cx="8751365" cy="707886"/>
          </a:xfrm>
          <a:prstGeom prst="rect">
            <a:avLst/>
          </a:prstGeom>
          <a:solidFill>
            <a:schemeClr val="accent6">
              <a:lumMod val="40000"/>
              <a:lumOff val="60000"/>
            </a:schemeClr>
          </a:solidFill>
        </p:spPr>
        <p:txBody>
          <a:bodyPr wrap="square">
            <a:spAutoFit/>
          </a:bodyPr>
          <a:lstStyle/>
          <a:p>
            <a:r>
              <a:rPr lang="en-US" altLang="zh-TW" sz="4000" b="1" dirty="0">
                <a:latin typeface="微軟正黑體" pitchFamily="34" charset="-120"/>
                <a:ea typeface="微軟正黑體" pitchFamily="34" charset="-120"/>
              </a:rPr>
              <a:t> Royal Priesthood</a:t>
            </a:r>
            <a:r>
              <a:rPr lang="zh-TW" altLang="en-US" sz="4000" b="1" dirty="0">
                <a:latin typeface="微軟正黑體" pitchFamily="34" charset="-120"/>
                <a:ea typeface="微軟正黑體" pitchFamily="34" charset="-120"/>
              </a:rPr>
              <a:t>君尊的祭司</a:t>
            </a:r>
            <a:r>
              <a:rPr lang="en-US" altLang="zh-TW" sz="4000" b="1" dirty="0">
                <a:latin typeface="微軟正黑體" pitchFamily="34" charset="-120"/>
                <a:ea typeface="微軟正黑體" pitchFamily="34" charset="-120"/>
              </a:rPr>
              <a:t> (3)</a:t>
            </a:r>
            <a:r>
              <a:rPr lang="zh-TW" altLang="en-US" sz="4000" b="1" dirty="0">
                <a:latin typeface="微軟正黑體" pitchFamily="34" charset="-120"/>
                <a:ea typeface="微軟正黑體" pitchFamily="34" charset="-120"/>
              </a:rPr>
              <a:t>      </a:t>
            </a:r>
          </a:p>
        </p:txBody>
      </p:sp>
      <p:sp>
        <p:nvSpPr>
          <p:cNvPr id="3" name="AutoShape 2" descr="「Royal Priesthood」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矩形 3"/>
          <p:cNvSpPr/>
          <p:nvPr/>
        </p:nvSpPr>
        <p:spPr>
          <a:xfrm>
            <a:off x="35496" y="4373919"/>
            <a:ext cx="9073008" cy="523220"/>
          </a:xfrm>
          <a:prstGeom prst="rect">
            <a:avLst/>
          </a:prstGeom>
        </p:spPr>
        <p:txBody>
          <a:bodyPr wrap="square">
            <a:spAutoFit/>
          </a:bodyPr>
          <a:lstStyle/>
          <a:p>
            <a:r>
              <a:rPr lang="zh-TW" altLang="en-US" b="1" dirty="0"/>
              <a:t> </a:t>
            </a:r>
            <a:r>
              <a:rPr lang="en-US" altLang="zh-TW" sz="2800" b="1" dirty="0"/>
              <a:t>5/17/2020   Rev. Joseph Chang</a:t>
            </a:r>
            <a:r>
              <a:rPr lang="zh-TW" altLang="en-US" sz="2800" b="1" dirty="0"/>
              <a:t>  </a:t>
            </a:r>
            <a:r>
              <a:rPr lang="en-US" altLang="zh-TW" sz="2800" b="1" dirty="0"/>
              <a:t>BOLGPC </a:t>
            </a:r>
            <a:r>
              <a:rPr lang="zh-TW" altLang="en-US" sz="2800" b="1" dirty="0"/>
              <a:t>爾灣大公園靈糧堂</a:t>
            </a:r>
            <a:endParaRPr lang="zh-TW" altLang="en-US" sz="28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88" y="350454"/>
            <a:ext cx="8226152" cy="22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1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8117" y="339502"/>
            <a:ext cx="2025234" cy="492443"/>
          </a:xfrm>
          <a:prstGeom prst="rect">
            <a:avLst/>
          </a:prstGeom>
        </p:spPr>
        <p:txBody>
          <a:bodyPr wrap="none">
            <a:spAutoFit/>
          </a:bodyPr>
          <a:lstStyle/>
          <a:p>
            <a:r>
              <a:rPr lang="en-US" altLang="zh-TW" sz="2600" b="1" u="sng" dirty="0"/>
              <a:t>Illustration 1:</a:t>
            </a:r>
            <a:endParaRPr lang="zh-TW" altLang="zh-TW" sz="2600" b="1" u="sng" dirty="0"/>
          </a:p>
        </p:txBody>
      </p:sp>
      <p:sp>
        <p:nvSpPr>
          <p:cNvPr id="3" name="AutoShape 2" descr="教你5分鐘傳福音| ㄚ門助福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075806"/>
            <a:ext cx="29718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89969"/>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440" y="1275606"/>
            <a:ext cx="4248472" cy="276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5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83518"/>
            <a:ext cx="4500912" cy="892552"/>
          </a:xfrm>
          <a:prstGeom prst="rect">
            <a:avLst/>
          </a:prstGeom>
        </p:spPr>
        <p:txBody>
          <a:bodyPr wrap="none">
            <a:spAutoFit/>
          </a:bodyPr>
          <a:lstStyle/>
          <a:p>
            <a:r>
              <a:rPr lang="zh-TW" altLang="en-US" sz="2600" b="1" dirty="0">
                <a:solidFill>
                  <a:srgbClr val="FF0000"/>
                </a:solidFill>
              </a:rPr>
              <a:t>→</a:t>
            </a:r>
            <a:r>
              <a:rPr lang="zh-TW" altLang="zh-TW" sz="2600" b="1" dirty="0"/>
              <a:t>所以從天上而言</a:t>
            </a:r>
            <a:r>
              <a:rPr lang="en-US" altLang="zh-TW" sz="2600" b="1" dirty="0"/>
              <a:t>, </a:t>
            </a:r>
            <a:r>
              <a:rPr lang="zh-TW" altLang="zh-TW" sz="2600" b="1" dirty="0"/>
              <a:t>神自己</a:t>
            </a:r>
            <a:r>
              <a:rPr lang="en-US" altLang="zh-TW" sz="2600" b="1" dirty="0"/>
              <a:t>:</a:t>
            </a:r>
          </a:p>
          <a:p>
            <a:r>
              <a:rPr lang="en-US" altLang="zh-TW" sz="2600" b="1" dirty="0"/>
              <a:t>   So from heaven, God himself:</a:t>
            </a:r>
            <a:endParaRPr lang="zh-TW" altLang="zh-TW" sz="2600" b="1" dirty="0"/>
          </a:p>
        </p:txBody>
      </p:sp>
      <p:sp>
        <p:nvSpPr>
          <p:cNvPr id="3" name="矩形 2"/>
          <p:cNvSpPr/>
          <p:nvPr/>
        </p:nvSpPr>
        <p:spPr>
          <a:xfrm>
            <a:off x="467544" y="1707654"/>
            <a:ext cx="8280920" cy="2893100"/>
          </a:xfrm>
          <a:prstGeom prst="rect">
            <a:avLst/>
          </a:prstGeom>
        </p:spPr>
        <p:txBody>
          <a:bodyPr wrap="square">
            <a:spAutoFit/>
          </a:bodyPr>
          <a:lstStyle/>
          <a:p>
            <a:r>
              <a:rPr lang="en-US" altLang="zh-TW" sz="2600" b="1" baseline="30000" dirty="0"/>
              <a:t>9</a:t>
            </a:r>
            <a:r>
              <a:rPr lang="zh-TW" altLang="zh-TW" sz="2600" b="1" dirty="0"/>
              <a:t>主所應許的尚未成就，有人以為他是耽延，其實不是耽延，乃是寬容你們，不願有一人沉淪，乃願人人都悔改。【彼後</a:t>
            </a:r>
            <a:r>
              <a:rPr lang="en-US" altLang="zh-TW" sz="2600" b="1" dirty="0"/>
              <a:t> 3:9</a:t>
            </a:r>
            <a:r>
              <a:rPr lang="zh-TW" altLang="zh-TW" sz="2600" b="1" dirty="0"/>
              <a:t>】</a:t>
            </a:r>
            <a:br>
              <a:rPr lang="en-US" altLang="zh-TW" sz="2600" b="1" dirty="0"/>
            </a:br>
            <a:r>
              <a:rPr lang="en-US" altLang="zh-TW" sz="2600" b="1" baseline="30000" dirty="0"/>
              <a:t>9</a:t>
            </a:r>
            <a:r>
              <a:rPr lang="en-US" altLang="zh-TW" sz="2600" b="1" dirty="0"/>
              <a:t>The Lord is not slow to fulfill his promise as some count slowness, but is patient toward you, not wishing that any should perish, but that all should reach repentance. </a:t>
            </a:r>
          </a:p>
          <a:p>
            <a:r>
              <a:rPr lang="zh-TW" altLang="zh-TW" sz="2600" b="1" dirty="0"/>
              <a:t>【</a:t>
            </a:r>
            <a:r>
              <a:rPr lang="en-US" altLang="zh-TW" sz="2600" b="1" dirty="0"/>
              <a:t>2Pet 3:9</a:t>
            </a:r>
            <a:r>
              <a:rPr lang="zh-TW" altLang="zh-TW" sz="2600" b="1" dirty="0"/>
              <a:t>】</a:t>
            </a:r>
          </a:p>
        </p:txBody>
      </p:sp>
    </p:spTree>
    <p:extLst>
      <p:ext uri="{BB962C8B-B14F-4D97-AF65-F5344CB8AC3E}">
        <p14:creationId xmlns:p14="http://schemas.microsoft.com/office/powerpoint/2010/main" val="9747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555526"/>
            <a:ext cx="5055038" cy="892552"/>
          </a:xfrm>
          <a:prstGeom prst="rect">
            <a:avLst/>
          </a:prstGeom>
        </p:spPr>
        <p:txBody>
          <a:bodyPr wrap="none">
            <a:spAutoFit/>
          </a:bodyPr>
          <a:lstStyle/>
          <a:p>
            <a:r>
              <a:rPr lang="zh-TW" altLang="en-US" sz="2600" b="1" dirty="0">
                <a:solidFill>
                  <a:srgbClr val="FF0000"/>
                </a:solidFill>
              </a:rPr>
              <a:t>→</a:t>
            </a:r>
            <a:r>
              <a:rPr lang="zh-TW" altLang="zh-TW" sz="2600" b="1" dirty="0"/>
              <a:t>從地上而言</a:t>
            </a:r>
            <a:r>
              <a:rPr lang="en-US" altLang="zh-TW" sz="2600" b="1" dirty="0"/>
              <a:t>, </a:t>
            </a:r>
            <a:r>
              <a:rPr lang="zh-TW" altLang="zh-TW" sz="2600" b="1" dirty="0"/>
              <a:t>神要我們</a:t>
            </a:r>
            <a:r>
              <a:rPr lang="en-US" altLang="zh-TW" sz="2600" b="1" dirty="0"/>
              <a:t>:</a:t>
            </a:r>
          </a:p>
          <a:p>
            <a:r>
              <a:rPr lang="en-US" altLang="zh-TW" sz="2600" b="1" dirty="0"/>
              <a:t>    From the earth, God wants us to:</a:t>
            </a:r>
            <a:endParaRPr lang="zh-TW" altLang="zh-TW" sz="2600" b="1" dirty="0"/>
          </a:p>
        </p:txBody>
      </p:sp>
      <p:sp>
        <p:nvSpPr>
          <p:cNvPr id="3" name="矩形 2"/>
          <p:cNvSpPr/>
          <p:nvPr/>
        </p:nvSpPr>
        <p:spPr>
          <a:xfrm>
            <a:off x="467544" y="1694587"/>
            <a:ext cx="8352928" cy="2492990"/>
          </a:xfrm>
          <a:prstGeom prst="rect">
            <a:avLst/>
          </a:prstGeom>
        </p:spPr>
        <p:txBody>
          <a:bodyPr wrap="square">
            <a:spAutoFit/>
          </a:bodyPr>
          <a:lstStyle/>
          <a:p>
            <a:r>
              <a:rPr lang="en-US" altLang="zh-TW" sz="2600" b="1" baseline="30000" dirty="0">
                <a:solidFill>
                  <a:srgbClr val="FF0000"/>
                </a:solidFill>
              </a:rPr>
              <a:t>2</a:t>
            </a:r>
            <a:r>
              <a:rPr lang="zh-TW" altLang="zh-TW" sz="2600" b="1" dirty="0">
                <a:solidFill>
                  <a:srgbClr val="FF0000"/>
                </a:solidFill>
              </a:rPr>
              <a:t>務要傳道，無論得時不得時，總要專心</a:t>
            </a:r>
            <a:r>
              <a:rPr lang="zh-TW" altLang="zh-TW" sz="2600" b="1" dirty="0"/>
              <a:t>；並用百般的忍耐，各樣的教訓，責備人、警戒人、勸勉人。</a:t>
            </a:r>
            <a:endParaRPr lang="en-US" altLang="zh-TW" sz="2600" b="1" dirty="0"/>
          </a:p>
          <a:p>
            <a:r>
              <a:rPr lang="zh-TW" altLang="zh-TW" sz="2600" b="1" dirty="0"/>
              <a:t>【提後</a:t>
            </a:r>
            <a:r>
              <a:rPr lang="en-US" altLang="zh-TW" sz="2600" b="1" dirty="0"/>
              <a:t> 4:2</a:t>
            </a:r>
            <a:r>
              <a:rPr lang="zh-TW" altLang="zh-TW" sz="2600" b="1" dirty="0"/>
              <a:t>】</a:t>
            </a:r>
            <a:br>
              <a:rPr lang="en-US" altLang="zh-TW" sz="2600" b="1" dirty="0"/>
            </a:br>
            <a:r>
              <a:rPr lang="en-US" altLang="zh-TW" sz="2600" b="1" baseline="30000" dirty="0">
                <a:solidFill>
                  <a:srgbClr val="FF0000"/>
                </a:solidFill>
              </a:rPr>
              <a:t>2</a:t>
            </a:r>
            <a:r>
              <a:rPr lang="en-US" altLang="zh-TW" sz="2600" b="1" dirty="0">
                <a:solidFill>
                  <a:srgbClr val="FF0000"/>
                </a:solidFill>
              </a:rPr>
              <a:t>preach the word; be ready in season and out of season</a:t>
            </a:r>
            <a:r>
              <a:rPr lang="en-US" altLang="zh-TW" sz="2600" b="1" dirty="0"/>
              <a:t>; reprove, rebuke, and exhort, with complete patience and teaching. </a:t>
            </a:r>
            <a:r>
              <a:rPr lang="zh-TW" altLang="zh-TW" sz="2600" b="1" dirty="0"/>
              <a:t>【</a:t>
            </a:r>
            <a:r>
              <a:rPr lang="en-US" altLang="zh-TW" sz="2600" b="1" dirty="0"/>
              <a:t>2Tim 4:2</a:t>
            </a:r>
            <a:r>
              <a:rPr lang="zh-TW" altLang="zh-TW" sz="2600" b="1" dirty="0"/>
              <a:t>】</a:t>
            </a:r>
          </a:p>
        </p:txBody>
      </p:sp>
    </p:spTree>
    <p:extLst>
      <p:ext uri="{BB962C8B-B14F-4D97-AF65-F5344CB8AC3E}">
        <p14:creationId xmlns:p14="http://schemas.microsoft.com/office/powerpoint/2010/main" val="25437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67494"/>
            <a:ext cx="3456384" cy="492443"/>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600" b="1" dirty="0">
                <a:solidFill>
                  <a:srgbClr val="FF0000"/>
                </a:solidFill>
              </a:rPr>
              <a:t>II. </a:t>
            </a:r>
            <a:r>
              <a:rPr lang="en-US" altLang="zh-TW" sz="2600" b="1" dirty="0"/>
              <a:t>Cereal Offering</a:t>
            </a:r>
            <a:r>
              <a:rPr lang="zh-TW" altLang="zh-TW" sz="2600" b="1" dirty="0"/>
              <a:t>素祭</a:t>
            </a:r>
            <a:endParaRPr lang="zh-TW" altLang="en-US" sz="2600" dirty="0"/>
          </a:p>
        </p:txBody>
      </p:sp>
      <p:sp>
        <p:nvSpPr>
          <p:cNvPr id="3" name="矩形 2"/>
          <p:cNvSpPr/>
          <p:nvPr/>
        </p:nvSpPr>
        <p:spPr>
          <a:xfrm>
            <a:off x="539552" y="976914"/>
            <a:ext cx="8424936" cy="892552"/>
          </a:xfrm>
          <a:prstGeom prst="rect">
            <a:avLst/>
          </a:prstGeom>
        </p:spPr>
        <p:txBody>
          <a:bodyPr wrap="square">
            <a:spAutoFit/>
          </a:bodyPr>
          <a:lstStyle/>
          <a:p>
            <a:r>
              <a:rPr lang="zh-TW" altLang="zh-TW" sz="2600" b="1" dirty="0"/>
              <a:t>素祭就是我們今天所講的十一奉獻</a:t>
            </a:r>
            <a:endParaRPr lang="en-US" altLang="zh-TW" sz="2600" b="1" dirty="0"/>
          </a:p>
          <a:p>
            <a:r>
              <a:rPr lang="en-US" altLang="zh-TW" sz="2600" b="1" dirty="0"/>
              <a:t>The cereal offering is the tithe we are talking about today.</a:t>
            </a:r>
            <a:endParaRPr lang="zh-TW" altLang="en-US" sz="2600"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995686"/>
            <a:ext cx="3960440" cy="297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7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99944"/>
            <a:ext cx="2025234" cy="492443"/>
          </a:xfrm>
          <a:prstGeom prst="rect">
            <a:avLst/>
          </a:prstGeom>
        </p:spPr>
        <p:txBody>
          <a:bodyPr wrap="none">
            <a:spAutoFit/>
          </a:bodyPr>
          <a:lstStyle/>
          <a:p>
            <a:r>
              <a:rPr lang="en-US" altLang="zh-TW" sz="2600" b="1" u="sng" dirty="0"/>
              <a:t>Illustration 2:</a:t>
            </a:r>
            <a:endParaRPr lang="zh-TW" altLang="en-US" sz="2600" b="1" u="sng" dirty="0"/>
          </a:p>
        </p:txBody>
      </p:sp>
      <p:pic>
        <p:nvPicPr>
          <p:cNvPr id="3" name="Picture 1" descr="Moving Forward, Holding 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96036"/>
            <a:ext cx="3888432" cy="3207961"/>
          </a:xfrm>
          <a:prstGeom prst="rect">
            <a:avLst/>
          </a:prstGeom>
          <a:noFill/>
          <a:ln>
            <a:noFill/>
          </a:ln>
        </p:spPr>
      </p:pic>
      <p:pic>
        <p:nvPicPr>
          <p:cNvPr id="4" name="Picture 2" descr="Mike Yamashita | Annenberg Space for Photography"/>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4021"/>
            <a:ext cx="4257788" cy="3168352"/>
          </a:xfrm>
          <a:prstGeom prst="rect">
            <a:avLst/>
          </a:prstGeom>
          <a:noFill/>
          <a:ln>
            <a:noFill/>
          </a:ln>
        </p:spPr>
      </p:pic>
      <p:sp>
        <p:nvSpPr>
          <p:cNvPr id="5" name="矩形 4"/>
          <p:cNvSpPr/>
          <p:nvPr/>
        </p:nvSpPr>
        <p:spPr>
          <a:xfrm>
            <a:off x="2870071" y="298264"/>
            <a:ext cx="1702004" cy="492443"/>
          </a:xfrm>
          <a:prstGeom prst="rect">
            <a:avLst/>
          </a:prstGeom>
        </p:spPr>
        <p:txBody>
          <a:bodyPr wrap="none">
            <a:spAutoFit/>
          </a:bodyPr>
          <a:lstStyle/>
          <a:p>
            <a:r>
              <a:rPr lang="zh-TW" altLang="en-US" sz="2600" b="1" dirty="0"/>
              <a:t>西藏</a:t>
            </a:r>
            <a:r>
              <a:rPr lang="en-US" altLang="zh-TW" sz="2600" b="1" dirty="0"/>
              <a:t>/Tibet</a:t>
            </a:r>
            <a:endParaRPr lang="zh-TW" altLang="en-US" sz="2600" b="1" dirty="0"/>
          </a:p>
        </p:txBody>
      </p:sp>
    </p:spTree>
    <p:extLst>
      <p:ext uri="{BB962C8B-B14F-4D97-AF65-F5344CB8AC3E}">
        <p14:creationId xmlns:p14="http://schemas.microsoft.com/office/powerpoint/2010/main" val="2451834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hildren in the Kingdom of Mustang - National Geographic | Fine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43558"/>
            <a:ext cx="4032448" cy="3456384"/>
          </a:xfrm>
          <a:prstGeom prst="rect">
            <a:avLst/>
          </a:prstGeom>
          <a:noFill/>
          <a:ln>
            <a:noFill/>
          </a:ln>
        </p:spPr>
      </p:pic>
      <p:pic>
        <p:nvPicPr>
          <p:cNvPr id="3" name="Picture 5" descr="A Giant Buddha statue located inside the Tashilhunpo Monastery in Shigatse, the second-largest city in Tib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699542"/>
            <a:ext cx="3985228" cy="3744416"/>
          </a:xfrm>
          <a:prstGeom prst="rect">
            <a:avLst/>
          </a:prstGeom>
          <a:noFill/>
          <a:ln>
            <a:noFill/>
          </a:ln>
        </p:spPr>
      </p:pic>
    </p:spTree>
    <p:extLst>
      <p:ext uri="{BB962C8B-B14F-4D97-AF65-F5344CB8AC3E}">
        <p14:creationId xmlns:p14="http://schemas.microsoft.com/office/powerpoint/2010/main" val="13698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67494"/>
            <a:ext cx="7992888" cy="2769989"/>
          </a:xfrm>
          <a:prstGeom prst="rect">
            <a:avLst/>
          </a:prstGeom>
        </p:spPr>
        <p:txBody>
          <a:bodyPr wrap="square">
            <a:spAutoFit/>
          </a:bodyPr>
          <a:lstStyle/>
          <a:p>
            <a:r>
              <a:rPr lang="en-US" altLang="zh-TW" sz="2600" b="1" baseline="30000" dirty="0"/>
              <a:t>10</a:t>
            </a:r>
            <a:r>
              <a:rPr lang="zh-TW" altLang="zh-TW" sz="2600" b="1" dirty="0"/>
              <a:t>盜賊來，無非要偷竊，殺害，毀壞；我來了，是要叫羊（或作：人）得生命，並且得的更豐盛。</a:t>
            </a:r>
            <a:endParaRPr lang="en-US" altLang="zh-TW" sz="2600" b="1" dirty="0"/>
          </a:p>
          <a:p>
            <a:r>
              <a:rPr lang="zh-TW" altLang="zh-TW" sz="2600" b="1" dirty="0"/>
              <a:t>【約</a:t>
            </a:r>
            <a:r>
              <a:rPr lang="en-US" altLang="zh-TW" sz="2600" b="1" dirty="0"/>
              <a:t> 10:10</a:t>
            </a:r>
            <a:r>
              <a:rPr lang="zh-TW" altLang="zh-TW" sz="2600" b="1" dirty="0"/>
              <a:t>】</a:t>
            </a:r>
            <a:br>
              <a:rPr lang="en-US" altLang="zh-TW" sz="2600" b="1" dirty="0"/>
            </a:br>
            <a:r>
              <a:rPr lang="en-US" altLang="zh-TW" sz="2600" b="1" baseline="30000" dirty="0"/>
              <a:t>10</a:t>
            </a:r>
            <a:r>
              <a:rPr lang="en-US" altLang="zh-TW" sz="2600" b="1" dirty="0"/>
              <a:t>"The thief comes only to steal and kill and destroy. I came that they may have life and have it abundantly." </a:t>
            </a:r>
            <a:r>
              <a:rPr lang="zh-TW" altLang="zh-TW" sz="2600" b="1" dirty="0"/>
              <a:t>【</a:t>
            </a:r>
            <a:r>
              <a:rPr lang="en-US" altLang="zh-TW" sz="2600" b="1" dirty="0"/>
              <a:t>John 10:10</a:t>
            </a:r>
            <a:r>
              <a:rPr lang="zh-TW" altLang="zh-TW" sz="2600" b="1" dirty="0"/>
              <a:t>】</a:t>
            </a:r>
          </a:p>
          <a:p>
            <a:r>
              <a:rPr lang="en-US" altLang="zh-TW" dirty="0"/>
              <a:t> </a:t>
            </a:r>
            <a:endParaRPr lang="zh-TW" altLang="zh-TW" dirty="0"/>
          </a:p>
        </p:txBody>
      </p:sp>
      <p:pic>
        <p:nvPicPr>
          <p:cNvPr id="2050" name="Picture 2" descr="Is The Devil The Thief in John 10:10? - Borrowed 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9" y="2787775"/>
            <a:ext cx="2592288" cy="2106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bundant Life 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81832"/>
            <a:ext cx="3550067" cy="221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4785" y="195486"/>
            <a:ext cx="8352928" cy="3293209"/>
          </a:xfrm>
          <a:prstGeom prst="rect">
            <a:avLst/>
          </a:prstGeom>
        </p:spPr>
        <p:txBody>
          <a:bodyPr wrap="square">
            <a:spAutoFit/>
          </a:bodyPr>
          <a:lstStyle/>
          <a:p>
            <a:r>
              <a:rPr lang="en-US" altLang="zh-TW" sz="2600" b="1" baseline="30000" dirty="0"/>
              <a:t>10</a:t>
            </a:r>
            <a:r>
              <a:rPr lang="zh-TW" altLang="zh-TW" sz="2600" b="1" dirty="0"/>
              <a:t>萬軍之耶和華說：你們要將當納的十分之一全然送入倉庫，使我家有糧，以此試試我，是否為你們敞開天上的窗戶，</a:t>
            </a:r>
            <a:r>
              <a:rPr lang="zh-TW" altLang="zh-TW" sz="2600" b="1" dirty="0">
                <a:solidFill>
                  <a:srgbClr val="FF0000"/>
                </a:solidFill>
              </a:rPr>
              <a:t>傾福與你們，甚至無處可容</a:t>
            </a:r>
            <a:r>
              <a:rPr lang="zh-TW" altLang="zh-TW" sz="2600" b="1" dirty="0"/>
              <a:t>。【瑪</a:t>
            </a:r>
            <a:r>
              <a:rPr lang="en-US" altLang="zh-TW" sz="2600" b="1" dirty="0"/>
              <a:t> 3:10</a:t>
            </a:r>
            <a:r>
              <a:rPr lang="zh-TW" altLang="zh-TW" sz="2600" b="1" dirty="0"/>
              <a:t>】</a:t>
            </a:r>
            <a:br>
              <a:rPr lang="en-US" altLang="zh-TW" sz="2600" b="1" dirty="0"/>
            </a:br>
            <a:r>
              <a:rPr lang="en-US" altLang="zh-TW" sz="2600" b="1" baseline="30000" dirty="0"/>
              <a:t>10</a:t>
            </a:r>
            <a:r>
              <a:rPr lang="en-US" altLang="zh-TW" sz="2600" b="1" dirty="0"/>
              <a:t>Bring the full tithes into the storehouse, that there may be food in my house. And thereby put me to the test, says the Lord of hosts, if I will not open the windows of heaven for you and </a:t>
            </a:r>
            <a:r>
              <a:rPr lang="en-US" altLang="zh-TW" sz="2600" b="1" dirty="0">
                <a:solidFill>
                  <a:srgbClr val="FF0000"/>
                </a:solidFill>
              </a:rPr>
              <a:t>pour down for you a blessing until there is no more need</a:t>
            </a:r>
            <a:r>
              <a:rPr lang="en-US" altLang="zh-TW" sz="2600" b="1" dirty="0"/>
              <a:t>. </a:t>
            </a:r>
            <a:r>
              <a:rPr lang="zh-TW" altLang="zh-TW" sz="2600" b="1" dirty="0"/>
              <a:t>【</a:t>
            </a:r>
            <a:r>
              <a:rPr lang="en-US" altLang="zh-TW" sz="2600" b="1" dirty="0"/>
              <a:t>Mal 3:10</a:t>
            </a:r>
            <a:r>
              <a:rPr lang="zh-TW" altLang="zh-TW" sz="2600" b="1"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116" y="3072935"/>
            <a:ext cx="3742251" cy="195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4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11510"/>
            <a:ext cx="2025234" cy="492443"/>
          </a:xfrm>
          <a:prstGeom prst="rect">
            <a:avLst/>
          </a:prstGeom>
        </p:spPr>
        <p:txBody>
          <a:bodyPr wrap="none">
            <a:spAutoFit/>
          </a:bodyPr>
          <a:lstStyle/>
          <a:p>
            <a:r>
              <a:rPr lang="en-US" altLang="zh-TW" sz="2600" b="1" u="sng" dirty="0"/>
              <a:t>Illustration 3:</a:t>
            </a:r>
            <a:endParaRPr lang="zh-TW" altLang="zh-TW" sz="2600" b="1" u="sng"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49114"/>
            <a:ext cx="2699050" cy="178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27477"/>
            <a:ext cx="571613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3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7248" y="843558"/>
            <a:ext cx="7929478" cy="892552"/>
          </a:xfrm>
          <a:prstGeom prst="rect">
            <a:avLst/>
          </a:prstGeom>
          <a:ln w="38100">
            <a:solidFill>
              <a:srgbClr val="0070C0"/>
            </a:solidFill>
          </a:ln>
        </p:spPr>
        <p:txBody>
          <a:bodyPr wrap="none">
            <a:spAutoFit/>
          </a:bodyPr>
          <a:lstStyle/>
          <a:p>
            <a:r>
              <a:rPr lang="zh-TW" altLang="en-US" sz="2600" b="1" dirty="0">
                <a:solidFill>
                  <a:srgbClr val="FF0000"/>
                </a:solidFill>
                <a:sym typeface="Wingdings"/>
              </a:rPr>
              <a:t></a:t>
            </a:r>
            <a:r>
              <a:rPr lang="zh-TW" altLang="zh-TW" sz="2600" b="1" dirty="0"/>
              <a:t>我們來看看在素祭上面的教導</a:t>
            </a:r>
            <a:r>
              <a:rPr lang="en-US" altLang="zh-TW" sz="2600" b="1" dirty="0"/>
              <a:t>:</a:t>
            </a:r>
          </a:p>
          <a:p>
            <a:r>
              <a:rPr lang="en-US" altLang="zh-TW" sz="2600" b="1" dirty="0"/>
              <a:t>    Let's take a look at the teaching on the cereal offering:</a:t>
            </a:r>
            <a:endParaRPr lang="zh-TW" altLang="zh-TW" sz="2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48" y="2283718"/>
            <a:ext cx="2365375"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562" y="2190266"/>
            <a:ext cx="2736850"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mage result for grain offeri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122846"/>
            <a:ext cx="3219450" cy="2219350"/>
          </a:xfrm>
          <a:prstGeom prst="rect">
            <a:avLst/>
          </a:prstGeom>
          <a:noFill/>
          <a:ln>
            <a:noFill/>
          </a:ln>
        </p:spPr>
      </p:pic>
    </p:spTree>
    <p:extLst>
      <p:ext uri="{BB962C8B-B14F-4D97-AF65-F5344CB8AC3E}">
        <p14:creationId xmlns:p14="http://schemas.microsoft.com/office/powerpoint/2010/main" val="201996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183" y="1252484"/>
            <a:ext cx="8620501" cy="1477328"/>
          </a:xfrm>
          <a:prstGeom prst="rect">
            <a:avLst/>
          </a:prstGeom>
          <a:ln w="57150">
            <a:solidFill>
              <a:srgbClr val="00B0F0"/>
            </a:solidFill>
          </a:ln>
        </p:spPr>
        <p:txBody>
          <a:bodyPr wrap="none">
            <a:spAutoFit/>
          </a:bodyPr>
          <a:lstStyle/>
          <a:p>
            <a:r>
              <a:rPr lang="zh-TW" altLang="en-US" sz="3000" b="1" dirty="0">
                <a:solidFill>
                  <a:srgbClr val="FF0000"/>
                </a:solidFill>
                <a:sym typeface="Wingdings"/>
              </a:rPr>
              <a:t></a:t>
            </a:r>
            <a:r>
              <a:rPr lang="zh-TW" altLang="zh-TW" sz="3000" b="1" dirty="0"/>
              <a:t>我們今天要來看三個祭</a:t>
            </a:r>
            <a:r>
              <a:rPr lang="en-US" altLang="zh-TW" sz="3000" b="1" dirty="0"/>
              <a:t>, </a:t>
            </a:r>
            <a:r>
              <a:rPr lang="zh-TW" altLang="zh-TW" sz="3000" b="1" dirty="0"/>
              <a:t>燔祭</a:t>
            </a:r>
            <a:r>
              <a:rPr lang="en-US" altLang="zh-TW" sz="3000" b="1" dirty="0"/>
              <a:t>, </a:t>
            </a:r>
            <a:r>
              <a:rPr lang="zh-TW" altLang="zh-TW" sz="3000" b="1" dirty="0"/>
              <a:t>素祭</a:t>
            </a:r>
            <a:r>
              <a:rPr lang="en-US" altLang="zh-TW" sz="3000" b="1" dirty="0"/>
              <a:t>, </a:t>
            </a:r>
            <a:r>
              <a:rPr lang="zh-TW" altLang="zh-TW" sz="3000" b="1" dirty="0"/>
              <a:t>平安祭</a:t>
            </a:r>
            <a:r>
              <a:rPr lang="en-US" altLang="zh-TW" sz="3000" b="1" dirty="0"/>
              <a:t>. </a:t>
            </a:r>
          </a:p>
          <a:p>
            <a:r>
              <a:rPr lang="en-US" altLang="zh-TW" sz="3000" b="1" dirty="0"/>
              <a:t>    Today we are going to look at three offerings,</a:t>
            </a:r>
          </a:p>
          <a:p>
            <a:r>
              <a:rPr lang="en-US" altLang="zh-TW" sz="3000" b="1" dirty="0"/>
              <a:t>     burnt offering, cereal offering, and peace offering.</a:t>
            </a:r>
            <a:endParaRPr lang="zh-TW" altLang="en-US" sz="3000" b="1" dirty="0"/>
          </a:p>
        </p:txBody>
      </p:sp>
    </p:spTree>
    <p:extLst>
      <p:ext uri="{BB962C8B-B14F-4D97-AF65-F5344CB8AC3E}">
        <p14:creationId xmlns:p14="http://schemas.microsoft.com/office/powerpoint/2010/main" val="55653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926" y="1203598"/>
            <a:ext cx="432048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81094" y="376791"/>
            <a:ext cx="5073312" cy="492443"/>
          </a:xfrm>
          <a:prstGeom prst="rect">
            <a:avLst/>
          </a:prstGeom>
        </p:spPr>
        <p:txBody>
          <a:bodyPr wrap="none">
            <a:spAutoFit/>
          </a:bodyPr>
          <a:lstStyle/>
          <a:p>
            <a:r>
              <a:rPr lang="en-US" altLang="zh-TW" sz="2600" b="1" dirty="0">
                <a:solidFill>
                  <a:srgbClr val="0070C0"/>
                </a:solidFill>
              </a:rPr>
              <a:t>A. </a:t>
            </a:r>
            <a:r>
              <a:rPr lang="en-US" altLang="zh-TW" sz="2600" b="1" u="sng" dirty="0"/>
              <a:t>10%--The First Fruit, </a:t>
            </a:r>
            <a:r>
              <a:rPr lang="zh-TW" altLang="en-US" sz="2600" b="1" u="sng" dirty="0"/>
              <a:t>初熟的果實</a:t>
            </a:r>
          </a:p>
        </p:txBody>
      </p:sp>
    </p:spTree>
    <p:extLst>
      <p:ext uri="{BB962C8B-B14F-4D97-AF65-F5344CB8AC3E}">
        <p14:creationId xmlns:p14="http://schemas.microsoft.com/office/powerpoint/2010/main" val="147966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76453"/>
            <a:ext cx="3909981" cy="492443"/>
          </a:xfrm>
          <a:prstGeom prst="rect">
            <a:avLst/>
          </a:prstGeom>
        </p:spPr>
        <p:txBody>
          <a:bodyPr wrap="none">
            <a:spAutoFit/>
          </a:bodyPr>
          <a:lstStyle/>
          <a:p>
            <a:r>
              <a:rPr lang="en-US" altLang="zh-TW" sz="2600" b="1" dirty="0">
                <a:solidFill>
                  <a:srgbClr val="0070C0"/>
                </a:solidFill>
              </a:rPr>
              <a:t>1. </a:t>
            </a:r>
            <a:r>
              <a:rPr lang="en-US" altLang="zh-TW" sz="2600" b="1" dirty="0"/>
              <a:t>To Israelites</a:t>
            </a:r>
            <a:r>
              <a:rPr lang="zh-TW" altLang="zh-TW" sz="2600" b="1" dirty="0"/>
              <a:t>對以色列人</a:t>
            </a:r>
            <a:r>
              <a:rPr lang="en-US" altLang="zh-TW" sz="2600" b="1" dirty="0"/>
              <a:t>:</a:t>
            </a:r>
            <a:endParaRPr lang="zh-TW" altLang="zh-TW" sz="2600" b="1" dirty="0"/>
          </a:p>
        </p:txBody>
      </p:sp>
      <p:sp>
        <p:nvSpPr>
          <p:cNvPr id="4" name="矩形 3"/>
          <p:cNvSpPr/>
          <p:nvPr/>
        </p:nvSpPr>
        <p:spPr>
          <a:xfrm>
            <a:off x="323528" y="1131590"/>
            <a:ext cx="8496944" cy="3046988"/>
          </a:xfrm>
          <a:prstGeom prst="rect">
            <a:avLst/>
          </a:prstGeom>
        </p:spPr>
        <p:txBody>
          <a:bodyPr wrap="square">
            <a:spAutoFit/>
          </a:bodyPr>
          <a:lstStyle/>
          <a:p>
            <a:r>
              <a:rPr lang="en-US" altLang="zh-TW" sz="2400" b="1" baseline="30000" dirty="0"/>
              <a:t>14</a:t>
            </a:r>
            <a:r>
              <a:rPr lang="zh-TW" altLang="zh-TW" sz="2400" b="1" dirty="0"/>
              <a:t>無論是餅，是烘的子粒，是新穗子，</a:t>
            </a:r>
            <a:r>
              <a:rPr lang="zh-TW" altLang="zh-TW" sz="2400" b="1" dirty="0">
                <a:solidFill>
                  <a:srgbClr val="FF0000"/>
                </a:solidFill>
              </a:rPr>
              <a:t>你們都不可吃，</a:t>
            </a:r>
            <a:r>
              <a:rPr lang="zh-TW" altLang="zh-TW" sz="2400" b="1" dirty="0"/>
              <a:t>直等到把你們獻給　 神的供物帶來的那一天才可以吃</a:t>
            </a:r>
            <a:r>
              <a:rPr lang="en-US" altLang="zh-TW" sz="2400" b="1" dirty="0">
                <a:solidFill>
                  <a:srgbClr val="FF0000"/>
                </a:solidFill>
              </a:rPr>
              <a:t>(</a:t>
            </a:r>
            <a:r>
              <a:rPr lang="zh-TW" altLang="zh-TW" sz="2400" b="1" dirty="0">
                <a:solidFill>
                  <a:srgbClr val="FF0000"/>
                </a:solidFill>
              </a:rPr>
              <a:t>這一天就是初熟節</a:t>
            </a:r>
            <a:r>
              <a:rPr lang="en-US" altLang="zh-TW" sz="2400" b="1" dirty="0">
                <a:solidFill>
                  <a:srgbClr val="FF0000"/>
                </a:solidFill>
              </a:rPr>
              <a:t>)</a:t>
            </a:r>
            <a:r>
              <a:rPr lang="zh-TW" altLang="zh-TW" sz="2400" b="1" dirty="0"/>
              <a:t>。這在你們一切的住處作為世世代代永遠的定例。【利</a:t>
            </a:r>
            <a:r>
              <a:rPr lang="en-US" altLang="zh-TW" sz="2400" b="1" dirty="0"/>
              <a:t> 23:14</a:t>
            </a:r>
            <a:r>
              <a:rPr lang="zh-TW" altLang="zh-TW" sz="2400" b="1" dirty="0"/>
              <a:t>】</a:t>
            </a:r>
            <a:br>
              <a:rPr lang="en-US" altLang="zh-TW" sz="2400" b="1" dirty="0"/>
            </a:br>
            <a:r>
              <a:rPr lang="en-US" altLang="zh-TW" sz="2400" b="1" baseline="30000" dirty="0"/>
              <a:t>14</a:t>
            </a:r>
            <a:r>
              <a:rPr lang="en-US" altLang="zh-TW" sz="2400" b="1" dirty="0"/>
              <a:t>And </a:t>
            </a:r>
            <a:r>
              <a:rPr lang="en-US" altLang="zh-TW" sz="2400" b="1" dirty="0">
                <a:solidFill>
                  <a:srgbClr val="FF0000"/>
                </a:solidFill>
              </a:rPr>
              <a:t>you shall eat neither </a:t>
            </a:r>
            <a:r>
              <a:rPr lang="en-US" altLang="zh-TW" sz="2400" b="1" dirty="0"/>
              <a:t>bread nor grain parched or fresh until this same day, until you have brought the offering of your God </a:t>
            </a:r>
            <a:r>
              <a:rPr lang="en-US" altLang="zh-TW" sz="2400" b="1" dirty="0">
                <a:solidFill>
                  <a:srgbClr val="FF0000"/>
                </a:solidFill>
              </a:rPr>
              <a:t>(This is First Fruits) </a:t>
            </a:r>
            <a:r>
              <a:rPr lang="en-US" altLang="zh-TW" sz="2400" b="1" dirty="0"/>
              <a:t>:</a:t>
            </a:r>
            <a:r>
              <a:rPr lang="en-US" altLang="zh-TW" sz="2400" b="1" dirty="0">
                <a:solidFill>
                  <a:srgbClr val="FF0000"/>
                </a:solidFill>
              </a:rPr>
              <a:t> </a:t>
            </a:r>
            <a:r>
              <a:rPr lang="en-US" altLang="zh-TW" sz="2400" b="1" dirty="0"/>
              <a:t>it is a statute forever throughout your generations in all your dwellings. </a:t>
            </a:r>
            <a:r>
              <a:rPr lang="zh-TW" altLang="zh-TW" sz="2400" b="1" dirty="0"/>
              <a:t>【</a:t>
            </a:r>
            <a:r>
              <a:rPr lang="en-US" altLang="zh-TW" sz="2400" b="1" dirty="0"/>
              <a:t>Lev 23:14</a:t>
            </a:r>
            <a:endParaRPr lang="zh-TW" altLang="en-US" sz="2400" b="1" dirty="0"/>
          </a:p>
        </p:txBody>
      </p:sp>
    </p:spTree>
    <p:extLst>
      <p:ext uri="{BB962C8B-B14F-4D97-AF65-F5344CB8AC3E}">
        <p14:creationId xmlns:p14="http://schemas.microsoft.com/office/powerpoint/2010/main" val="214384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91976"/>
            <a:ext cx="6257803" cy="492443"/>
          </a:xfrm>
          <a:prstGeom prst="rect">
            <a:avLst/>
          </a:prstGeom>
        </p:spPr>
        <p:txBody>
          <a:bodyPr wrap="none">
            <a:spAutoFit/>
          </a:bodyPr>
          <a:lstStyle/>
          <a:p>
            <a:r>
              <a:rPr lang="en-US" altLang="zh-TW" sz="2600" b="1" dirty="0">
                <a:solidFill>
                  <a:srgbClr val="0070C0"/>
                </a:solidFill>
              </a:rPr>
              <a:t>2. </a:t>
            </a:r>
            <a:r>
              <a:rPr lang="en-US" altLang="zh-TW" sz="2600" b="1" dirty="0"/>
              <a:t>To descendants of Aaron</a:t>
            </a:r>
            <a:r>
              <a:rPr lang="zh-TW" altLang="zh-TW" sz="2600" b="1" dirty="0"/>
              <a:t>對於亞倫的子孫</a:t>
            </a:r>
          </a:p>
        </p:txBody>
      </p:sp>
      <p:sp>
        <p:nvSpPr>
          <p:cNvPr id="3" name="矩形 2"/>
          <p:cNvSpPr/>
          <p:nvPr/>
        </p:nvSpPr>
        <p:spPr>
          <a:xfrm>
            <a:off x="351325" y="915566"/>
            <a:ext cx="8605464" cy="3785652"/>
          </a:xfrm>
          <a:prstGeom prst="rect">
            <a:avLst/>
          </a:prstGeom>
        </p:spPr>
        <p:txBody>
          <a:bodyPr wrap="square">
            <a:spAutoFit/>
          </a:bodyPr>
          <a:lstStyle/>
          <a:p>
            <a:r>
              <a:rPr lang="en-US" altLang="zh-TW" sz="2400" b="1" baseline="30000" dirty="0"/>
              <a:t>19</a:t>
            </a:r>
            <a:r>
              <a:rPr lang="zh-TW" altLang="zh-TW" sz="2400" b="1" dirty="0"/>
              <a:t>耶和華曉諭摩西說：</a:t>
            </a:r>
            <a:r>
              <a:rPr lang="en-US" altLang="zh-TW" sz="2400" b="1" baseline="30000" dirty="0"/>
              <a:t>20</a:t>
            </a:r>
            <a:r>
              <a:rPr lang="zh-TW" altLang="zh-TW" sz="2400" b="1" dirty="0"/>
              <a:t>當亞倫受膏的日子，他和他子孫所要獻給耶和華的供物，就是細麵伊法十分之一，為常獻的素祭：早晨一半，晚上一半。</a:t>
            </a:r>
            <a:r>
              <a:rPr lang="en-US" altLang="zh-TW" sz="2400" b="1" baseline="30000" dirty="0"/>
              <a:t>21</a:t>
            </a:r>
            <a:r>
              <a:rPr lang="zh-TW" altLang="zh-TW" sz="2400" b="1" dirty="0"/>
              <a:t>要在鐵鏊上用油調和做成，調勻了，你就拿進來；烤好了分成塊子，獻給耶和華為馨香的素祭。</a:t>
            </a:r>
            <a:endParaRPr lang="en-US" altLang="zh-TW" sz="2400" b="1" baseline="30000" dirty="0"/>
          </a:p>
          <a:p>
            <a:r>
              <a:rPr lang="en-US" altLang="zh-TW" sz="2400" b="1" dirty="0"/>
              <a:t>The Lord spoke to Moses, saying, </a:t>
            </a:r>
            <a:r>
              <a:rPr lang="en-US" altLang="zh-TW" sz="2400" b="1" baseline="30000" dirty="0"/>
              <a:t>20</a:t>
            </a:r>
            <a:r>
              <a:rPr lang="en-US" altLang="zh-TW" sz="2400" b="1" dirty="0"/>
              <a:t>"This is the offering that Aaron and his sons shall offer to the Lord on the day when he is anointed: a tenth of an </a:t>
            </a:r>
            <a:r>
              <a:rPr lang="en-US" altLang="zh-TW" sz="2400" b="1" dirty="0" err="1"/>
              <a:t>ephah</a:t>
            </a:r>
            <a:r>
              <a:rPr lang="en-US" altLang="zh-TW" sz="2400" b="1" dirty="0"/>
              <a:t> of fine flour as a regular grain offering, half of it in the morning and half in the evening. </a:t>
            </a:r>
            <a:r>
              <a:rPr lang="en-US" altLang="zh-TW" sz="2400" b="1" baseline="30000" dirty="0"/>
              <a:t>21</a:t>
            </a:r>
            <a:r>
              <a:rPr lang="en-US" altLang="zh-TW" sz="2400" b="1" dirty="0"/>
              <a:t>It shall be made with oil on a griddle. You shall bring it well mixed, in baked pieces like a grain offering, and offer it for a pleasing aroma to the Lord. </a:t>
            </a:r>
            <a:endParaRPr lang="zh-TW" altLang="zh-TW" sz="2400" b="1" dirty="0"/>
          </a:p>
        </p:txBody>
      </p:sp>
    </p:spTree>
    <p:extLst>
      <p:ext uri="{BB962C8B-B14F-4D97-AF65-F5344CB8AC3E}">
        <p14:creationId xmlns:p14="http://schemas.microsoft.com/office/powerpoint/2010/main" val="49912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8136904" cy="2677656"/>
          </a:xfrm>
          <a:prstGeom prst="rect">
            <a:avLst/>
          </a:prstGeom>
        </p:spPr>
        <p:txBody>
          <a:bodyPr wrap="square">
            <a:spAutoFit/>
          </a:bodyPr>
          <a:lstStyle/>
          <a:p>
            <a:r>
              <a:rPr lang="en-US" altLang="zh-TW" sz="2400" b="1" baseline="30000" dirty="0"/>
              <a:t>22</a:t>
            </a:r>
            <a:r>
              <a:rPr lang="zh-TW" altLang="zh-TW" sz="2400" b="1" dirty="0"/>
              <a:t>亞倫的子孫中，接續他為受膏的祭司，要把這素祭獻上，要全燒給耶和華。這是永遠的定例。</a:t>
            </a:r>
            <a:r>
              <a:rPr lang="en-US" altLang="zh-TW" sz="2400" b="1" baseline="30000" dirty="0"/>
              <a:t>23</a:t>
            </a:r>
            <a:r>
              <a:rPr lang="zh-TW" altLang="zh-TW" sz="2400" b="1" dirty="0"/>
              <a:t>祭司的素祭都要燒了，</a:t>
            </a:r>
            <a:r>
              <a:rPr lang="zh-TW" altLang="zh-TW" sz="2400" b="1" dirty="0">
                <a:solidFill>
                  <a:srgbClr val="FF0000"/>
                </a:solidFill>
              </a:rPr>
              <a:t>卻不可吃。</a:t>
            </a:r>
            <a:r>
              <a:rPr lang="zh-TW" altLang="zh-TW" sz="2400" b="1" dirty="0"/>
              <a:t>【利</a:t>
            </a:r>
            <a:r>
              <a:rPr lang="en-US" altLang="zh-TW" sz="2400" b="1" dirty="0"/>
              <a:t> 6:19~23</a:t>
            </a:r>
            <a:r>
              <a:rPr lang="zh-TW" altLang="zh-TW" sz="2400" b="1" dirty="0"/>
              <a:t>】</a:t>
            </a:r>
            <a:endParaRPr lang="en-US" altLang="zh-TW" sz="2400" b="1" baseline="30000" dirty="0"/>
          </a:p>
          <a:p>
            <a:r>
              <a:rPr lang="en-US" altLang="zh-TW" sz="2400" b="1" baseline="30000" dirty="0"/>
              <a:t>2</a:t>
            </a:r>
            <a:r>
              <a:rPr lang="en-US" altLang="zh-TW" sz="2400" b="1" dirty="0"/>
              <a:t>The priest from among Aaron's sons, who is anointed to succeed him, shall offer it to the Lord as decreed forever. The whole of it shall be burned. </a:t>
            </a:r>
            <a:r>
              <a:rPr lang="en-US" altLang="zh-TW" sz="2400" b="1" baseline="30000" dirty="0"/>
              <a:t>23</a:t>
            </a:r>
            <a:r>
              <a:rPr lang="en-US" altLang="zh-TW" sz="2400" b="1" dirty="0"/>
              <a:t>Every grain offering of a priest shall be wholly burned. </a:t>
            </a:r>
            <a:r>
              <a:rPr lang="en-US" altLang="zh-TW" sz="2400" b="1" dirty="0">
                <a:solidFill>
                  <a:srgbClr val="FF0000"/>
                </a:solidFill>
              </a:rPr>
              <a:t>It shall not be eaten.</a:t>
            </a:r>
            <a:r>
              <a:rPr lang="en-US" altLang="zh-TW" sz="2400" b="1" dirty="0"/>
              <a:t>" </a:t>
            </a:r>
            <a:r>
              <a:rPr lang="zh-TW" altLang="zh-TW" sz="2400" b="1" dirty="0"/>
              <a:t>【</a:t>
            </a:r>
            <a:r>
              <a:rPr lang="en-US" altLang="zh-TW" sz="2400" b="1" dirty="0"/>
              <a:t>Lev 6:19~23</a:t>
            </a:r>
            <a:r>
              <a:rPr lang="zh-TW" altLang="zh-TW" sz="2400" b="1" dirty="0"/>
              <a:t>】</a:t>
            </a:r>
          </a:p>
        </p:txBody>
      </p:sp>
      <p:pic>
        <p:nvPicPr>
          <p:cNvPr id="6146" name="Picture 2" descr="素祭| 海外華人福音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754" y="3291829"/>
            <a:ext cx="47625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3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12184"/>
            <a:ext cx="4249305" cy="492443"/>
          </a:xfrm>
          <a:prstGeom prst="rect">
            <a:avLst/>
          </a:prstGeom>
        </p:spPr>
        <p:txBody>
          <a:bodyPr wrap="none">
            <a:spAutoFit/>
          </a:bodyPr>
          <a:lstStyle/>
          <a:p>
            <a:r>
              <a:rPr lang="en-US" altLang="zh-TW" sz="2600" b="1" dirty="0">
                <a:solidFill>
                  <a:srgbClr val="0070C0"/>
                </a:solidFill>
              </a:rPr>
              <a:t>B. </a:t>
            </a:r>
            <a:r>
              <a:rPr lang="en-US" altLang="zh-TW" sz="2600" b="1" u="sng" dirty="0"/>
              <a:t>90%--The Rest, </a:t>
            </a:r>
            <a:r>
              <a:rPr lang="zh-TW" altLang="zh-TW" sz="2600" b="1" u="sng" dirty="0"/>
              <a:t>其餘的</a:t>
            </a:r>
            <a:r>
              <a:rPr lang="en-US" altLang="zh-TW" sz="2600" b="1" u="sng" dirty="0"/>
              <a:t>90%</a:t>
            </a:r>
            <a:endParaRPr lang="zh-TW" altLang="en-US" sz="2600" b="1" u="sn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9582"/>
            <a:ext cx="4774684" cy="387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516180" y="4628478"/>
            <a:ext cx="3456384" cy="310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9971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2220" y="339502"/>
            <a:ext cx="4936095" cy="492443"/>
          </a:xfrm>
          <a:prstGeom prst="rect">
            <a:avLst/>
          </a:prstGeom>
        </p:spPr>
        <p:txBody>
          <a:bodyPr wrap="none">
            <a:spAutoFit/>
          </a:bodyPr>
          <a:lstStyle/>
          <a:p>
            <a:r>
              <a:rPr lang="en-US" altLang="zh-TW" sz="2600" b="1" dirty="0">
                <a:solidFill>
                  <a:srgbClr val="0070C0"/>
                </a:solidFill>
              </a:rPr>
              <a:t>A. </a:t>
            </a:r>
            <a:r>
              <a:rPr lang="en-US" altLang="zh-TW" sz="2600" b="1" u="sng" dirty="0"/>
              <a:t>Do not get into debt. </a:t>
            </a:r>
            <a:r>
              <a:rPr lang="zh-TW" altLang="zh-TW" sz="2600" b="1" u="sng" dirty="0"/>
              <a:t>不要負債</a:t>
            </a:r>
            <a:r>
              <a:rPr lang="en-US" altLang="zh-TW" sz="2600" b="1" u="sng" dirty="0"/>
              <a:t>.</a:t>
            </a:r>
            <a:endParaRPr lang="zh-TW" altLang="zh-TW" sz="2600" b="1" u="sng" dirty="0"/>
          </a:p>
        </p:txBody>
      </p:sp>
      <p:sp>
        <p:nvSpPr>
          <p:cNvPr id="3" name="矩形 2"/>
          <p:cNvSpPr/>
          <p:nvPr/>
        </p:nvSpPr>
        <p:spPr>
          <a:xfrm>
            <a:off x="618172" y="1029384"/>
            <a:ext cx="2025234" cy="492443"/>
          </a:xfrm>
          <a:prstGeom prst="rect">
            <a:avLst/>
          </a:prstGeom>
        </p:spPr>
        <p:txBody>
          <a:bodyPr wrap="none">
            <a:spAutoFit/>
          </a:bodyPr>
          <a:lstStyle/>
          <a:p>
            <a:r>
              <a:rPr lang="en-US" altLang="zh-TW" sz="2600" b="1" u="sng" dirty="0"/>
              <a:t>Illustration 4:</a:t>
            </a:r>
            <a:endParaRPr lang="zh-TW" altLang="zh-TW" sz="2600" b="1" u="sng" dirty="0"/>
          </a:p>
        </p:txBody>
      </p:sp>
      <p:pic>
        <p:nvPicPr>
          <p:cNvPr id="9218" name="Picture 2" descr="Ultimate Guide to Credit Card Debt - Refresh Debt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75606"/>
            <a:ext cx="3457264" cy="345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347614"/>
            <a:ext cx="6840760" cy="1692771"/>
          </a:xfrm>
          <a:prstGeom prst="rect">
            <a:avLst/>
          </a:prstGeom>
        </p:spPr>
        <p:txBody>
          <a:bodyPr wrap="square">
            <a:spAutoFit/>
          </a:bodyPr>
          <a:lstStyle/>
          <a:p>
            <a:r>
              <a:rPr lang="en-US" altLang="zh-TW" sz="2600" b="1" baseline="30000" dirty="0"/>
              <a:t>7</a:t>
            </a:r>
            <a:r>
              <a:rPr lang="zh-TW" altLang="zh-TW" sz="2600" b="1" dirty="0"/>
              <a:t>富戶管轄窮人；欠債的是債主的僕人。</a:t>
            </a:r>
            <a:endParaRPr lang="en-US" altLang="zh-TW" sz="2600" b="1" dirty="0"/>
          </a:p>
          <a:p>
            <a:r>
              <a:rPr lang="zh-TW" altLang="zh-TW" sz="2600" b="1" dirty="0"/>
              <a:t>【箴</a:t>
            </a:r>
            <a:r>
              <a:rPr lang="en-US" altLang="zh-TW" sz="2600" b="1" dirty="0"/>
              <a:t> 22:7</a:t>
            </a:r>
            <a:r>
              <a:rPr lang="zh-TW" altLang="zh-TW" sz="2600" b="1" dirty="0"/>
              <a:t>】</a:t>
            </a:r>
            <a:br>
              <a:rPr lang="en-US" altLang="zh-TW" sz="2600" b="1" dirty="0"/>
            </a:br>
            <a:r>
              <a:rPr lang="en-US" altLang="zh-TW" sz="2600" b="1" baseline="30000" dirty="0"/>
              <a:t>7</a:t>
            </a:r>
            <a:r>
              <a:rPr lang="en-US" altLang="zh-TW" sz="2600" b="1" dirty="0"/>
              <a:t>The rich rules over the poor, and the borrower is the slave of the lender. </a:t>
            </a:r>
            <a:r>
              <a:rPr lang="zh-TW" altLang="zh-TW" sz="2600" b="1" dirty="0"/>
              <a:t>【</a:t>
            </a:r>
            <a:r>
              <a:rPr lang="en-US" altLang="zh-TW" sz="2600" b="1" dirty="0" err="1"/>
              <a:t>Prov</a:t>
            </a:r>
            <a:r>
              <a:rPr lang="en-US" altLang="zh-TW" sz="2600" b="1" dirty="0"/>
              <a:t> 22:7</a:t>
            </a:r>
            <a:r>
              <a:rPr lang="zh-TW" altLang="zh-TW" sz="2600" b="1" dirty="0"/>
              <a:t>】</a:t>
            </a:r>
          </a:p>
        </p:txBody>
      </p:sp>
    </p:spTree>
    <p:extLst>
      <p:ext uri="{BB962C8B-B14F-4D97-AF65-F5344CB8AC3E}">
        <p14:creationId xmlns:p14="http://schemas.microsoft.com/office/powerpoint/2010/main" val="40191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339502"/>
            <a:ext cx="2025234" cy="492443"/>
          </a:xfrm>
          <a:prstGeom prst="rect">
            <a:avLst/>
          </a:prstGeom>
        </p:spPr>
        <p:txBody>
          <a:bodyPr wrap="none">
            <a:spAutoFit/>
          </a:bodyPr>
          <a:lstStyle/>
          <a:p>
            <a:r>
              <a:rPr lang="en-US" altLang="zh-TW" sz="2600" b="1" u="sng" dirty="0"/>
              <a:t>Illustration 5:</a:t>
            </a:r>
            <a:endParaRPr lang="zh-TW" altLang="zh-TW" sz="2600" b="1"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800624"/>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91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699542"/>
            <a:ext cx="4753224" cy="492443"/>
          </a:xfrm>
          <a:prstGeom prst="rect">
            <a:avLst/>
          </a:prstGeom>
        </p:spPr>
        <p:txBody>
          <a:bodyPr wrap="none">
            <a:spAutoFit/>
          </a:bodyPr>
          <a:lstStyle/>
          <a:p>
            <a:r>
              <a:rPr lang="en-US" altLang="zh-TW" sz="2600" b="1" dirty="0">
                <a:solidFill>
                  <a:srgbClr val="0070C0"/>
                </a:solidFill>
              </a:rPr>
              <a:t>B. </a:t>
            </a:r>
            <a:r>
              <a:rPr lang="en-US" altLang="zh-TW" sz="2600" b="1" u="sng" dirty="0"/>
              <a:t>Do not cosign. </a:t>
            </a:r>
            <a:r>
              <a:rPr lang="zh-TW" altLang="zh-TW" sz="2600" b="1" u="sng" dirty="0"/>
              <a:t>不要為人作保</a:t>
            </a:r>
            <a:r>
              <a:rPr lang="en-US" altLang="zh-TW" sz="2600" b="1" u="sng" dirty="0"/>
              <a:t>. </a:t>
            </a:r>
            <a:endParaRPr lang="zh-TW" altLang="zh-TW" sz="2600" b="1" u="sng" dirty="0"/>
          </a:p>
        </p:txBody>
      </p:sp>
      <p:sp>
        <p:nvSpPr>
          <p:cNvPr id="3" name="矩形 2"/>
          <p:cNvSpPr/>
          <p:nvPr/>
        </p:nvSpPr>
        <p:spPr>
          <a:xfrm>
            <a:off x="589706" y="2427734"/>
            <a:ext cx="7848872" cy="2492990"/>
          </a:xfrm>
          <a:prstGeom prst="rect">
            <a:avLst/>
          </a:prstGeom>
        </p:spPr>
        <p:txBody>
          <a:bodyPr wrap="square">
            <a:spAutoFit/>
          </a:bodyPr>
          <a:lstStyle/>
          <a:p>
            <a:r>
              <a:rPr lang="en-US" altLang="zh-TW" sz="2600" b="1" baseline="30000" dirty="0"/>
              <a:t>26</a:t>
            </a:r>
            <a:r>
              <a:rPr lang="zh-TW" altLang="zh-TW" sz="2600" b="1" dirty="0"/>
              <a:t>不要與人擊掌，不要為欠債的作保。</a:t>
            </a:r>
            <a:r>
              <a:rPr lang="en-US" altLang="zh-TW" sz="2600" b="1" baseline="30000" dirty="0"/>
              <a:t>27</a:t>
            </a:r>
            <a:r>
              <a:rPr lang="zh-TW" altLang="zh-TW" sz="2600" b="1" dirty="0"/>
              <a:t>你若沒有甚麼償還，何必使人奪去你睡臥的床呢？【箴</a:t>
            </a:r>
            <a:r>
              <a:rPr lang="en-US" altLang="zh-TW" sz="2600" b="1" dirty="0"/>
              <a:t> 22:26~27</a:t>
            </a:r>
            <a:r>
              <a:rPr lang="zh-TW" altLang="zh-TW" sz="2600" b="1" dirty="0"/>
              <a:t>】</a:t>
            </a:r>
            <a:br>
              <a:rPr lang="en-US" altLang="zh-TW" sz="2600" b="1" dirty="0"/>
            </a:br>
            <a:r>
              <a:rPr lang="en-US" altLang="zh-TW" sz="2600" b="1" baseline="30000" dirty="0"/>
              <a:t>26</a:t>
            </a:r>
            <a:r>
              <a:rPr lang="en-US" altLang="zh-TW" sz="2600" b="1" dirty="0"/>
              <a:t>Be not one of those who give pledges, who put up security for debts. </a:t>
            </a:r>
            <a:r>
              <a:rPr lang="en-US" altLang="zh-TW" sz="2600" b="1" baseline="30000" dirty="0"/>
              <a:t>27</a:t>
            </a:r>
            <a:r>
              <a:rPr lang="en-US" altLang="zh-TW" sz="2600" b="1" dirty="0"/>
              <a:t>If you have nothing with which to pay, why should your bed be taken from under you? </a:t>
            </a:r>
            <a:r>
              <a:rPr lang="zh-TW" altLang="zh-TW" sz="2600" b="1" dirty="0"/>
              <a:t>【</a:t>
            </a:r>
            <a:r>
              <a:rPr lang="en-US" altLang="zh-TW" sz="2600" b="1" dirty="0" err="1"/>
              <a:t>Prov</a:t>
            </a:r>
            <a:r>
              <a:rPr lang="en-US" altLang="zh-TW" sz="2600" b="1" dirty="0"/>
              <a:t> 22:26~27</a:t>
            </a:r>
            <a:r>
              <a:rPr lang="zh-TW" altLang="zh-TW" sz="2600" b="1"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226" y="141607"/>
            <a:ext cx="3168352" cy="210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66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9502"/>
            <a:ext cx="2025234" cy="492443"/>
          </a:xfrm>
          <a:prstGeom prst="rect">
            <a:avLst/>
          </a:prstGeom>
        </p:spPr>
        <p:txBody>
          <a:bodyPr wrap="none">
            <a:spAutoFit/>
          </a:bodyPr>
          <a:lstStyle/>
          <a:p>
            <a:r>
              <a:rPr lang="en-US" altLang="zh-TW" sz="2600" b="1" u="sng" dirty="0"/>
              <a:t>Illustration 6:</a:t>
            </a:r>
            <a:endParaRPr lang="zh-TW" altLang="zh-TW" sz="2600" b="1" u="sng"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83518"/>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10268"/>
            <a:ext cx="3900728" cy="204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90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0135" y="309304"/>
            <a:ext cx="3197414" cy="492443"/>
          </a:xfrm>
          <a:prstGeom prst="rect">
            <a:avLst/>
          </a:prstGeom>
          <a:ln w="38100"/>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600" b="1" dirty="0">
                <a:solidFill>
                  <a:srgbClr val="FF0000"/>
                </a:solidFill>
              </a:rPr>
              <a:t>1. </a:t>
            </a:r>
            <a:r>
              <a:rPr lang="zh-TW" altLang="zh-TW" sz="2600" b="1" dirty="0"/>
              <a:t>燔祭 </a:t>
            </a:r>
            <a:r>
              <a:rPr lang="en-US" altLang="zh-TW" sz="2600" b="1" dirty="0"/>
              <a:t>burnt offering</a:t>
            </a:r>
            <a:endParaRPr lang="zh-TW" altLang="zh-TW" sz="2600" b="1" dirty="0"/>
          </a:p>
        </p:txBody>
      </p:sp>
      <p:sp>
        <p:nvSpPr>
          <p:cNvPr id="4" name="矩形 3"/>
          <p:cNvSpPr/>
          <p:nvPr/>
        </p:nvSpPr>
        <p:spPr>
          <a:xfrm>
            <a:off x="330499" y="2859782"/>
            <a:ext cx="8561981" cy="1938992"/>
          </a:xfrm>
          <a:prstGeom prst="rect">
            <a:avLst/>
          </a:prstGeom>
        </p:spPr>
        <p:txBody>
          <a:bodyPr wrap="square">
            <a:spAutoFit/>
          </a:bodyPr>
          <a:lstStyle/>
          <a:p>
            <a:r>
              <a:rPr lang="en-US" altLang="zh-TW" sz="2400" b="1" baseline="30000" dirty="0"/>
              <a:t>16</a:t>
            </a:r>
            <a:r>
              <a:rPr lang="zh-TW" altLang="zh-TW" sz="2400" b="1" dirty="0"/>
              <a:t>「神愛世人，甚至將他的獨生子賜給他們，叫一切信他的，不至滅亡，反得永生。【約</a:t>
            </a:r>
            <a:r>
              <a:rPr lang="en-US" altLang="zh-TW" sz="2400" b="1" dirty="0"/>
              <a:t> 3:16</a:t>
            </a:r>
            <a:r>
              <a:rPr lang="zh-TW" altLang="zh-TW" sz="2400" b="1" dirty="0"/>
              <a:t>】</a:t>
            </a:r>
            <a:br>
              <a:rPr lang="en-US" altLang="zh-TW" sz="2400" b="1" dirty="0"/>
            </a:br>
            <a:r>
              <a:rPr lang="en-US" altLang="zh-TW" sz="2400" b="1" baseline="30000" dirty="0"/>
              <a:t>16</a:t>
            </a:r>
            <a:r>
              <a:rPr lang="en-US" altLang="zh-TW" sz="2400" b="1" dirty="0"/>
              <a:t>"For God so loved the </a:t>
            </a:r>
            <a:r>
              <a:rPr lang="en-US" altLang="zh-TW" sz="2400" b="1" dirty="0" err="1"/>
              <a:t>world,that</a:t>
            </a:r>
            <a:r>
              <a:rPr lang="en-US" altLang="zh-TW" sz="2400" b="1" dirty="0"/>
              <a:t> he gave his only Son, that whoever believes in him should not perish but have eternal life." </a:t>
            </a:r>
            <a:r>
              <a:rPr lang="zh-TW" altLang="zh-TW" sz="2400" b="1" dirty="0"/>
              <a:t>【</a:t>
            </a:r>
            <a:r>
              <a:rPr lang="en-US" altLang="zh-TW" sz="2400" b="1" dirty="0"/>
              <a:t>John 3:16</a:t>
            </a:r>
            <a:r>
              <a:rPr lang="zh-TW" altLang="zh-TW" sz="2400" b="1" dirty="0"/>
              <a:t>】</a:t>
            </a:r>
          </a:p>
        </p:txBody>
      </p:sp>
      <p:pic>
        <p:nvPicPr>
          <p:cNvPr id="5" name="Picture 2" descr="燔祭-360百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09304"/>
            <a:ext cx="3312368" cy="247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339502"/>
            <a:ext cx="2025234" cy="492443"/>
          </a:xfrm>
          <a:prstGeom prst="rect">
            <a:avLst/>
          </a:prstGeom>
        </p:spPr>
        <p:txBody>
          <a:bodyPr wrap="none">
            <a:spAutoFit/>
          </a:bodyPr>
          <a:lstStyle/>
          <a:p>
            <a:r>
              <a:rPr lang="en-US" altLang="zh-TW" sz="2600" b="1" u="sng" dirty="0"/>
              <a:t>Illustration 7:</a:t>
            </a:r>
            <a:endParaRPr lang="zh-TW" altLang="zh-TW" sz="2600" b="1" u="sng" dirty="0"/>
          </a:p>
        </p:txBody>
      </p:sp>
      <p:pic>
        <p:nvPicPr>
          <p:cNvPr id="13314" name="Picture 2" descr="Managed Communities - What is a Homeowners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131589"/>
            <a:ext cx="5040560" cy="316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3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736" y="483518"/>
            <a:ext cx="3582006" cy="492443"/>
          </a:xfrm>
          <a:prstGeom prst="rect">
            <a:avLst/>
          </a:prstGeom>
          <a:ln w="38100"/>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TW" sz="2600" b="1" dirty="0">
                <a:solidFill>
                  <a:srgbClr val="FF0000"/>
                </a:solidFill>
              </a:rPr>
              <a:t>3. </a:t>
            </a:r>
            <a:r>
              <a:rPr lang="zh-TW" altLang="zh-TW" sz="2600" b="1" dirty="0"/>
              <a:t>平安祭 </a:t>
            </a:r>
            <a:r>
              <a:rPr lang="en-US" altLang="zh-TW" sz="2600" b="1" dirty="0"/>
              <a:t>peace offering</a:t>
            </a:r>
            <a:endParaRPr lang="zh-TW" altLang="zh-TW" sz="26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47255"/>
            <a:ext cx="3384376" cy="245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71506" y="3434880"/>
            <a:ext cx="8299314" cy="1292662"/>
          </a:xfrm>
          <a:prstGeom prst="rect">
            <a:avLst/>
          </a:prstGeom>
        </p:spPr>
        <p:txBody>
          <a:bodyPr wrap="square">
            <a:spAutoFit/>
          </a:bodyPr>
          <a:lstStyle/>
          <a:p>
            <a:r>
              <a:rPr lang="zh-TW" altLang="zh-TW" sz="2600" b="1" dirty="0"/>
              <a:t>平安祭所表達的觀念</a:t>
            </a:r>
            <a:r>
              <a:rPr lang="en-US" altLang="zh-TW" sz="2600" b="1" dirty="0"/>
              <a:t>, </a:t>
            </a:r>
            <a:r>
              <a:rPr lang="zh-TW" altLang="zh-TW" sz="2600" b="1" dirty="0"/>
              <a:t>就是獻祭者 要 </a:t>
            </a:r>
            <a:r>
              <a:rPr lang="en-US" altLang="zh-TW" sz="2600" b="1" dirty="0"/>
              <a:t>“</a:t>
            </a:r>
            <a:r>
              <a:rPr lang="zh-TW" altLang="zh-TW" sz="2600" b="1" dirty="0"/>
              <a:t>盡心</a:t>
            </a:r>
            <a:r>
              <a:rPr lang="en-US" altLang="zh-TW" sz="2600" b="1" dirty="0"/>
              <a:t>, </a:t>
            </a:r>
            <a:r>
              <a:rPr lang="zh-TW" altLang="zh-TW" sz="2600" b="1" dirty="0"/>
              <a:t>盡性</a:t>
            </a:r>
            <a:r>
              <a:rPr lang="en-US" altLang="zh-TW" sz="2600" b="1" dirty="0"/>
              <a:t>, </a:t>
            </a:r>
            <a:r>
              <a:rPr lang="zh-TW" altLang="zh-TW" sz="2600" b="1" dirty="0"/>
              <a:t>盡意</a:t>
            </a:r>
            <a:r>
              <a:rPr lang="en-US" altLang="zh-TW" sz="2600" b="1" dirty="0"/>
              <a:t>, </a:t>
            </a:r>
            <a:r>
              <a:rPr lang="zh-TW" altLang="zh-TW" sz="2600" b="1" dirty="0"/>
              <a:t>盡力</a:t>
            </a:r>
            <a:r>
              <a:rPr lang="en-US" altLang="zh-TW" sz="2600" b="1" dirty="0"/>
              <a:t>” </a:t>
            </a:r>
            <a:r>
              <a:rPr lang="zh-TW" altLang="zh-TW" sz="2600" b="1" dirty="0"/>
              <a:t>愛主你的神</a:t>
            </a:r>
            <a:r>
              <a:rPr lang="en-US" altLang="zh-TW" sz="2600" b="1" dirty="0"/>
              <a:t>/Love the Lord your God with all your soul, strength, will, and your heart!</a:t>
            </a:r>
            <a:endParaRPr lang="zh-TW" altLang="en-US" sz="2600" b="1" dirty="0"/>
          </a:p>
        </p:txBody>
      </p:sp>
    </p:spTree>
    <p:extLst>
      <p:ext uri="{BB962C8B-B14F-4D97-AF65-F5344CB8AC3E}">
        <p14:creationId xmlns:p14="http://schemas.microsoft.com/office/powerpoint/2010/main" val="1614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1194" y="339502"/>
            <a:ext cx="8280920" cy="4493538"/>
          </a:xfrm>
          <a:prstGeom prst="rect">
            <a:avLst/>
          </a:prstGeom>
        </p:spPr>
        <p:txBody>
          <a:bodyPr wrap="square">
            <a:spAutoFit/>
          </a:bodyPr>
          <a:lstStyle/>
          <a:p>
            <a:r>
              <a:rPr lang="en-US" altLang="zh-TW" sz="2600" b="1" baseline="30000" dirty="0"/>
              <a:t>8</a:t>
            </a:r>
            <a:r>
              <a:rPr lang="zh-TW" altLang="zh-TW" sz="2600" b="1" dirty="0"/>
              <a:t>你們得救是本乎恩，也因著信；這並不是出於自己，乃是神所賜的；</a:t>
            </a:r>
            <a:r>
              <a:rPr lang="en-US" altLang="zh-TW" sz="2600" b="1" baseline="30000" dirty="0"/>
              <a:t>9</a:t>
            </a:r>
            <a:r>
              <a:rPr lang="zh-TW" altLang="zh-TW" sz="2600" b="1" dirty="0"/>
              <a:t>也不是出於行為，免得有人自誇。</a:t>
            </a:r>
            <a:r>
              <a:rPr lang="en-US" altLang="zh-TW" sz="2600" b="1" baseline="30000" dirty="0"/>
              <a:t>10</a:t>
            </a:r>
            <a:r>
              <a:rPr lang="zh-TW" altLang="zh-TW" sz="2600" b="1" dirty="0"/>
              <a:t>我們原是他的工作，在基督耶穌裡造成的，為要叫我們行善，就是神所預備叫我們行的。</a:t>
            </a:r>
            <a:endParaRPr lang="en-US" altLang="zh-TW" sz="2600" b="1" dirty="0"/>
          </a:p>
          <a:p>
            <a:r>
              <a:rPr lang="zh-TW" altLang="zh-TW" sz="2600" b="1" dirty="0"/>
              <a:t>【弗</a:t>
            </a:r>
            <a:r>
              <a:rPr lang="en-US" altLang="zh-TW" sz="2600" b="1" dirty="0"/>
              <a:t> 2:8~10</a:t>
            </a:r>
            <a:r>
              <a:rPr lang="zh-TW" altLang="zh-TW" sz="2600" b="1" dirty="0"/>
              <a:t>】</a:t>
            </a:r>
            <a:br>
              <a:rPr lang="en-US" altLang="zh-TW" sz="2600" b="1" dirty="0"/>
            </a:br>
            <a:r>
              <a:rPr lang="en-US" altLang="zh-TW" sz="2600" b="1" baseline="30000" dirty="0"/>
              <a:t>8</a:t>
            </a:r>
            <a:r>
              <a:rPr lang="en-US" altLang="zh-TW" sz="2600" b="1" dirty="0"/>
              <a:t>For by grace you have been saved through faith. And this is not your own doing; it is the gift of God, </a:t>
            </a:r>
            <a:r>
              <a:rPr lang="en-US" altLang="zh-TW" sz="2600" b="1" baseline="30000" dirty="0"/>
              <a:t>9</a:t>
            </a:r>
            <a:r>
              <a:rPr lang="en-US" altLang="zh-TW" sz="2600" b="1" dirty="0"/>
              <a:t>not a result of works, so that no one may boast. </a:t>
            </a:r>
            <a:r>
              <a:rPr lang="en-US" altLang="zh-TW" sz="2600" b="1" baseline="30000" dirty="0"/>
              <a:t>10</a:t>
            </a:r>
            <a:r>
              <a:rPr lang="en-US" altLang="zh-TW" sz="2600" b="1" dirty="0"/>
              <a:t>For we are his workmanship, created in Christ Jesus for good works, which God prepared beforehand, that we should walk in them. </a:t>
            </a:r>
            <a:r>
              <a:rPr lang="zh-TW" altLang="zh-TW" sz="2600" b="1" dirty="0"/>
              <a:t>【</a:t>
            </a:r>
            <a:r>
              <a:rPr lang="en-US" altLang="zh-TW" sz="2600" b="1" dirty="0" err="1"/>
              <a:t>Eph</a:t>
            </a:r>
            <a:r>
              <a:rPr lang="en-US" altLang="zh-TW" sz="2600" b="1" dirty="0"/>
              <a:t> 2:8~10</a:t>
            </a:r>
            <a:r>
              <a:rPr lang="zh-TW" altLang="zh-TW" sz="2600" b="1" dirty="0"/>
              <a:t>】</a:t>
            </a:r>
          </a:p>
        </p:txBody>
      </p:sp>
    </p:spTree>
    <p:extLst>
      <p:ext uri="{BB962C8B-B14F-4D97-AF65-F5344CB8AC3E}">
        <p14:creationId xmlns:p14="http://schemas.microsoft.com/office/powerpoint/2010/main" val="389628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9711" y="1779662"/>
            <a:ext cx="8064896" cy="2492990"/>
          </a:xfrm>
          <a:prstGeom prst="rect">
            <a:avLst/>
          </a:prstGeom>
        </p:spPr>
        <p:txBody>
          <a:bodyPr wrap="square">
            <a:spAutoFit/>
          </a:bodyPr>
          <a:lstStyle/>
          <a:p>
            <a:r>
              <a:rPr lang="en-US" altLang="zh-TW" sz="2600" b="1" baseline="30000" dirty="0"/>
              <a:t>1</a:t>
            </a:r>
            <a:r>
              <a:rPr lang="zh-TW" altLang="zh-TW" sz="2600" b="1" dirty="0"/>
              <a:t>提阿非羅大人哪，有好些人提筆作書，述說在我們中間所成就的事，是照傳道的人從起初親眼看見又傳給我們的。【路</a:t>
            </a:r>
            <a:r>
              <a:rPr lang="en-US" altLang="zh-TW" sz="2600" b="1" dirty="0"/>
              <a:t> 1:1</a:t>
            </a:r>
            <a:r>
              <a:rPr lang="zh-TW" altLang="zh-TW" sz="2600" b="1" dirty="0"/>
              <a:t>】</a:t>
            </a:r>
            <a:br>
              <a:rPr lang="en-US" altLang="zh-TW" sz="2600" b="1" dirty="0"/>
            </a:br>
            <a:r>
              <a:rPr lang="en-US" altLang="zh-TW" sz="2600" b="1" baseline="30000" dirty="0"/>
              <a:t>1</a:t>
            </a:r>
            <a:r>
              <a:rPr lang="en-US" altLang="zh-TW" sz="2600" b="1" dirty="0"/>
              <a:t>Inasmuch as many have undertaken to compile a narrative of the things that have been accomplished among us, </a:t>
            </a:r>
            <a:r>
              <a:rPr lang="zh-TW" altLang="zh-TW" sz="2600" b="1" dirty="0"/>
              <a:t>【</a:t>
            </a:r>
            <a:r>
              <a:rPr lang="en-US" altLang="zh-TW" sz="2600" b="1" dirty="0"/>
              <a:t>Luke 1:1</a:t>
            </a:r>
            <a:r>
              <a:rPr lang="zh-TW" altLang="zh-TW" sz="2600" b="1" dirty="0"/>
              <a:t>】</a:t>
            </a:r>
          </a:p>
        </p:txBody>
      </p:sp>
      <p:sp>
        <p:nvSpPr>
          <p:cNvPr id="3" name="矩形 2"/>
          <p:cNvSpPr/>
          <p:nvPr/>
        </p:nvSpPr>
        <p:spPr>
          <a:xfrm>
            <a:off x="527822" y="555526"/>
            <a:ext cx="8118441" cy="892552"/>
          </a:xfrm>
          <a:prstGeom prst="rect">
            <a:avLst/>
          </a:prstGeom>
        </p:spPr>
        <p:txBody>
          <a:bodyPr wrap="none">
            <a:spAutoFit/>
          </a:bodyPr>
          <a:lstStyle/>
          <a:p>
            <a:r>
              <a:rPr lang="zh-TW" altLang="en-US" sz="2600" b="1" dirty="0"/>
              <a:t>路加寫了兩本書</a:t>
            </a:r>
            <a:r>
              <a:rPr lang="en-US" altLang="zh-TW" sz="2600" b="1" dirty="0"/>
              <a:t>, </a:t>
            </a:r>
            <a:r>
              <a:rPr lang="zh-TW" altLang="en-US" sz="2600" b="1" dirty="0"/>
              <a:t>上册是路加福音</a:t>
            </a:r>
            <a:endParaRPr lang="en-US" altLang="zh-TW" sz="2600" b="1" dirty="0"/>
          </a:p>
          <a:p>
            <a:r>
              <a:rPr lang="en-US" altLang="zh-TW" sz="2600" b="1" dirty="0"/>
              <a:t>Luke wrote two books, the first one is the Gospel of Luke.</a:t>
            </a:r>
            <a:endParaRPr lang="zh-TW" altLang="en-US" sz="2600" b="1" dirty="0"/>
          </a:p>
        </p:txBody>
      </p:sp>
    </p:spTree>
    <p:extLst>
      <p:ext uri="{BB962C8B-B14F-4D97-AF65-F5344CB8AC3E}">
        <p14:creationId xmlns:p14="http://schemas.microsoft.com/office/powerpoint/2010/main" val="89510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666700"/>
            <a:ext cx="7632848" cy="2092881"/>
          </a:xfrm>
          <a:prstGeom prst="rect">
            <a:avLst/>
          </a:prstGeom>
        </p:spPr>
        <p:txBody>
          <a:bodyPr wrap="square">
            <a:spAutoFit/>
          </a:bodyPr>
          <a:lstStyle/>
          <a:p>
            <a:r>
              <a:rPr lang="en-US" altLang="zh-TW" sz="2600" b="1" baseline="30000" dirty="0"/>
              <a:t>1</a:t>
            </a:r>
            <a:r>
              <a:rPr lang="zh-TW" altLang="zh-TW" sz="2600" b="1" dirty="0"/>
              <a:t>提阿非羅阿，我已經作了前書，論到耶穌開頭一切所行所教訓的，【徒</a:t>
            </a:r>
            <a:r>
              <a:rPr lang="en-US" altLang="zh-TW" sz="2600" b="1" dirty="0"/>
              <a:t> 1:1</a:t>
            </a:r>
            <a:r>
              <a:rPr lang="zh-TW" altLang="zh-TW" sz="2600" b="1" dirty="0"/>
              <a:t>】</a:t>
            </a:r>
            <a:br>
              <a:rPr lang="en-US" altLang="zh-TW" sz="2600" b="1" dirty="0"/>
            </a:br>
            <a:r>
              <a:rPr lang="en-US" altLang="zh-TW" sz="2600" b="1" baseline="30000" dirty="0"/>
              <a:t>1</a:t>
            </a:r>
            <a:r>
              <a:rPr lang="en-US" altLang="zh-TW" sz="2600" b="1" dirty="0"/>
              <a:t>In the first book, O </a:t>
            </a:r>
            <a:r>
              <a:rPr lang="en-US" altLang="zh-TW" sz="2600" b="1" dirty="0" err="1"/>
              <a:t>Theophilus</a:t>
            </a:r>
            <a:r>
              <a:rPr lang="en-US" altLang="zh-TW" sz="2600" b="1" dirty="0"/>
              <a:t>, I have dealt with all that Jesus began to do and teach, </a:t>
            </a:r>
            <a:r>
              <a:rPr lang="zh-TW" altLang="zh-TW" sz="2600" b="1" dirty="0"/>
              <a:t>【</a:t>
            </a:r>
            <a:r>
              <a:rPr lang="en-US" altLang="zh-TW" sz="2600" b="1" dirty="0"/>
              <a:t>Acts 1:1</a:t>
            </a:r>
            <a:r>
              <a:rPr lang="zh-TW" altLang="zh-TW" sz="2600" b="1" dirty="0"/>
              <a:t>】</a:t>
            </a:r>
          </a:p>
          <a:p>
            <a:r>
              <a:rPr lang="en-US" altLang="zh-TW" sz="2600" b="1" dirty="0"/>
              <a:t> </a:t>
            </a:r>
            <a:endParaRPr lang="zh-TW" altLang="zh-TW" sz="2600" b="1" dirty="0"/>
          </a:p>
        </p:txBody>
      </p:sp>
      <p:sp>
        <p:nvSpPr>
          <p:cNvPr id="3" name="矩形 2"/>
          <p:cNvSpPr/>
          <p:nvPr/>
        </p:nvSpPr>
        <p:spPr>
          <a:xfrm>
            <a:off x="899592" y="558159"/>
            <a:ext cx="6699270" cy="492443"/>
          </a:xfrm>
          <a:prstGeom prst="rect">
            <a:avLst/>
          </a:prstGeom>
        </p:spPr>
        <p:txBody>
          <a:bodyPr wrap="none">
            <a:spAutoFit/>
          </a:bodyPr>
          <a:lstStyle/>
          <a:p>
            <a:r>
              <a:rPr lang="zh-TW" altLang="zh-TW" sz="2600" b="1" dirty="0"/>
              <a:t>第二本書是使徒行傳</a:t>
            </a:r>
            <a:r>
              <a:rPr lang="en-US" altLang="zh-TW" sz="2600" b="1" dirty="0"/>
              <a:t>/The second book is Acts.</a:t>
            </a:r>
            <a:endParaRPr lang="zh-TW" altLang="en-US" sz="2600" b="1" dirty="0"/>
          </a:p>
        </p:txBody>
      </p:sp>
    </p:spTree>
    <p:extLst>
      <p:ext uri="{BB962C8B-B14F-4D97-AF65-F5344CB8AC3E}">
        <p14:creationId xmlns:p14="http://schemas.microsoft.com/office/powerpoint/2010/main" val="82704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483518"/>
            <a:ext cx="7488832" cy="1692771"/>
          </a:xfrm>
          <a:prstGeom prst="rect">
            <a:avLst/>
          </a:prstGeom>
        </p:spPr>
        <p:txBody>
          <a:bodyPr wrap="square">
            <a:spAutoFit/>
          </a:bodyPr>
          <a:lstStyle/>
          <a:p>
            <a:r>
              <a:rPr lang="zh-TW" altLang="zh-TW" sz="2600" b="1" dirty="0"/>
              <a:t>第一本書是祭司所獻的</a:t>
            </a:r>
            <a:r>
              <a:rPr lang="zh-TW" altLang="zh-TW" sz="2600" b="1" dirty="0">
                <a:solidFill>
                  <a:srgbClr val="0070C0"/>
                </a:solidFill>
              </a:rPr>
              <a:t>燔祭</a:t>
            </a:r>
            <a:r>
              <a:rPr lang="en-US" altLang="zh-TW" sz="2600" b="1" dirty="0"/>
              <a:t>, </a:t>
            </a:r>
          </a:p>
          <a:p>
            <a:r>
              <a:rPr lang="zh-TW" altLang="zh-TW" sz="2600" b="1" dirty="0"/>
              <a:t>那麼第二本書就是</a:t>
            </a:r>
            <a:r>
              <a:rPr lang="zh-TW" altLang="zh-TW" sz="2600" b="1" dirty="0">
                <a:solidFill>
                  <a:srgbClr val="0070C0"/>
                </a:solidFill>
              </a:rPr>
              <a:t>平安祭</a:t>
            </a:r>
            <a:r>
              <a:rPr lang="zh-TW" altLang="zh-TW" sz="2600" b="1" dirty="0"/>
              <a:t>了</a:t>
            </a:r>
            <a:r>
              <a:rPr lang="en-US" altLang="zh-TW" sz="2600" b="1" dirty="0"/>
              <a:t>. </a:t>
            </a:r>
          </a:p>
          <a:p>
            <a:r>
              <a:rPr lang="en-US" altLang="zh-TW" sz="2600" b="1" dirty="0"/>
              <a:t>The first book is </a:t>
            </a:r>
            <a:r>
              <a:rPr lang="en-US" altLang="zh-TW" sz="2600" b="1" dirty="0">
                <a:solidFill>
                  <a:srgbClr val="0070C0"/>
                </a:solidFill>
              </a:rPr>
              <a:t>the burnt offering </a:t>
            </a:r>
            <a:r>
              <a:rPr lang="en-US" altLang="zh-TW" sz="2600" b="1" dirty="0"/>
              <a:t>offered by the priest, and the second book is </a:t>
            </a:r>
            <a:r>
              <a:rPr lang="en-US" altLang="zh-TW" sz="2600" b="1" dirty="0">
                <a:solidFill>
                  <a:srgbClr val="0070C0"/>
                </a:solidFill>
              </a:rPr>
              <a:t>the peace offering</a:t>
            </a:r>
            <a:r>
              <a:rPr lang="en-US" altLang="zh-TW" sz="2600" b="1" dirty="0"/>
              <a:t>.</a:t>
            </a:r>
            <a:endParaRPr lang="zh-TW" altLang="en-US" sz="2600" b="1" dirty="0"/>
          </a:p>
        </p:txBody>
      </p:sp>
      <p:sp>
        <p:nvSpPr>
          <p:cNvPr id="3" name="向右箭號 2"/>
          <p:cNvSpPr/>
          <p:nvPr/>
        </p:nvSpPr>
        <p:spPr>
          <a:xfrm>
            <a:off x="457456" y="665437"/>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141" y="2228624"/>
            <a:ext cx="4609146" cy="259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69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278" y="123478"/>
            <a:ext cx="8856984" cy="4893647"/>
          </a:xfrm>
          <a:prstGeom prst="rect">
            <a:avLst/>
          </a:prstGeom>
        </p:spPr>
        <p:txBody>
          <a:bodyPr wrap="square">
            <a:spAutoFit/>
          </a:bodyPr>
          <a:lstStyle/>
          <a:p>
            <a:r>
              <a:rPr lang="en-US" altLang="zh-TW" sz="2400" b="1" baseline="30000" dirty="0"/>
              <a:t>3</a:t>
            </a:r>
            <a:r>
              <a:rPr lang="zh-TW" altLang="zh-TW" sz="2400" b="1" dirty="0"/>
              <a:t>又要對他們說：你們要獻給耶和華的火祭，就是沒有殘疾、一歲的公羊羔，每日兩隻，作為常獻的燔祭。</a:t>
            </a:r>
            <a:r>
              <a:rPr lang="en-US" altLang="zh-TW" sz="2400" b="1" baseline="30000" dirty="0"/>
              <a:t>4</a:t>
            </a:r>
            <a:r>
              <a:rPr lang="zh-TW" altLang="zh-TW" sz="2400" b="1" dirty="0"/>
              <a:t>早晨要獻一隻，黃昏的時候要獻一隻；</a:t>
            </a:r>
            <a:r>
              <a:rPr lang="en-US" altLang="zh-TW" sz="2400" b="1" baseline="30000" dirty="0"/>
              <a:t>5</a:t>
            </a:r>
            <a:r>
              <a:rPr lang="zh-TW" altLang="zh-TW" sz="2400" b="1" dirty="0"/>
              <a:t>又用細麵伊法十分之一，並搗成的油一欣四分之一，調和作為素祭。</a:t>
            </a:r>
            <a:r>
              <a:rPr lang="en-US" altLang="zh-TW" sz="2400" b="1" baseline="30000" dirty="0"/>
              <a:t>6</a:t>
            </a:r>
            <a:r>
              <a:rPr lang="zh-TW" altLang="zh-TW" sz="2400" b="1" dirty="0"/>
              <a:t>這是在西乃山所命定為常獻的燔祭，是獻給耶和華為馨香的火祭。【民</a:t>
            </a:r>
            <a:r>
              <a:rPr lang="en-US" altLang="zh-TW" sz="2400" b="1" dirty="0"/>
              <a:t> 28:3~6</a:t>
            </a:r>
            <a:r>
              <a:rPr lang="zh-TW" altLang="zh-TW" sz="2400" b="1" dirty="0"/>
              <a:t>】</a:t>
            </a:r>
            <a:br>
              <a:rPr lang="en-US" altLang="zh-TW" sz="2400" b="1" dirty="0"/>
            </a:br>
            <a:r>
              <a:rPr lang="en-US" altLang="zh-TW" sz="2400" b="1" baseline="30000" dirty="0"/>
              <a:t>3</a:t>
            </a:r>
            <a:r>
              <a:rPr lang="en-US" altLang="zh-TW" sz="2400" b="1" dirty="0"/>
              <a:t>And you shall say to them, This is the food offering that you shall offer to the Lord: two male lambs a year old without blemish, day by day, as a regular offering. </a:t>
            </a:r>
            <a:r>
              <a:rPr lang="en-US" altLang="zh-TW" sz="2400" b="1" baseline="30000" dirty="0"/>
              <a:t>4</a:t>
            </a:r>
            <a:r>
              <a:rPr lang="en-US" altLang="zh-TW" sz="2400" b="1" dirty="0"/>
              <a:t>The one lamb you shall offer in the morning, and the other lamb you shall offer at twilight; </a:t>
            </a:r>
            <a:r>
              <a:rPr lang="en-US" altLang="zh-TW" sz="2400" b="1" baseline="30000" dirty="0"/>
              <a:t>5</a:t>
            </a:r>
            <a:r>
              <a:rPr lang="en-US" altLang="zh-TW" sz="2400" b="1" dirty="0"/>
              <a:t>also a tenth of an </a:t>
            </a:r>
            <a:r>
              <a:rPr lang="en-US" altLang="zh-TW" sz="2400" b="1" dirty="0" err="1"/>
              <a:t>ephah</a:t>
            </a:r>
            <a:r>
              <a:rPr lang="en-US" altLang="zh-TW" sz="2400" b="1" dirty="0"/>
              <a:t> of fine flour for a grain offering, mixed with a quarter of a </a:t>
            </a:r>
            <a:r>
              <a:rPr lang="en-US" altLang="zh-TW" sz="2400" b="1" dirty="0" err="1"/>
              <a:t>hin</a:t>
            </a:r>
            <a:r>
              <a:rPr lang="en-US" altLang="zh-TW" sz="2400" b="1" dirty="0"/>
              <a:t> of beaten oil. </a:t>
            </a:r>
            <a:r>
              <a:rPr lang="en-US" altLang="zh-TW" sz="2400" b="1" baseline="30000" dirty="0"/>
              <a:t>6</a:t>
            </a:r>
            <a:r>
              <a:rPr lang="en-US" altLang="zh-TW" sz="2400" b="1" dirty="0"/>
              <a:t>It is a regular burnt offering, which was ordained at Mount Sinai for a pleasing aroma, a food offering to the Lord. </a:t>
            </a:r>
            <a:r>
              <a:rPr lang="zh-TW" altLang="zh-TW" sz="2400" b="1" dirty="0"/>
              <a:t>【</a:t>
            </a:r>
            <a:r>
              <a:rPr lang="en-US" altLang="zh-TW" sz="2400" b="1" dirty="0" err="1"/>
              <a:t>Num</a:t>
            </a:r>
            <a:r>
              <a:rPr lang="en-US" altLang="zh-TW" sz="2400" b="1" dirty="0"/>
              <a:t> 28:3~6</a:t>
            </a:r>
            <a:r>
              <a:rPr lang="zh-TW" altLang="zh-TW" sz="2400" b="1" dirty="0"/>
              <a:t>】</a:t>
            </a:r>
          </a:p>
        </p:txBody>
      </p:sp>
    </p:spTree>
    <p:extLst>
      <p:ext uri="{BB962C8B-B14F-4D97-AF65-F5344CB8AC3E}">
        <p14:creationId xmlns:p14="http://schemas.microsoft.com/office/powerpoint/2010/main" val="133662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獻祭有哪些重要意義？獻祭背後神的心意是什麼-跟隨耶穌腳蹤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41" y="411510"/>
            <a:ext cx="742482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2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059582"/>
            <a:ext cx="6840760" cy="2092881"/>
          </a:xfrm>
          <a:prstGeom prst="rect">
            <a:avLst/>
          </a:prstGeom>
        </p:spPr>
        <p:txBody>
          <a:bodyPr wrap="square">
            <a:spAutoFit/>
          </a:bodyPr>
          <a:lstStyle/>
          <a:p>
            <a:r>
              <a:rPr lang="en-US" altLang="zh-TW" sz="2600" b="1" baseline="30000" dirty="0"/>
              <a:t>14</a:t>
            </a:r>
            <a:r>
              <a:rPr lang="zh-TW" altLang="zh-TW" sz="2600" b="1" dirty="0"/>
              <a:t>他對我說：到二千三百日，聖所就必潔淨。【但</a:t>
            </a:r>
            <a:r>
              <a:rPr lang="en-US" altLang="zh-TW" sz="2600" b="1" dirty="0"/>
              <a:t> 8:14</a:t>
            </a:r>
            <a:r>
              <a:rPr lang="zh-TW" altLang="zh-TW" sz="2600" b="1" dirty="0"/>
              <a:t>】</a:t>
            </a:r>
            <a:br>
              <a:rPr lang="en-US" altLang="zh-TW" sz="2600" b="1" dirty="0"/>
            </a:br>
            <a:r>
              <a:rPr lang="en-US" altLang="zh-TW" sz="2600" b="1" baseline="30000" dirty="0"/>
              <a:t>14</a:t>
            </a:r>
            <a:r>
              <a:rPr lang="en-US" altLang="zh-TW" sz="2600" b="1" dirty="0"/>
              <a:t>And he said to me, "For 2,300 evenings and mornings. Then the sanctuary shall be restored to its rightful state." </a:t>
            </a:r>
            <a:r>
              <a:rPr lang="zh-TW" altLang="zh-TW" sz="2600" b="1" dirty="0"/>
              <a:t>【</a:t>
            </a:r>
            <a:r>
              <a:rPr lang="en-US" altLang="zh-TW" sz="2600" b="1" dirty="0"/>
              <a:t>Dan 8:14</a:t>
            </a:r>
            <a:r>
              <a:rPr lang="zh-TW" altLang="zh-TW" sz="2600" b="1" dirty="0"/>
              <a:t>】</a:t>
            </a:r>
          </a:p>
        </p:txBody>
      </p:sp>
    </p:spTree>
    <p:extLst>
      <p:ext uri="{BB962C8B-B14F-4D97-AF65-F5344CB8AC3E}">
        <p14:creationId xmlns:p14="http://schemas.microsoft.com/office/powerpoint/2010/main" val="83521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67494"/>
            <a:ext cx="4129849" cy="492443"/>
          </a:xfrm>
          <a:prstGeom prst="rect">
            <a:avLst/>
          </a:prstGeom>
        </p:spPr>
        <p:txBody>
          <a:bodyPr wrap="none">
            <a:spAutoFit/>
          </a:bodyPr>
          <a:lstStyle/>
          <a:p>
            <a:r>
              <a:rPr lang="en-US" altLang="zh-TW" sz="2600" b="1" dirty="0">
                <a:solidFill>
                  <a:srgbClr val="0070C0"/>
                </a:solidFill>
              </a:rPr>
              <a:t>A. </a:t>
            </a:r>
            <a:r>
              <a:rPr lang="en-US" altLang="zh-TW" sz="2600" b="1" u="sng" dirty="0"/>
              <a:t>From Heaven </a:t>
            </a:r>
            <a:r>
              <a:rPr lang="zh-TW" altLang="zh-TW" sz="2600" b="1" u="sng" dirty="0"/>
              <a:t>從天上而言</a:t>
            </a:r>
          </a:p>
        </p:txBody>
      </p:sp>
      <p:sp>
        <p:nvSpPr>
          <p:cNvPr id="3" name="矩形 2"/>
          <p:cNvSpPr/>
          <p:nvPr/>
        </p:nvSpPr>
        <p:spPr>
          <a:xfrm>
            <a:off x="320305" y="2510432"/>
            <a:ext cx="8424936" cy="2492990"/>
          </a:xfrm>
          <a:prstGeom prst="rect">
            <a:avLst/>
          </a:prstGeom>
        </p:spPr>
        <p:txBody>
          <a:bodyPr wrap="square">
            <a:spAutoFit/>
          </a:bodyPr>
          <a:lstStyle/>
          <a:p>
            <a:r>
              <a:rPr lang="en-US" altLang="zh-TW" sz="2600" b="1" baseline="30000" dirty="0"/>
              <a:t>24</a:t>
            </a:r>
            <a:r>
              <a:rPr lang="zh-TW" altLang="zh-TW" sz="2600" b="1" dirty="0"/>
              <a:t>有火從耶和華面前出來，在壇上燒盡燔祭和脂油；眾民一見，就都歡呼，俯伏在地。【利</a:t>
            </a:r>
            <a:r>
              <a:rPr lang="en-US" altLang="zh-TW" sz="2600" b="1" dirty="0"/>
              <a:t> 9:24</a:t>
            </a:r>
            <a:r>
              <a:rPr lang="zh-TW" altLang="zh-TW" sz="2600" b="1" dirty="0"/>
              <a:t>】</a:t>
            </a:r>
            <a:br>
              <a:rPr lang="en-US" altLang="zh-TW" sz="2600" b="1" dirty="0"/>
            </a:br>
            <a:r>
              <a:rPr lang="en-US" altLang="zh-TW" sz="2600" b="1" baseline="30000" dirty="0"/>
              <a:t>24</a:t>
            </a:r>
            <a:r>
              <a:rPr lang="en-US" altLang="zh-TW" sz="2600" b="1" dirty="0"/>
              <a:t>And fire came out from before the Lord and consumed the burnt offering and the pieces of fat on the altar, and when all the people saw it, they shouted and fell on their faces. </a:t>
            </a:r>
            <a:r>
              <a:rPr lang="zh-TW" altLang="zh-TW" sz="2600" b="1" dirty="0"/>
              <a:t>【</a:t>
            </a:r>
            <a:r>
              <a:rPr lang="en-US" altLang="zh-TW" sz="2600" b="1" dirty="0"/>
              <a:t>Lev 9:24</a:t>
            </a:r>
            <a:r>
              <a:rPr lang="zh-TW" altLang="zh-TW" sz="2600" b="1" dirty="0"/>
              <a:t>】</a:t>
            </a:r>
          </a:p>
        </p:txBody>
      </p:sp>
      <p:pic>
        <p:nvPicPr>
          <p:cNvPr id="2050" name="Picture 2" descr="亞倫獻祭兒子干罪| 海外華人福音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23478"/>
            <a:ext cx="3168352" cy="237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3774110" cy="492443"/>
          </a:xfrm>
          <a:prstGeom prst="rect">
            <a:avLst/>
          </a:prstGeom>
        </p:spPr>
        <p:txBody>
          <a:bodyPr wrap="none">
            <a:spAutoFit/>
          </a:bodyPr>
          <a:lstStyle/>
          <a:p>
            <a:r>
              <a:rPr lang="en-US" altLang="zh-TW" sz="2600" b="1" dirty="0">
                <a:solidFill>
                  <a:srgbClr val="0070C0"/>
                </a:solidFill>
              </a:rPr>
              <a:t>B. </a:t>
            </a:r>
            <a:r>
              <a:rPr lang="en-US" altLang="zh-TW" sz="2600" b="1" u="sng" dirty="0"/>
              <a:t>From Earth </a:t>
            </a:r>
            <a:r>
              <a:rPr lang="zh-TW" altLang="zh-TW" sz="2600" b="1" u="sng" dirty="0"/>
              <a:t>從地上而言</a:t>
            </a:r>
          </a:p>
        </p:txBody>
      </p:sp>
      <p:sp>
        <p:nvSpPr>
          <p:cNvPr id="4" name="矩形 3"/>
          <p:cNvSpPr/>
          <p:nvPr/>
        </p:nvSpPr>
        <p:spPr>
          <a:xfrm>
            <a:off x="107504" y="771550"/>
            <a:ext cx="8828609" cy="4154984"/>
          </a:xfrm>
          <a:prstGeom prst="rect">
            <a:avLst/>
          </a:prstGeom>
        </p:spPr>
        <p:txBody>
          <a:bodyPr wrap="square">
            <a:spAutoFit/>
          </a:bodyPr>
          <a:lstStyle/>
          <a:p>
            <a:r>
              <a:rPr lang="en-US" altLang="zh-TW" sz="2400" b="1" baseline="30000" dirty="0"/>
              <a:t>8</a:t>
            </a:r>
            <a:r>
              <a:rPr lang="zh-TW" altLang="zh-TW" sz="2400" b="1" dirty="0"/>
              <a:t>耶和華曉諭摩西說：</a:t>
            </a:r>
            <a:r>
              <a:rPr lang="en-US" altLang="zh-TW" sz="2400" b="1" baseline="30000" dirty="0"/>
              <a:t>9</a:t>
            </a:r>
            <a:r>
              <a:rPr lang="zh-TW" altLang="zh-TW" sz="2400" b="1" dirty="0"/>
              <a:t>你要吩咐亞倫和他的子孫說，燔祭的條例乃是這樣：燔祭要放在壇的柴上，從晚上到天亮，壇上的火要常常燒著。</a:t>
            </a:r>
            <a:r>
              <a:rPr lang="en-US" altLang="zh-TW" sz="2400" b="1" baseline="30000" dirty="0"/>
              <a:t>10</a:t>
            </a:r>
            <a:r>
              <a:rPr lang="zh-TW" altLang="zh-TW" sz="2400" b="1" dirty="0"/>
              <a:t>祭司要穿上細麻布衣服，又要把細麻布褲子穿在身上，把壇上所燒的燔祭灰收起來，倒在壇的旁邊；</a:t>
            </a:r>
            <a:endParaRPr lang="en-US" altLang="zh-TW" sz="2400" b="1" dirty="0"/>
          </a:p>
          <a:p>
            <a:r>
              <a:rPr lang="en-US" altLang="zh-TW" sz="2400" b="1" baseline="30000" dirty="0"/>
              <a:t> 8</a:t>
            </a:r>
            <a:r>
              <a:rPr lang="en-US" altLang="zh-TW" sz="2400" b="1" dirty="0"/>
              <a:t> The Lord spoke to Moses, saying, </a:t>
            </a:r>
            <a:r>
              <a:rPr lang="en-US" altLang="zh-TW" sz="2400" b="1" baseline="30000" dirty="0"/>
              <a:t>9</a:t>
            </a:r>
            <a:r>
              <a:rPr lang="en-US" altLang="zh-TW" sz="2400" b="1" dirty="0"/>
              <a:t>"Command Aaron and his sons, saying, This is the law of the burnt offering. The burnt offering shall be on the hearth on the altar all night until the morning, and the fire of the altar shall be kept burning on it. </a:t>
            </a:r>
            <a:r>
              <a:rPr lang="en-US" altLang="zh-TW" sz="2400" b="1" baseline="30000" dirty="0"/>
              <a:t>10</a:t>
            </a:r>
            <a:r>
              <a:rPr lang="en-US" altLang="zh-TW" sz="2400" b="1" dirty="0"/>
              <a:t>And the priest shall put on his linen garment and put his linen undergarment on his body, and he shall take up the ashes to which the fire has reduced the burnt offering on the altar and put them beside the altar. </a:t>
            </a:r>
            <a:endParaRPr lang="zh-TW" altLang="en-US" sz="2400" b="1" dirty="0"/>
          </a:p>
        </p:txBody>
      </p:sp>
    </p:spTree>
    <p:extLst>
      <p:ext uri="{BB962C8B-B14F-4D97-AF65-F5344CB8AC3E}">
        <p14:creationId xmlns:p14="http://schemas.microsoft.com/office/powerpoint/2010/main" val="5998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39502"/>
            <a:ext cx="8496944" cy="4154984"/>
          </a:xfrm>
          <a:prstGeom prst="rect">
            <a:avLst/>
          </a:prstGeom>
        </p:spPr>
        <p:txBody>
          <a:bodyPr wrap="square">
            <a:spAutoFit/>
          </a:bodyPr>
          <a:lstStyle/>
          <a:p>
            <a:r>
              <a:rPr lang="en-US" altLang="zh-TW" sz="2400" b="1" baseline="30000" dirty="0"/>
              <a:t>11</a:t>
            </a:r>
            <a:r>
              <a:rPr lang="zh-TW" altLang="zh-TW" sz="2400" b="1" dirty="0"/>
              <a:t>隨後要脫去這衣服，穿上別的衣服，把灰拿到營外潔淨之處。</a:t>
            </a:r>
            <a:r>
              <a:rPr lang="en-US" altLang="zh-TW" sz="2400" b="1" baseline="30000" dirty="0"/>
              <a:t>12</a:t>
            </a:r>
            <a:r>
              <a:rPr lang="zh-TW" altLang="zh-TW" sz="2400" b="1" dirty="0"/>
              <a:t>壇上的火要在其上常常燒著，不可熄滅。祭司要每日早晨在上面燒柴，並要把燔祭擺在壇上，在其上燒平安祭牲的脂油。</a:t>
            </a:r>
            <a:r>
              <a:rPr lang="en-US" altLang="zh-TW" sz="2400" b="1" baseline="30000" dirty="0"/>
              <a:t>13</a:t>
            </a:r>
            <a:r>
              <a:rPr lang="zh-TW" altLang="zh-TW" sz="2400" b="1" dirty="0"/>
              <a:t>在壇上必有常常燒著的火，不可熄滅。【利</a:t>
            </a:r>
            <a:r>
              <a:rPr lang="en-US" altLang="zh-TW" sz="2400" b="1" dirty="0"/>
              <a:t> 6:8~13</a:t>
            </a:r>
            <a:r>
              <a:rPr lang="zh-TW" altLang="zh-TW" sz="2400" b="1" dirty="0"/>
              <a:t>】</a:t>
            </a:r>
            <a:br>
              <a:rPr lang="en-US" altLang="zh-TW" sz="2400" b="1" dirty="0"/>
            </a:br>
            <a:r>
              <a:rPr lang="en-US" altLang="zh-TW" sz="2400" b="1" baseline="30000" dirty="0"/>
              <a:t>11</a:t>
            </a:r>
            <a:r>
              <a:rPr lang="en-US" altLang="zh-TW" sz="2400" b="1" dirty="0"/>
              <a:t>Then he shall take off his garments and put on other garments and carry the ashes outside the camp to a clean place. </a:t>
            </a:r>
            <a:r>
              <a:rPr lang="en-US" altLang="zh-TW" sz="2400" b="1" baseline="30000" dirty="0"/>
              <a:t>12</a:t>
            </a:r>
            <a:r>
              <a:rPr lang="en-US" altLang="zh-TW" sz="2400" b="1" dirty="0"/>
              <a:t>The fire on the altar shall be kept burning on it; it shall not go out. The priest shall burn wood on it every morning, and he shall arrange the burnt offering on it and shall burn on it the fat of the peace offerings. </a:t>
            </a:r>
            <a:r>
              <a:rPr lang="en-US" altLang="zh-TW" sz="2400" b="1" baseline="30000" dirty="0"/>
              <a:t>13</a:t>
            </a:r>
            <a:r>
              <a:rPr lang="en-US" altLang="zh-TW" sz="2400" b="1" dirty="0"/>
              <a:t>Fire shall be kept burning on the altar continually; it shall not go out. </a:t>
            </a:r>
            <a:r>
              <a:rPr lang="zh-TW" altLang="zh-TW" sz="2400" b="1" dirty="0"/>
              <a:t>【</a:t>
            </a:r>
            <a:r>
              <a:rPr lang="en-US" altLang="zh-TW" sz="2400" b="1" dirty="0"/>
              <a:t>Lev 6:8~13</a:t>
            </a:r>
            <a:r>
              <a:rPr lang="zh-TW" altLang="zh-TW" sz="2400" b="1" dirty="0"/>
              <a:t>】</a:t>
            </a:r>
            <a:endParaRPr lang="zh-TW" altLang="en-US" sz="2400" b="1" dirty="0"/>
          </a:p>
        </p:txBody>
      </p:sp>
    </p:spTree>
    <p:extLst>
      <p:ext uri="{BB962C8B-B14F-4D97-AF65-F5344CB8AC3E}">
        <p14:creationId xmlns:p14="http://schemas.microsoft.com/office/powerpoint/2010/main" val="268162556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2571</Words>
  <Application>Microsoft Office PowerPoint</Application>
  <PresentationFormat>On-screen Show (16:9)</PresentationFormat>
  <Paragraphs>68</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微軟正黑體</vt:lpstr>
      <vt:lpstr>Arial</vt:lpstr>
      <vt:lpstr>Calibri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niki chiou</cp:lastModifiedBy>
  <cp:revision>19</cp:revision>
  <dcterms:created xsi:type="dcterms:W3CDTF">2020-05-15T15:55:24Z</dcterms:created>
  <dcterms:modified xsi:type="dcterms:W3CDTF">2020-05-17T03:29:14Z</dcterms:modified>
</cp:coreProperties>
</file>