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1" r:id="rId3"/>
    <p:sldId id="258" r:id="rId4"/>
    <p:sldId id="284" r:id="rId5"/>
    <p:sldId id="283" r:id="rId6"/>
    <p:sldId id="259" r:id="rId7"/>
    <p:sldId id="260" r:id="rId8"/>
    <p:sldId id="261" r:id="rId9"/>
    <p:sldId id="285" r:id="rId10"/>
    <p:sldId id="263" r:id="rId11"/>
    <p:sldId id="264" r:id="rId12"/>
    <p:sldId id="265" r:id="rId13"/>
    <p:sldId id="266" r:id="rId14"/>
    <p:sldId id="267" r:id="rId15"/>
    <p:sldId id="286" r:id="rId16"/>
    <p:sldId id="287" r:id="rId17"/>
    <p:sldId id="268" r:id="rId18"/>
    <p:sldId id="271" r:id="rId19"/>
    <p:sldId id="269" r:id="rId20"/>
    <p:sldId id="270" r:id="rId21"/>
    <p:sldId id="272" r:id="rId22"/>
    <p:sldId id="288" r:id="rId23"/>
    <p:sldId id="273" r:id="rId24"/>
    <p:sldId id="294" r:id="rId25"/>
    <p:sldId id="274" r:id="rId26"/>
    <p:sldId id="276" r:id="rId27"/>
    <p:sldId id="277" r:id="rId28"/>
    <p:sldId id="278" r:id="rId29"/>
    <p:sldId id="290" r:id="rId30"/>
    <p:sldId id="291" r:id="rId31"/>
    <p:sldId id="295" r:id="rId32"/>
    <p:sldId id="296" r:id="rId33"/>
    <p:sldId id="280" r:id="rId34"/>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75" y="3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15983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146517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258905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3067362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281158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1615318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111711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140676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4201554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64763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3FC92097-6E90-4220-AC63-1582A0414975}" type="datetimeFigureOut">
              <a:rPr lang="zh-TW" altLang="en-US" smtClean="0"/>
              <a:t>2020/8/22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1939186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FC92097-6E90-4220-AC63-1582A0414975}" type="datetimeFigureOut">
              <a:rPr lang="zh-TW" altLang="en-US" smtClean="0"/>
              <a:t>2020/8/22</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C8B77AE-5C8C-49FD-B982-21490029669E}" type="slidenum">
              <a:rPr lang="zh-TW" altLang="en-US" smtClean="0"/>
              <a:t>‹#›</a:t>
            </a:fld>
            <a:endParaRPr lang="zh-TW" altLang="en-US"/>
          </a:p>
        </p:txBody>
      </p:sp>
    </p:spTree>
    <p:extLst>
      <p:ext uri="{BB962C8B-B14F-4D97-AF65-F5344CB8AC3E}">
        <p14:creationId xmlns:p14="http://schemas.microsoft.com/office/powerpoint/2010/main" val="3014867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55576" y="411510"/>
            <a:ext cx="7213000" cy="1754326"/>
          </a:xfrm>
          <a:prstGeom prst="rect">
            <a:avLst/>
          </a:prstGeom>
          <a:noFill/>
          <a:scene3d>
            <a:camera prst="orthographicFront"/>
            <a:lightRig rig="threePt" dir="t"/>
          </a:scene3d>
          <a:sp3d>
            <a:bevelT/>
          </a:sp3d>
        </p:spPr>
        <p:txBody>
          <a:bodyPr wrap="none" lIns="91440" tIns="45720" rIns="91440" bIns="45720">
            <a:spAutoFit/>
          </a:bodyPr>
          <a:lstStyle/>
          <a:p>
            <a:pPr algn="ctr"/>
            <a:r>
              <a:rPr lang="en-US" altLang="zh-TW" sz="5400" b="1" cap="none" spc="0" dirty="0">
                <a:ln w="17780" cmpd="sng">
                  <a:solidFill>
                    <a:srgbClr val="FFFFFF"/>
                  </a:solidFill>
                  <a:prstDash val="solid"/>
                  <a:miter lim="800000"/>
                </a:ln>
                <a:solidFill>
                  <a:schemeClr val="bg1"/>
                </a:solidFill>
                <a:effectLst>
                  <a:outerShdw blurRad="50800" algn="tl" rotWithShape="0">
                    <a:srgbClr val="000000"/>
                  </a:outerShdw>
                </a:effectLst>
              </a:rPr>
              <a:t>Treasure from Hardships</a:t>
            </a:r>
          </a:p>
          <a:p>
            <a:pPr algn="ctr"/>
            <a:r>
              <a:rPr lang="zh-TW" altLang="zh-TW" sz="5400" b="1" cap="none" spc="0" dirty="0">
                <a:ln w="17780" cmpd="sng">
                  <a:solidFill>
                    <a:srgbClr val="FFFFFF"/>
                  </a:solidFill>
                  <a:prstDash val="solid"/>
                  <a:miter lim="800000"/>
                </a:ln>
                <a:solidFill>
                  <a:schemeClr val="bg1"/>
                </a:solidFill>
                <a:effectLst>
                  <a:outerShdw blurRad="50800" algn="tl" rotWithShape="0">
                    <a:srgbClr val="000000"/>
                  </a:outerShdw>
                </a:effectLst>
                <a:latin typeface="微軟正黑體" pitchFamily="34" charset="-120"/>
                <a:ea typeface="微軟正黑體" pitchFamily="34" charset="-120"/>
              </a:rPr>
              <a:t>困苦中出來的財富</a:t>
            </a:r>
            <a:endParaRPr lang="zh-TW" altLang="en-US" sz="5400" b="1" cap="none" spc="0" dirty="0">
              <a:ln w="17780" cmpd="sng">
                <a:solidFill>
                  <a:srgbClr val="FFFFFF"/>
                </a:solidFill>
                <a:prstDash val="solid"/>
                <a:miter lim="800000"/>
              </a:ln>
              <a:solidFill>
                <a:schemeClr val="bg1"/>
              </a:solidFill>
              <a:effectLst>
                <a:outerShdw blurRad="50800" algn="tl" rotWithShape="0">
                  <a:srgbClr val="000000"/>
                </a:outerShdw>
              </a:effectLst>
              <a:latin typeface="微軟正黑體" pitchFamily="34" charset="-120"/>
              <a:ea typeface="微軟正黑體" pitchFamily="34" charset="-120"/>
            </a:endParaRPr>
          </a:p>
        </p:txBody>
      </p:sp>
      <p:sp>
        <p:nvSpPr>
          <p:cNvPr id="7" name="矩形 6"/>
          <p:cNvSpPr/>
          <p:nvPr/>
        </p:nvSpPr>
        <p:spPr>
          <a:xfrm>
            <a:off x="539552" y="4443958"/>
            <a:ext cx="8201715" cy="461665"/>
          </a:xfrm>
          <a:prstGeom prst="rect">
            <a:avLst/>
          </a:prstGeom>
        </p:spPr>
        <p:txBody>
          <a:bodyPr wrap="square">
            <a:spAutoFit/>
          </a:bodyPr>
          <a:lstStyle/>
          <a:p>
            <a:r>
              <a:rPr lang="en-US" altLang="zh-TW" sz="2400" b="1" dirty="0">
                <a:solidFill>
                  <a:schemeClr val="bg1"/>
                </a:solidFill>
              </a:rPr>
              <a:t>8/23/2020   Rev. Joseph Chang  BOLGPC </a:t>
            </a:r>
            <a:r>
              <a:rPr lang="zh-TW" altLang="en-US" sz="2400" b="1" dirty="0">
                <a:solidFill>
                  <a:schemeClr val="bg1"/>
                </a:solidFill>
                <a:latin typeface="微軟正黑體" pitchFamily="34" charset="-120"/>
                <a:ea typeface="微軟正黑體" pitchFamily="34" charset="-120"/>
              </a:rPr>
              <a:t>爾灣大公園靈糧堂</a:t>
            </a:r>
            <a:r>
              <a:rPr lang="en-US" altLang="zh-TW" sz="2400" b="1" dirty="0">
                <a:solidFill>
                  <a:schemeClr val="bg1"/>
                </a:solidFill>
              </a:rPr>
              <a:t>                                                      </a:t>
            </a:r>
            <a:endParaRPr lang="zh-TW" altLang="en-US" sz="2400" b="1"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4047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608" y="2698965"/>
            <a:ext cx="8244408" cy="1692771"/>
          </a:xfrm>
          <a:prstGeom prst="rect">
            <a:avLst/>
          </a:prstGeom>
        </p:spPr>
        <p:txBody>
          <a:bodyPr wrap="square">
            <a:spAutoFit/>
          </a:bodyPr>
          <a:lstStyle/>
          <a:p>
            <a:r>
              <a:rPr lang="en-US" altLang="zh-TW" sz="2600" b="1" dirty="0"/>
              <a:t>Finance. </a:t>
            </a:r>
          </a:p>
          <a:p>
            <a:r>
              <a:rPr lang="en-US" altLang="zh-TW" sz="2600" b="1" dirty="0"/>
              <a:t>Or, more precisely, the best economic system for a country.</a:t>
            </a:r>
          </a:p>
          <a:p>
            <a:r>
              <a:rPr lang="zh-TW" altLang="en-US" sz="2600" b="1" dirty="0"/>
              <a:t>金融。 </a:t>
            </a:r>
            <a:endParaRPr lang="en-US" altLang="zh-TW" sz="2600" b="1" dirty="0"/>
          </a:p>
          <a:p>
            <a:r>
              <a:rPr lang="zh-TW" altLang="en-US" sz="2600" b="1" dirty="0"/>
              <a:t>或者，更確切地說，是一個國家的最佳經濟體系。</a:t>
            </a:r>
            <a:endParaRPr lang="zh-TW" altLang="zh-TW" sz="2600" b="1" dirty="0"/>
          </a:p>
        </p:txBody>
      </p:sp>
      <p:sp>
        <p:nvSpPr>
          <p:cNvPr id="3" name="矩形 2"/>
          <p:cNvSpPr/>
          <p:nvPr/>
        </p:nvSpPr>
        <p:spPr>
          <a:xfrm>
            <a:off x="2339752" y="1039609"/>
            <a:ext cx="6679264" cy="892552"/>
          </a:xfrm>
          <a:prstGeom prst="rect">
            <a:avLst/>
          </a:prstGeom>
        </p:spPr>
        <p:txBody>
          <a:bodyPr wrap="none">
            <a:spAutoFit/>
          </a:bodyPr>
          <a:lstStyle/>
          <a:p>
            <a:r>
              <a:rPr lang="en-US" altLang="zh-TW" sz="2600" b="1" dirty="0"/>
              <a:t>What is the pastor going to share about today?</a:t>
            </a:r>
          </a:p>
          <a:p>
            <a:r>
              <a:rPr lang="zh-TW" altLang="en-US" sz="2600" b="1" dirty="0"/>
              <a:t>牧師今天要分享什麼？</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85785"/>
            <a:ext cx="180020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向右箭號 3"/>
          <p:cNvSpPr/>
          <p:nvPr/>
        </p:nvSpPr>
        <p:spPr>
          <a:xfrm>
            <a:off x="250449" y="2787774"/>
            <a:ext cx="4865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267335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8366" y="766687"/>
            <a:ext cx="4519186" cy="492443"/>
          </a:xfrm>
          <a:prstGeom prst="rect">
            <a:avLst/>
          </a:prstGeom>
        </p:spPr>
        <p:txBody>
          <a:bodyPr wrap="none">
            <a:spAutoFit/>
          </a:bodyPr>
          <a:lstStyle/>
          <a:p>
            <a:r>
              <a:rPr lang="zh-TW" altLang="en-US" sz="2600" b="1" dirty="0">
                <a:solidFill>
                  <a:srgbClr val="FF0000"/>
                </a:solidFill>
                <a:sym typeface="Wingdings"/>
              </a:rPr>
              <a:t></a:t>
            </a:r>
            <a:r>
              <a:rPr lang="zh-TW" altLang="zh-TW" sz="2600" b="1" dirty="0"/>
              <a:t>我們要來談到兩種經濟制度</a:t>
            </a:r>
            <a:endParaRPr lang="zh-TW" altLang="en-US" sz="2600" b="1" dirty="0"/>
          </a:p>
        </p:txBody>
      </p:sp>
      <p:sp>
        <p:nvSpPr>
          <p:cNvPr id="5" name="矩形 4"/>
          <p:cNvSpPr/>
          <p:nvPr/>
        </p:nvSpPr>
        <p:spPr>
          <a:xfrm>
            <a:off x="1259632" y="1874540"/>
            <a:ext cx="3427541" cy="492443"/>
          </a:xfrm>
          <a:prstGeom prst="rect">
            <a:avLst/>
          </a:prstGeom>
        </p:spPr>
        <p:txBody>
          <a:bodyPr wrap="none">
            <a:spAutoFit/>
          </a:bodyPr>
          <a:lstStyle/>
          <a:p>
            <a:r>
              <a:rPr lang="en-US" altLang="zh-TW" sz="2600" b="1" dirty="0"/>
              <a:t>Communism </a:t>
            </a:r>
            <a:r>
              <a:rPr lang="zh-TW" altLang="zh-TW" sz="2600" b="1" dirty="0"/>
              <a:t>共產制度</a:t>
            </a:r>
            <a:endParaRPr lang="zh-TW" altLang="en-US" sz="2600" b="1" dirty="0"/>
          </a:p>
        </p:txBody>
      </p:sp>
      <p:sp>
        <p:nvSpPr>
          <p:cNvPr id="7" name="矩形 6"/>
          <p:cNvSpPr/>
          <p:nvPr/>
        </p:nvSpPr>
        <p:spPr>
          <a:xfrm>
            <a:off x="1115616" y="3110700"/>
            <a:ext cx="4782015" cy="523220"/>
          </a:xfrm>
          <a:prstGeom prst="rect">
            <a:avLst/>
          </a:prstGeom>
        </p:spPr>
        <p:txBody>
          <a:bodyPr wrap="none">
            <a:spAutoFit/>
          </a:bodyPr>
          <a:lstStyle/>
          <a:p>
            <a:r>
              <a:rPr lang="en-US" altLang="zh-TW" sz="2600" b="1" dirty="0"/>
              <a:t> Capitalism </a:t>
            </a:r>
            <a:r>
              <a:rPr lang="zh-TW" altLang="zh-TW" sz="2600" b="1" dirty="0"/>
              <a:t>資本主義</a:t>
            </a:r>
            <a:r>
              <a:rPr lang="en-US" altLang="zh-TW" sz="2600" b="1" dirty="0"/>
              <a:t>(</a:t>
            </a:r>
            <a:r>
              <a:rPr lang="zh-TW" altLang="zh-TW" sz="2800" b="1" dirty="0"/>
              <a:t>私有制度</a:t>
            </a:r>
            <a:r>
              <a:rPr lang="en-US" altLang="zh-TW" sz="2800" dirty="0"/>
              <a:t>)</a:t>
            </a:r>
            <a:endParaRPr lang="zh-TW" altLang="en-US" sz="2600" b="1" dirty="0"/>
          </a:p>
        </p:txBody>
      </p:sp>
    </p:spTree>
    <p:extLst>
      <p:ext uri="{BB962C8B-B14F-4D97-AF65-F5344CB8AC3E}">
        <p14:creationId xmlns:p14="http://schemas.microsoft.com/office/powerpoint/2010/main" val="16538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5301" y="339502"/>
            <a:ext cx="5954259" cy="892552"/>
          </a:xfrm>
          <a:prstGeom prst="rect">
            <a:avLst/>
          </a:prstGeom>
        </p:spPr>
        <p:txBody>
          <a:bodyPr wrap="none">
            <a:spAutoFit/>
          </a:bodyPr>
          <a:lstStyle/>
          <a:p>
            <a:r>
              <a:rPr lang="zh-TW" altLang="en-US" sz="2600" b="1" dirty="0">
                <a:solidFill>
                  <a:srgbClr val="FF0000"/>
                </a:solidFill>
              </a:rPr>
              <a:t>→</a:t>
            </a:r>
            <a:r>
              <a:rPr lang="zh-TW" altLang="zh-TW" sz="2600" b="1" dirty="0"/>
              <a:t>我們來看看上帝選擇哪個制度</a:t>
            </a:r>
            <a:r>
              <a:rPr lang="en-US" altLang="zh-TW" sz="2600" b="1" dirty="0"/>
              <a:t>:</a:t>
            </a:r>
          </a:p>
          <a:p>
            <a:r>
              <a:rPr lang="en-US" altLang="zh-TW" sz="2600" b="1" dirty="0"/>
              <a:t>    Let's see which system God has chosen.</a:t>
            </a:r>
            <a:endParaRPr lang="zh-TW" altLang="zh-TW" sz="2600" b="1" dirty="0"/>
          </a:p>
        </p:txBody>
      </p:sp>
      <p:sp>
        <p:nvSpPr>
          <p:cNvPr id="3" name="矩形 2"/>
          <p:cNvSpPr/>
          <p:nvPr/>
        </p:nvSpPr>
        <p:spPr>
          <a:xfrm>
            <a:off x="449288" y="1419622"/>
            <a:ext cx="8443192" cy="2092881"/>
          </a:xfrm>
          <a:prstGeom prst="rect">
            <a:avLst/>
          </a:prstGeom>
        </p:spPr>
        <p:txBody>
          <a:bodyPr wrap="square">
            <a:spAutoFit/>
          </a:bodyPr>
          <a:lstStyle/>
          <a:p>
            <a:r>
              <a:rPr lang="en-US" altLang="zh-TW" sz="2600" b="1" baseline="30000" dirty="0"/>
              <a:t>6</a:t>
            </a:r>
            <a:r>
              <a:rPr lang="en-US" altLang="zh-TW" sz="2600" b="1" dirty="0"/>
              <a:t> . . . . </a:t>
            </a:r>
            <a:r>
              <a:rPr lang="zh-TW" altLang="zh-TW" sz="2600" b="1" dirty="0"/>
              <a:t>耶和華曾向他們起誓， </a:t>
            </a:r>
            <a:r>
              <a:rPr lang="en-US" altLang="zh-TW" sz="2600" b="1" dirty="0"/>
              <a:t>. . . . </a:t>
            </a:r>
            <a:r>
              <a:rPr lang="zh-TW" altLang="zh-TW" sz="2600" b="1" dirty="0"/>
              <a:t>應許賜給我們的地，就是流奶與蜜之地。【書</a:t>
            </a:r>
            <a:r>
              <a:rPr lang="en-US" altLang="zh-TW" sz="2600" b="1" dirty="0"/>
              <a:t> 5:6</a:t>
            </a:r>
            <a:r>
              <a:rPr lang="zh-TW" altLang="zh-TW" sz="2600" b="1" dirty="0"/>
              <a:t>】</a:t>
            </a:r>
            <a:br>
              <a:rPr lang="en-US" altLang="zh-TW" sz="2600" b="1" dirty="0"/>
            </a:br>
            <a:r>
              <a:rPr lang="en-US" altLang="zh-TW" sz="2600" b="1" baseline="30000" dirty="0"/>
              <a:t>6</a:t>
            </a:r>
            <a:r>
              <a:rPr lang="en-US" altLang="zh-TW" sz="2600" b="1" dirty="0"/>
              <a:t>. . . . For the LORD had sworn to them  . . . .   that he had solemnly promised their fathers to give us, a land flowing with milk and honey. </a:t>
            </a:r>
            <a:r>
              <a:rPr lang="zh-TW" altLang="zh-TW" sz="2600" b="1" dirty="0"/>
              <a:t>【</a:t>
            </a:r>
            <a:r>
              <a:rPr lang="en-US" altLang="zh-TW" sz="2600" b="1" dirty="0"/>
              <a:t>Josh 5:6b</a:t>
            </a:r>
            <a:r>
              <a:rPr lang="zh-TW" altLang="zh-TW" sz="2600" b="1" dirty="0"/>
              <a:t>】</a:t>
            </a:r>
            <a:endParaRPr lang="zh-TW" altLang="zh-TW"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3368186"/>
            <a:ext cx="281631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8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07704" y="3075806"/>
            <a:ext cx="6192163" cy="892552"/>
          </a:xfrm>
          <a:prstGeom prst="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TW" sz="2600" b="1" dirty="0">
                <a:solidFill>
                  <a:srgbClr val="FF0000"/>
                </a:solidFill>
              </a:rPr>
              <a:t>God Used Capitalism (Private Ownership)</a:t>
            </a:r>
          </a:p>
          <a:p>
            <a:r>
              <a:rPr lang="en-US" altLang="zh-TW" sz="2600" b="1" dirty="0">
                <a:solidFill>
                  <a:srgbClr val="FF0000"/>
                </a:solidFill>
              </a:rPr>
              <a:t> </a:t>
            </a:r>
            <a:r>
              <a:rPr lang="zh-TW" altLang="zh-TW" sz="2600" b="1" dirty="0">
                <a:solidFill>
                  <a:srgbClr val="FF0000"/>
                </a:solidFill>
              </a:rPr>
              <a:t>上帝採用了資本制度</a:t>
            </a:r>
            <a:r>
              <a:rPr lang="en-US" altLang="zh-TW" sz="2600" b="1" dirty="0">
                <a:solidFill>
                  <a:srgbClr val="FF0000"/>
                </a:solidFill>
              </a:rPr>
              <a:t> (</a:t>
            </a:r>
            <a:r>
              <a:rPr lang="zh-TW" altLang="zh-TW" sz="2600" b="1" dirty="0">
                <a:solidFill>
                  <a:srgbClr val="FF0000"/>
                </a:solidFill>
              </a:rPr>
              <a:t>私有制度</a:t>
            </a:r>
            <a:r>
              <a:rPr lang="en-US" altLang="zh-TW" sz="2600" b="1" dirty="0">
                <a:solidFill>
                  <a:srgbClr val="FF0000"/>
                </a:solidFill>
              </a:rPr>
              <a:t>).</a:t>
            </a:r>
            <a:endParaRPr lang="zh-TW" altLang="zh-TW" sz="2600" dirty="0">
              <a:solidFill>
                <a:srgbClr val="FF0000"/>
              </a:solidFill>
            </a:endParaRPr>
          </a:p>
        </p:txBody>
      </p:sp>
      <p:sp>
        <p:nvSpPr>
          <p:cNvPr id="3" name="矩形 2"/>
          <p:cNvSpPr/>
          <p:nvPr/>
        </p:nvSpPr>
        <p:spPr>
          <a:xfrm>
            <a:off x="1241376" y="948630"/>
            <a:ext cx="4385752" cy="892552"/>
          </a:xfrm>
          <a:prstGeom prst="rect">
            <a:avLst/>
          </a:prstGeom>
        </p:spPr>
        <p:txBody>
          <a:bodyPr wrap="none">
            <a:spAutoFit/>
          </a:bodyPr>
          <a:lstStyle/>
          <a:p>
            <a:r>
              <a:rPr lang="en-US" altLang="zh-TW" sz="2600" b="1" dirty="0">
                <a:solidFill>
                  <a:srgbClr val="FF0000"/>
                </a:solidFill>
              </a:rPr>
              <a:t>Q: </a:t>
            </a:r>
            <a:r>
              <a:rPr lang="zh-TW" altLang="zh-TW" sz="2600" b="1" dirty="0"/>
              <a:t>神用甚麼制度</a:t>
            </a:r>
            <a:r>
              <a:rPr lang="en-US" altLang="zh-TW" sz="2600" b="1" dirty="0"/>
              <a:t>? </a:t>
            </a:r>
          </a:p>
          <a:p>
            <a:r>
              <a:rPr lang="en-US" altLang="zh-TW" sz="2600" b="1" dirty="0"/>
              <a:t>     What system did God use?  </a:t>
            </a:r>
            <a:endParaRPr lang="zh-TW" altLang="en-US" sz="2600" b="1" dirty="0"/>
          </a:p>
        </p:txBody>
      </p:sp>
      <p:sp>
        <p:nvSpPr>
          <p:cNvPr id="5" name="向右箭號 4"/>
          <p:cNvSpPr/>
          <p:nvPr/>
        </p:nvSpPr>
        <p:spPr>
          <a:xfrm>
            <a:off x="1259632" y="3071577"/>
            <a:ext cx="432048" cy="2978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11510"/>
            <a:ext cx="197167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0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5237" y="771550"/>
            <a:ext cx="7632848" cy="1815882"/>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altLang="zh-TW" sz="2800" b="1" dirty="0">
                <a:solidFill>
                  <a:srgbClr val="FF0000"/>
                </a:solidFill>
              </a:rPr>
              <a:t>I. </a:t>
            </a:r>
            <a:r>
              <a:rPr lang="zh-TW" altLang="zh-TW" sz="2800" b="1" dirty="0"/>
              <a:t>上帝自己用私有制度</a:t>
            </a:r>
            <a:r>
              <a:rPr lang="en-US" altLang="zh-TW" sz="2800" b="1" dirty="0"/>
              <a:t>, </a:t>
            </a:r>
            <a:r>
              <a:rPr lang="zh-TW" altLang="zh-TW" sz="2800" b="1" dirty="0"/>
              <a:t>在這個適合人類罪的制</a:t>
            </a:r>
            <a:endParaRPr lang="en-US" altLang="zh-TW" sz="2800" b="1" dirty="0"/>
          </a:p>
          <a:p>
            <a:pPr algn="ctr"/>
            <a:r>
              <a:rPr lang="en-US" altLang="zh-TW" sz="2800" b="1" dirty="0"/>
              <a:t>   </a:t>
            </a:r>
            <a:r>
              <a:rPr lang="zh-TW" altLang="zh-TW" sz="2800" b="1" dirty="0"/>
              <a:t>度裡面</a:t>
            </a:r>
            <a:r>
              <a:rPr lang="en-US" altLang="zh-TW" sz="2800" b="1" dirty="0"/>
              <a:t>, </a:t>
            </a:r>
            <a:r>
              <a:rPr lang="zh-TW" altLang="zh-TW" sz="2800" b="1" dirty="0"/>
              <a:t>訓練人的德行</a:t>
            </a:r>
            <a:r>
              <a:rPr lang="en-US" altLang="zh-TW" sz="2800" b="1" dirty="0"/>
              <a:t>. </a:t>
            </a:r>
          </a:p>
          <a:p>
            <a:pPr algn="ctr"/>
            <a:r>
              <a:rPr lang="en-US" altLang="zh-TW" sz="2800" b="1" dirty="0"/>
              <a:t>   Via Private Ownership, the system suited for    human sinful nature, God trains Human Virtue.</a:t>
            </a:r>
            <a:endParaRPr lang="zh-TW" altLang="en-US" sz="28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536" y="3003798"/>
            <a:ext cx="3214643"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888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71550"/>
            <a:ext cx="54006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15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以色列十二支派安營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95486"/>
            <a:ext cx="6408712" cy="480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620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483518"/>
            <a:ext cx="8424936" cy="4093428"/>
          </a:xfrm>
          <a:prstGeom prst="rect">
            <a:avLst/>
          </a:prstGeom>
        </p:spPr>
        <p:txBody>
          <a:bodyPr wrap="square">
            <a:spAutoFit/>
          </a:bodyPr>
          <a:lstStyle/>
          <a:p>
            <a:r>
              <a:rPr lang="en-US" altLang="zh-TW" sz="2600" b="1" baseline="30000" dirty="0"/>
              <a:t>1</a:t>
            </a:r>
            <a:r>
              <a:rPr lang="zh-TW" altLang="zh-TW" sz="2600" b="1" dirty="0"/>
              <a:t>祭司利未人和利未全支派必在以色列中無分無業；他們所吃用的就是獻給耶和華的火祭和一切所捐的。</a:t>
            </a:r>
            <a:r>
              <a:rPr lang="en-US" altLang="zh-TW" sz="2600" b="1" baseline="30000" dirty="0"/>
              <a:t>2</a:t>
            </a:r>
            <a:r>
              <a:rPr lang="zh-TW" altLang="zh-TW" sz="2600" b="1" dirty="0"/>
              <a:t>他們在弟兄中必沒有產業；耶和華是他們的產業，正如耶和華所應許他們的。【申</a:t>
            </a:r>
            <a:r>
              <a:rPr lang="en-US" altLang="zh-TW" sz="2600" b="1" dirty="0"/>
              <a:t> 18:1~2</a:t>
            </a:r>
            <a:r>
              <a:rPr lang="zh-TW" altLang="zh-TW" sz="2600" b="1" dirty="0"/>
              <a:t>】</a:t>
            </a:r>
            <a:br>
              <a:rPr lang="en-US" altLang="zh-TW" sz="2600" b="1" dirty="0"/>
            </a:br>
            <a:r>
              <a:rPr lang="en-US" altLang="zh-TW" sz="2600" b="1" baseline="30000" dirty="0"/>
              <a:t>1</a:t>
            </a:r>
            <a:r>
              <a:rPr lang="en-US" altLang="zh-TW" sz="2600" b="1" dirty="0"/>
              <a:t>The priests, who are Levites--indeed the whole tribe of Levi--are to have no allotment or inheritance with Israel. They shall live on the offerings made to the LORD by fire, for that is their inheritance. </a:t>
            </a:r>
            <a:r>
              <a:rPr lang="en-US" altLang="zh-TW" sz="2600" b="1" baseline="30000" dirty="0"/>
              <a:t>2</a:t>
            </a:r>
            <a:r>
              <a:rPr lang="en-US" altLang="zh-TW" sz="2600" b="1" dirty="0"/>
              <a:t>They shall have no inheritance among their brothers; the LORD is their inheritance, as he promised them. </a:t>
            </a:r>
            <a:r>
              <a:rPr lang="zh-TW" altLang="zh-TW" sz="2600" b="1" dirty="0"/>
              <a:t>【</a:t>
            </a:r>
            <a:r>
              <a:rPr lang="en-US" altLang="zh-TW" sz="2600" b="1" dirty="0" err="1"/>
              <a:t>Deut</a:t>
            </a:r>
            <a:r>
              <a:rPr lang="en-US" altLang="zh-TW" sz="2600" b="1" dirty="0"/>
              <a:t> 18:1~2</a:t>
            </a:r>
            <a:r>
              <a:rPr lang="zh-TW" altLang="zh-TW" sz="2600" b="1" dirty="0"/>
              <a:t>】</a:t>
            </a:r>
          </a:p>
        </p:txBody>
      </p:sp>
    </p:spTree>
    <p:extLst>
      <p:ext uri="{BB962C8B-B14F-4D97-AF65-F5344CB8AC3E}">
        <p14:creationId xmlns:p14="http://schemas.microsoft.com/office/powerpoint/2010/main" val="3999740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2927" y="1275606"/>
            <a:ext cx="1276888" cy="12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24214" y="2007246"/>
            <a:ext cx="8315601" cy="1292662"/>
          </a:xfrm>
          <a:prstGeom prst="rect">
            <a:avLst/>
          </a:prstGeom>
        </p:spPr>
        <p:txBody>
          <a:bodyPr wrap="square">
            <a:spAutoFit/>
          </a:bodyPr>
          <a:lstStyle/>
          <a:p>
            <a:r>
              <a:rPr lang="en-US" altLang="zh-TW" sz="2600" b="1" dirty="0">
                <a:solidFill>
                  <a:srgbClr val="FF0000"/>
                </a:solidFill>
              </a:rPr>
              <a:t>Q:</a:t>
            </a:r>
            <a:r>
              <a:rPr lang="zh-TW" altLang="zh-TW" sz="2600" b="1" dirty="0"/>
              <a:t>但是對於</a:t>
            </a:r>
            <a:r>
              <a:rPr lang="en-US" altLang="zh-TW" sz="2600" b="1" dirty="0"/>
              <a:t>12</a:t>
            </a:r>
            <a:r>
              <a:rPr lang="zh-TW" altLang="zh-TW" sz="2600" b="1" dirty="0"/>
              <a:t>個支派的人呢</a:t>
            </a:r>
            <a:r>
              <a:rPr lang="en-US" altLang="zh-TW" sz="2600" b="1" dirty="0"/>
              <a:t>? </a:t>
            </a:r>
            <a:r>
              <a:rPr lang="zh-TW" altLang="zh-TW" sz="2600" b="1" dirty="0"/>
              <a:t>上帝訓練他們甚麼</a:t>
            </a:r>
            <a:r>
              <a:rPr lang="en-US" altLang="zh-TW" sz="2600" b="1" dirty="0"/>
              <a:t>? </a:t>
            </a:r>
          </a:p>
          <a:p>
            <a:r>
              <a:rPr lang="en-US" altLang="zh-TW" sz="2600" b="1" dirty="0"/>
              <a:t>     But what about the 12 tribes? </a:t>
            </a:r>
          </a:p>
          <a:p>
            <a:r>
              <a:rPr lang="en-US" altLang="zh-TW" sz="2600" b="1" dirty="0"/>
              <a:t>     What did God train them to do?</a:t>
            </a:r>
            <a:endParaRPr lang="zh-TW" altLang="en-US" sz="2600" b="1" dirty="0"/>
          </a:p>
        </p:txBody>
      </p:sp>
      <p:sp>
        <p:nvSpPr>
          <p:cNvPr id="3" name="矩形 2"/>
          <p:cNvSpPr/>
          <p:nvPr/>
        </p:nvSpPr>
        <p:spPr>
          <a:xfrm>
            <a:off x="891760" y="3435846"/>
            <a:ext cx="7136624" cy="1292662"/>
          </a:xfrm>
          <a:prstGeom prst="rect">
            <a:avLst/>
          </a:prstGeom>
        </p:spPr>
        <p:txBody>
          <a:bodyPr wrap="square">
            <a:spAutoFit/>
          </a:bodyPr>
          <a:lstStyle/>
          <a:p>
            <a:r>
              <a:rPr lang="zh-TW" altLang="zh-TW" sz="2600" b="1" dirty="0"/>
              <a:t>上帝訓練他們給予</a:t>
            </a:r>
            <a:r>
              <a:rPr lang="en-US" altLang="zh-TW" sz="2600" b="1" dirty="0"/>
              <a:t>, </a:t>
            </a:r>
            <a:r>
              <a:rPr lang="zh-TW" altLang="zh-TW" sz="2600" b="1" dirty="0"/>
              <a:t>上帝訓練他們慷慨</a:t>
            </a:r>
            <a:r>
              <a:rPr lang="en-US" altLang="zh-TW" sz="2600" b="1" dirty="0"/>
              <a:t>. </a:t>
            </a:r>
          </a:p>
          <a:p>
            <a:r>
              <a:rPr lang="en-US" altLang="zh-TW" sz="2600" b="1" dirty="0"/>
              <a:t>God trained them to give, and God trained them to be generous.</a:t>
            </a:r>
            <a:endParaRPr lang="zh-TW" altLang="en-US" sz="2600" b="1" dirty="0"/>
          </a:p>
        </p:txBody>
      </p:sp>
      <p:sp>
        <p:nvSpPr>
          <p:cNvPr id="4" name="矩形 3"/>
          <p:cNvSpPr/>
          <p:nvPr/>
        </p:nvSpPr>
        <p:spPr>
          <a:xfrm>
            <a:off x="524214" y="555526"/>
            <a:ext cx="6791346" cy="892552"/>
          </a:xfrm>
          <a:prstGeom prst="rect">
            <a:avLst/>
          </a:prstGeom>
        </p:spPr>
        <p:txBody>
          <a:bodyPr wrap="none">
            <a:spAutoFit/>
          </a:bodyPr>
          <a:lstStyle/>
          <a:p>
            <a:r>
              <a:rPr lang="zh-TW" altLang="en-US" sz="2600" b="1" dirty="0">
                <a:solidFill>
                  <a:srgbClr val="FF0000"/>
                </a:solidFill>
                <a:sym typeface="Wingdings"/>
              </a:rPr>
              <a:t></a:t>
            </a:r>
            <a:r>
              <a:rPr lang="zh-TW" altLang="zh-TW" sz="2600" b="1" dirty="0"/>
              <a:t>對於利未人呢</a:t>
            </a:r>
            <a:r>
              <a:rPr lang="en-US" altLang="zh-TW" sz="2600" b="1" dirty="0"/>
              <a:t>, </a:t>
            </a:r>
            <a:r>
              <a:rPr lang="zh-TW" altLang="zh-TW" sz="2600" b="1" dirty="0"/>
              <a:t>上帝訓練他們的</a:t>
            </a:r>
            <a:r>
              <a:rPr lang="zh-TW" altLang="zh-TW" sz="2600" b="1" dirty="0">
                <a:solidFill>
                  <a:srgbClr val="FF0000"/>
                </a:solidFill>
              </a:rPr>
              <a:t>信心</a:t>
            </a:r>
            <a:r>
              <a:rPr lang="en-US" altLang="zh-TW" sz="2600" b="1" dirty="0"/>
              <a:t>. </a:t>
            </a:r>
          </a:p>
          <a:p>
            <a:r>
              <a:rPr lang="en-US" altLang="zh-TW" sz="2600" b="1" dirty="0"/>
              <a:t>     For the Levites, God strengthened their </a:t>
            </a:r>
            <a:r>
              <a:rPr lang="en-US" altLang="zh-TW" sz="2600" b="1" dirty="0">
                <a:solidFill>
                  <a:srgbClr val="FF0000"/>
                </a:solidFill>
              </a:rPr>
              <a:t>faith</a:t>
            </a:r>
            <a:r>
              <a:rPr lang="en-US" altLang="zh-TW" sz="2600" b="1" dirty="0"/>
              <a:t>.</a:t>
            </a:r>
            <a:endParaRPr lang="zh-TW" altLang="en-US" sz="2600" b="1" dirty="0"/>
          </a:p>
        </p:txBody>
      </p:sp>
      <p:sp>
        <p:nvSpPr>
          <p:cNvPr id="5" name="向右箭號 4"/>
          <p:cNvSpPr/>
          <p:nvPr/>
        </p:nvSpPr>
        <p:spPr>
          <a:xfrm>
            <a:off x="524214" y="3544654"/>
            <a:ext cx="367546"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1664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39502"/>
            <a:ext cx="8424936" cy="2492990"/>
          </a:xfrm>
          <a:prstGeom prst="rect">
            <a:avLst/>
          </a:prstGeom>
        </p:spPr>
        <p:txBody>
          <a:bodyPr wrap="square">
            <a:spAutoFit/>
          </a:bodyPr>
          <a:lstStyle/>
          <a:p>
            <a:r>
              <a:rPr lang="en-US" altLang="zh-TW" sz="2600" b="1" baseline="30000" dirty="0"/>
              <a:t>21</a:t>
            </a:r>
            <a:r>
              <a:rPr lang="zh-TW" altLang="zh-TW" sz="2600" b="1" dirty="0"/>
              <a:t>凡以色列中出產的十分之一，我已賜給利未的子孫為業；因他們所辦的是會幕的事，所以賜給他們為酬他們的勞。【民</a:t>
            </a:r>
            <a:r>
              <a:rPr lang="en-US" altLang="zh-TW" sz="2600" b="1" dirty="0"/>
              <a:t> 18:21</a:t>
            </a:r>
            <a:r>
              <a:rPr lang="zh-TW" altLang="zh-TW" sz="2600" b="1" dirty="0"/>
              <a:t>】</a:t>
            </a:r>
            <a:br>
              <a:rPr lang="en-US" altLang="zh-TW" sz="2600" b="1" dirty="0"/>
            </a:br>
            <a:r>
              <a:rPr lang="en-US" altLang="zh-TW" sz="2600" b="1" baseline="30000" dirty="0"/>
              <a:t>21</a:t>
            </a:r>
            <a:r>
              <a:rPr lang="en-US" altLang="zh-TW" sz="2600" b="1" dirty="0"/>
              <a:t>"I give to the Levites all the tithes in Israel as their inheritance in return for the work they do while serving at the Tent of Meeting. </a:t>
            </a:r>
            <a:r>
              <a:rPr lang="zh-TW" altLang="zh-TW" sz="2600" b="1" dirty="0"/>
              <a:t>【</a:t>
            </a:r>
            <a:r>
              <a:rPr lang="en-US" altLang="zh-TW" sz="2600" b="1" dirty="0" err="1"/>
              <a:t>Num</a:t>
            </a:r>
            <a:r>
              <a:rPr lang="en-US" altLang="zh-TW" sz="2600" b="1" dirty="0"/>
              <a:t> 18:21</a:t>
            </a:r>
            <a:r>
              <a:rPr lang="zh-TW" altLang="zh-TW" sz="2600" b="1" dirty="0"/>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832041"/>
            <a:ext cx="3384376" cy="210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799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3724" y="759937"/>
            <a:ext cx="6598556" cy="830997"/>
          </a:xfrm>
          <a:prstGeom prst="rect">
            <a:avLst/>
          </a:prstGeom>
        </p:spPr>
        <p:txBody>
          <a:bodyPr wrap="square">
            <a:spAutoFit/>
          </a:bodyPr>
          <a:lstStyle/>
          <a:p>
            <a:r>
              <a:rPr lang="zh-TW" altLang="en-US" sz="2400" b="1" dirty="0"/>
              <a:t>中東國家的財政困難</a:t>
            </a:r>
          </a:p>
          <a:p>
            <a:r>
              <a:rPr lang="en-US" altLang="zh-TW" sz="2400" b="1" dirty="0"/>
              <a:t>the Mid-Eastern countries financial hardship</a:t>
            </a:r>
          </a:p>
        </p:txBody>
      </p:sp>
      <p:sp>
        <p:nvSpPr>
          <p:cNvPr id="3" name="矩形 2"/>
          <p:cNvSpPr/>
          <p:nvPr/>
        </p:nvSpPr>
        <p:spPr>
          <a:xfrm>
            <a:off x="467544" y="195486"/>
            <a:ext cx="2025234" cy="492443"/>
          </a:xfrm>
          <a:prstGeom prst="rect">
            <a:avLst/>
          </a:prstGeom>
        </p:spPr>
        <p:txBody>
          <a:bodyPr wrap="none">
            <a:spAutoFit/>
          </a:bodyPr>
          <a:lstStyle/>
          <a:p>
            <a:r>
              <a:rPr lang="en-US" altLang="zh-TW" sz="2600" b="1" u="sng" dirty="0"/>
              <a:t>Illustration 1:</a:t>
            </a:r>
            <a:endParaRPr lang="zh-TW" altLang="zh-TW" sz="2600" b="1" u="sng"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227" y="1874215"/>
            <a:ext cx="661572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39552" y="2104648"/>
            <a:ext cx="1608133" cy="830997"/>
          </a:xfrm>
          <a:prstGeom prst="rect">
            <a:avLst/>
          </a:prstGeom>
        </p:spPr>
        <p:txBody>
          <a:bodyPr wrap="none">
            <a:spAutoFit/>
          </a:bodyPr>
          <a:lstStyle/>
          <a:p>
            <a:r>
              <a:rPr lang="en-US" altLang="zh-TW" sz="2400" b="1" dirty="0"/>
              <a:t>7/18/2020 </a:t>
            </a:r>
          </a:p>
          <a:p>
            <a:r>
              <a:rPr lang="en-US" altLang="zh-TW" sz="2400" b="1" dirty="0"/>
              <a:t>Economist</a:t>
            </a:r>
            <a:endParaRPr lang="zh-TW" altLang="en-US" sz="2400" b="1" dirty="0"/>
          </a:p>
        </p:txBody>
      </p:sp>
      <p:sp>
        <p:nvSpPr>
          <p:cNvPr id="5" name="矩形 4"/>
          <p:cNvSpPr/>
          <p:nvPr/>
        </p:nvSpPr>
        <p:spPr>
          <a:xfrm>
            <a:off x="2292001" y="1884748"/>
            <a:ext cx="660795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altLang="zh-TW" sz="2400" b="1" dirty="0"/>
              <a:t> “Twilight of the </a:t>
            </a:r>
            <a:r>
              <a:rPr lang="en-US" altLang="zh-TW" sz="2400" b="1" dirty="0" err="1"/>
              <a:t>petrostates</a:t>
            </a:r>
            <a:r>
              <a:rPr lang="en-US" altLang="zh-TW" sz="2400" b="1" dirty="0"/>
              <a:t>.” -Middle </a:t>
            </a:r>
            <a:r>
              <a:rPr lang="en-US" altLang="zh-TW" sz="2400" b="1" dirty="0" err="1"/>
              <a:t>East&amp;Africa</a:t>
            </a:r>
            <a:r>
              <a:rPr lang="en-US" altLang="zh-TW" sz="2400" b="1" dirty="0"/>
              <a:t> </a:t>
            </a:r>
          </a:p>
        </p:txBody>
      </p:sp>
    </p:spTree>
    <p:extLst>
      <p:ext uri="{BB962C8B-B14F-4D97-AF65-F5344CB8AC3E}">
        <p14:creationId xmlns:p14="http://schemas.microsoft.com/office/powerpoint/2010/main" val="36180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3608" y="987574"/>
            <a:ext cx="7560840" cy="892552"/>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r>
              <a:rPr lang="zh-TW" altLang="zh-TW" sz="2600" b="1" dirty="0"/>
              <a:t>第一</a:t>
            </a:r>
            <a:r>
              <a:rPr lang="en-US" altLang="zh-TW" sz="2600" b="1" dirty="0"/>
              <a:t>, </a:t>
            </a:r>
            <a:r>
              <a:rPr lang="zh-TW" altLang="zh-TW" sz="2600" b="1" dirty="0"/>
              <a:t>他們要給</a:t>
            </a:r>
            <a:r>
              <a:rPr lang="en-US" altLang="zh-TW" sz="2600" b="1" dirty="0"/>
              <a:t>, </a:t>
            </a:r>
            <a:r>
              <a:rPr lang="zh-TW" altLang="zh-TW" sz="2600" b="1" dirty="0"/>
              <a:t>而且這個給是自願的</a:t>
            </a:r>
            <a:r>
              <a:rPr lang="zh-TW" altLang="en-US" sz="2600" b="1" dirty="0"/>
              <a:t>。</a:t>
            </a:r>
            <a:endParaRPr lang="en-US" altLang="zh-TW" sz="2600" b="1" dirty="0"/>
          </a:p>
          <a:p>
            <a:r>
              <a:rPr lang="en-US" altLang="zh-TW" sz="2600" b="1" dirty="0"/>
              <a:t>First, they had to give, and this giving was voluntary.</a:t>
            </a:r>
            <a:endParaRPr lang="zh-TW" altLang="en-US" sz="2600" b="1" dirty="0"/>
          </a:p>
        </p:txBody>
      </p:sp>
      <p:sp>
        <p:nvSpPr>
          <p:cNvPr id="5" name="矩形 4"/>
          <p:cNvSpPr/>
          <p:nvPr/>
        </p:nvSpPr>
        <p:spPr>
          <a:xfrm>
            <a:off x="1035032" y="2661274"/>
            <a:ext cx="6678488" cy="892552"/>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r>
              <a:rPr lang="zh-TW" altLang="zh-TW" sz="2600" b="1" dirty="0"/>
              <a:t>第二</a:t>
            </a:r>
            <a:r>
              <a:rPr lang="en-US" altLang="zh-TW" sz="2600" b="1" dirty="0"/>
              <a:t>, </a:t>
            </a:r>
            <a:r>
              <a:rPr lang="zh-TW" altLang="zh-TW" sz="2600" b="1" dirty="0"/>
              <a:t>神要他們慷慨</a:t>
            </a:r>
            <a:r>
              <a:rPr lang="en-US" altLang="zh-TW" sz="2600" b="1" dirty="0"/>
              <a:t>. </a:t>
            </a:r>
          </a:p>
          <a:p>
            <a:r>
              <a:rPr lang="en-US" altLang="zh-TW" sz="2600" b="1" dirty="0"/>
              <a:t>Second, God wanted them to be generous.</a:t>
            </a:r>
            <a:endParaRPr lang="zh-TW" altLang="en-US" sz="2600" b="1" dirty="0"/>
          </a:p>
        </p:txBody>
      </p:sp>
    </p:spTree>
    <p:extLst>
      <p:ext uri="{BB962C8B-B14F-4D97-AF65-F5344CB8AC3E}">
        <p14:creationId xmlns:p14="http://schemas.microsoft.com/office/powerpoint/2010/main" val="44248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8516" y="483518"/>
            <a:ext cx="8349387" cy="1815882"/>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II. </a:t>
            </a:r>
            <a:r>
              <a:rPr lang="zh-TW" altLang="zh-TW" sz="2800" b="1" dirty="0"/>
              <a:t>無神論者用共產制度</a:t>
            </a:r>
            <a:r>
              <a:rPr lang="en-US" altLang="zh-TW" sz="2800" b="1" dirty="0"/>
              <a:t>, </a:t>
            </a:r>
            <a:r>
              <a:rPr lang="zh-TW" altLang="zh-TW" sz="2800" b="1" dirty="0"/>
              <a:t>在這個只會是天上才有的</a:t>
            </a:r>
            <a:endParaRPr lang="en-US" altLang="zh-TW" sz="2800" b="1" dirty="0"/>
          </a:p>
          <a:p>
            <a:r>
              <a:rPr lang="en-US" altLang="zh-TW" sz="2800" b="1" dirty="0"/>
              <a:t>    </a:t>
            </a:r>
            <a:r>
              <a:rPr lang="zh-TW" altLang="zh-TW" sz="2800" b="1" dirty="0"/>
              <a:t>制度裡面</a:t>
            </a:r>
            <a:r>
              <a:rPr lang="en-US" altLang="zh-TW" sz="2800" b="1" dirty="0"/>
              <a:t>, </a:t>
            </a:r>
            <a:r>
              <a:rPr lang="zh-TW" altLang="zh-TW" sz="2800" b="1" dirty="0"/>
              <a:t>培養人類的罪行</a:t>
            </a:r>
            <a:r>
              <a:rPr lang="en-US" altLang="zh-TW" sz="2800" b="1" dirty="0"/>
              <a:t>. </a:t>
            </a:r>
          </a:p>
          <a:p>
            <a:pPr algn="ctr"/>
            <a:r>
              <a:rPr lang="en-US" altLang="zh-TW" sz="2800" b="1" dirty="0"/>
              <a:t>    </a:t>
            </a:r>
            <a:r>
              <a:rPr lang="en-US" sz="2800" b="1" dirty="0"/>
              <a:t>Via Communism, the system that only Heaven can afford, the atheists cultivate the Human </a:t>
            </a:r>
            <a:r>
              <a:rPr lang="en-US" sz="2800" b="1" dirty="0" err="1"/>
              <a:t>Viles</a:t>
            </a:r>
            <a:r>
              <a:rPr lang="en-US" sz="2800" b="1" dirty="0"/>
              <a:t>.</a:t>
            </a:r>
            <a:endParaRPr lang="zh-TW" altLang="zh-TW" sz="28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013" y="2967034"/>
            <a:ext cx="280831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2670" y="3004412"/>
            <a:ext cx="2653879" cy="185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772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843558"/>
            <a:ext cx="6120680" cy="892552"/>
          </a:xfrm>
          <a:prstGeom prst="rect">
            <a:avLst/>
          </a:prstGeom>
        </p:spPr>
        <p:txBody>
          <a:bodyPr wrap="square">
            <a:spAutoFit/>
          </a:bodyPr>
          <a:lstStyle/>
          <a:p>
            <a:r>
              <a:rPr lang="en-US" altLang="zh-TW" sz="2600" b="1" dirty="0">
                <a:solidFill>
                  <a:srgbClr val="FF0000"/>
                </a:solidFill>
              </a:rPr>
              <a:t>Q: </a:t>
            </a:r>
            <a:r>
              <a:rPr lang="zh-TW" altLang="zh-TW" sz="2600" b="1" dirty="0"/>
              <a:t>共產主義的問題是甚麼</a:t>
            </a:r>
            <a:r>
              <a:rPr lang="en-US" altLang="zh-TW" sz="2600" b="1" dirty="0"/>
              <a:t>? </a:t>
            </a:r>
          </a:p>
          <a:p>
            <a:r>
              <a:rPr lang="en-US" altLang="zh-TW" sz="2600" b="1" dirty="0"/>
              <a:t>     What is the problem with communism? </a:t>
            </a:r>
            <a:endParaRPr lang="zh-TW" altLang="en-US" sz="2600" b="1" dirty="0"/>
          </a:p>
        </p:txBody>
      </p:sp>
      <p:sp>
        <p:nvSpPr>
          <p:cNvPr id="3" name="矩形 2"/>
          <p:cNvSpPr/>
          <p:nvPr/>
        </p:nvSpPr>
        <p:spPr>
          <a:xfrm>
            <a:off x="1517823" y="2485514"/>
            <a:ext cx="5646465" cy="892552"/>
          </a:xfrm>
          <a:prstGeom prst="rect">
            <a:avLst/>
          </a:prstGeom>
          <a:ln w="38100"/>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zh-TW" sz="2600" b="1" dirty="0"/>
              <a:t>用意良善</a:t>
            </a:r>
            <a:r>
              <a:rPr lang="en-US" altLang="zh-TW" sz="2600" b="1" dirty="0"/>
              <a:t>, </a:t>
            </a:r>
            <a:r>
              <a:rPr lang="zh-TW" altLang="zh-TW" sz="2600" b="1" dirty="0"/>
              <a:t>沒有智慧</a:t>
            </a:r>
            <a:r>
              <a:rPr lang="en-US" altLang="zh-TW" sz="2600" b="1" dirty="0"/>
              <a:t>.</a:t>
            </a:r>
          </a:p>
          <a:p>
            <a:r>
              <a:rPr lang="en-US" altLang="zh-TW" sz="2600" b="1" dirty="0"/>
              <a:t> Good intentions, but no wisdom.</a:t>
            </a:r>
            <a:endParaRPr lang="zh-TW" altLang="en-US" sz="2600" b="1" dirty="0"/>
          </a:p>
        </p:txBody>
      </p:sp>
      <p:sp>
        <p:nvSpPr>
          <p:cNvPr id="4" name="向右箭號 3"/>
          <p:cNvSpPr/>
          <p:nvPr/>
        </p:nvSpPr>
        <p:spPr>
          <a:xfrm>
            <a:off x="863588" y="2548422"/>
            <a:ext cx="50405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72025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477938"/>
            <a:ext cx="7992888" cy="1292662"/>
          </a:xfrm>
          <a:prstGeom prst="rect">
            <a:avLst/>
          </a:prstGeom>
        </p:spPr>
        <p:txBody>
          <a:bodyPr wrap="square">
            <a:spAutoFit/>
          </a:bodyPr>
          <a:lstStyle/>
          <a:p>
            <a:r>
              <a:rPr lang="zh-TW" altLang="en-US" sz="2600" b="1" dirty="0">
                <a:solidFill>
                  <a:srgbClr val="FF0000"/>
                </a:solidFill>
                <a:sym typeface="Wingdings"/>
              </a:rPr>
              <a:t>→</a:t>
            </a:r>
            <a:r>
              <a:rPr lang="zh-TW" altLang="zh-TW" sz="2600" b="1" dirty="0"/>
              <a:t>各取所需的實際情形</a:t>
            </a:r>
            <a:r>
              <a:rPr lang="en-US" altLang="zh-TW" sz="2600" b="1" dirty="0"/>
              <a:t>:</a:t>
            </a:r>
            <a:br>
              <a:rPr lang="en-US" altLang="zh-TW" sz="2600" b="1" dirty="0"/>
            </a:br>
            <a:r>
              <a:rPr lang="en-US" altLang="zh-TW" sz="2600" b="1" dirty="0"/>
              <a:t>    the real situation of distribution of goods based on the</a:t>
            </a:r>
          </a:p>
          <a:p>
            <a:r>
              <a:rPr lang="en-US" altLang="zh-TW" sz="2600" b="1" dirty="0"/>
              <a:t>     individuals’ needs:  </a:t>
            </a:r>
            <a:endParaRPr lang="zh-TW" altLang="zh-TW" sz="2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43" y="2177156"/>
            <a:ext cx="3616227" cy="241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4685" y="2283718"/>
            <a:ext cx="3754135" cy="211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7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076822"/>
            <a:ext cx="2808312" cy="176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56" y="1501372"/>
            <a:ext cx="3744416" cy="2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77841"/>
            <a:ext cx="4269331" cy="180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95536" y="290171"/>
            <a:ext cx="7920880" cy="830997"/>
          </a:xfrm>
          <a:prstGeom prst="rect">
            <a:avLst/>
          </a:prstGeom>
        </p:spPr>
        <p:txBody>
          <a:bodyPr wrap="square">
            <a:spAutoFit/>
          </a:bodyPr>
          <a:lstStyle/>
          <a:p>
            <a:r>
              <a:rPr lang="en-US" altLang="zh-TW" sz="2400" b="1" dirty="0">
                <a:solidFill>
                  <a:srgbClr val="FF0000"/>
                </a:solidFill>
              </a:rPr>
              <a:t>→</a:t>
            </a:r>
            <a:r>
              <a:rPr lang="en-US" altLang="zh-TW" sz="2400" b="1" dirty="0"/>
              <a:t>“</a:t>
            </a:r>
            <a:r>
              <a:rPr lang="zh-TW" altLang="zh-TW" sz="2400" b="1" dirty="0"/>
              <a:t>國進民退</a:t>
            </a:r>
            <a:r>
              <a:rPr lang="en-US" altLang="zh-TW" sz="2400" b="1" dirty="0"/>
              <a:t>”  </a:t>
            </a:r>
          </a:p>
          <a:p>
            <a:r>
              <a:rPr lang="en-US" altLang="zh-TW" sz="2400" b="1" dirty="0"/>
              <a:t>    "the state enterprises advance, the private sectors retreat" </a:t>
            </a:r>
            <a:endParaRPr lang="zh-TW" altLang="en-US" sz="2400" b="1" dirty="0"/>
          </a:p>
        </p:txBody>
      </p:sp>
    </p:spTree>
    <p:extLst>
      <p:ext uri="{BB962C8B-B14F-4D97-AF65-F5344CB8AC3E}">
        <p14:creationId xmlns:p14="http://schemas.microsoft.com/office/powerpoint/2010/main" val="38560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1207" y="555526"/>
            <a:ext cx="3477234" cy="523220"/>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III. </a:t>
            </a:r>
            <a:r>
              <a:rPr lang="zh-TW" altLang="zh-TW" sz="2800" b="1" dirty="0"/>
              <a:t>社會主義</a:t>
            </a:r>
            <a:r>
              <a:rPr lang="en-US" altLang="zh-TW" sz="2800" b="1" dirty="0"/>
              <a:t>Socialism</a:t>
            </a:r>
            <a:endParaRPr lang="zh-TW" altLang="zh-TW"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03961"/>
            <a:ext cx="1908175"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627" y="1765566"/>
            <a:ext cx="2448272" cy="244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259632" y="4363331"/>
            <a:ext cx="2202847" cy="400110"/>
          </a:xfrm>
          <a:prstGeom prst="rect">
            <a:avLst/>
          </a:prstGeom>
        </p:spPr>
        <p:txBody>
          <a:bodyPr wrap="none">
            <a:spAutoFit/>
          </a:bodyPr>
          <a:lstStyle/>
          <a:p>
            <a:r>
              <a:rPr lang="zh-TW" altLang="zh-TW" sz="2000" b="1" dirty="0"/>
              <a:t>社會主義</a:t>
            </a:r>
            <a:r>
              <a:rPr lang="en-US" altLang="zh-TW" sz="2000" b="1" dirty="0"/>
              <a:t>Socialism</a:t>
            </a:r>
            <a:endParaRPr lang="zh-TW" altLang="en-US" sz="2000" b="1" dirty="0"/>
          </a:p>
        </p:txBody>
      </p:sp>
      <p:sp>
        <p:nvSpPr>
          <p:cNvPr id="5" name="矩形 4"/>
          <p:cNvSpPr/>
          <p:nvPr/>
        </p:nvSpPr>
        <p:spPr>
          <a:xfrm>
            <a:off x="5292080" y="4355570"/>
            <a:ext cx="2584362" cy="400110"/>
          </a:xfrm>
          <a:prstGeom prst="rect">
            <a:avLst/>
          </a:prstGeom>
        </p:spPr>
        <p:txBody>
          <a:bodyPr wrap="none">
            <a:spAutoFit/>
          </a:bodyPr>
          <a:lstStyle/>
          <a:p>
            <a:r>
              <a:rPr lang="zh-TW" altLang="zh-TW" sz="2000" b="1" dirty="0"/>
              <a:t>共產主義</a:t>
            </a:r>
            <a:r>
              <a:rPr lang="en-US" altLang="zh-TW" sz="2000" b="1" dirty="0"/>
              <a:t> Communism</a:t>
            </a:r>
            <a:endParaRPr lang="zh-TW" altLang="en-US" sz="2000" b="1" dirty="0"/>
          </a:p>
        </p:txBody>
      </p:sp>
    </p:spTree>
    <p:extLst>
      <p:ext uri="{BB962C8B-B14F-4D97-AF65-F5344CB8AC3E}">
        <p14:creationId xmlns:p14="http://schemas.microsoft.com/office/powerpoint/2010/main" val="2589579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627534"/>
            <a:ext cx="7992888" cy="3108543"/>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IV. </a:t>
            </a:r>
            <a:r>
              <a:rPr lang="zh-TW" altLang="zh-TW" sz="2800" b="1" dirty="0"/>
              <a:t>但是上帝也是孤兒寡婦寄居者的上帝</a:t>
            </a:r>
            <a:r>
              <a:rPr lang="en-US" altLang="zh-TW" sz="2800" b="1" dirty="0"/>
              <a:t>. </a:t>
            </a:r>
            <a:r>
              <a:rPr lang="zh-TW" altLang="zh-TW" sz="2800" b="1" dirty="0"/>
              <a:t>國家可</a:t>
            </a:r>
            <a:endParaRPr lang="en-US" altLang="zh-TW" sz="2800" b="1" dirty="0"/>
          </a:p>
          <a:p>
            <a:r>
              <a:rPr lang="en-US" altLang="zh-TW" sz="2800" b="1" dirty="0"/>
              <a:t>      </a:t>
            </a:r>
            <a:r>
              <a:rPr lang="zh-TW" altLang="zh-TW" sz="2800" b="1" dirty="0"/>
              <a:t>以幫助這些沒有依靠的人</a:t>
            </a:r>
            <a:r>
              <a:rPr lang="en-US" altLang="zh-TW" sz="2800" b="1" dirty="0"/>
              <a:t>, </a:t>
            </a:r>
            <a:r>
              <a:rPr lang="zh-TW" altLang="zh-TW" sz="2800" b="1" dirty="0"/>
              <a:t>但是不能完全拿掉</a:t>
            </a:r>
            <a:endParaRPr lang="en-US" altLang="zh-TW" sz="2800" b="1" dirty="0"/>
          </a:p>
          <a:p>
            <a:r>
              <a:rPr lang="en-US" altLang="zh-TW" sz="2800" b="1" dirty="0"/>
              <a:t>       </a:t>
            </a:r>
            <a:r>
              <a:rPr lang="zh-TW" altLang="zh-TW" sz="2800" b="1" dirty="0"/>
              <a:t>親人的責任</a:t>
            </a:r>
            <a:r>
              <a:rPr lang="en-US" altLang="zh-TW" sz="2800" b="1" dirty="0"/>
              <a:t>.</a:t>
            </a:r>
          </a:p>
          <a:p>
            <a:pPr algn="ctr"/>
            <a:r>
              <a:rPr lang="en-US" altLang="zh-TW" sz="2800" b="1" dirty="0"/>
              <a:t>       </a:t>
            </a:r>
            <a:r>
              <a:rPr lang="en-US" sz="2800" b="1" dirty="0"/>
              <a:t>God of the fatherless, the widow and the sojourner encourages public/ private assistance to the needy, nevertheless, not to deprive the filial responsibility of the children.</a:t>
            </a:r>
            <a:endParaRPr lang="en-US" sz="2800" dirty="0"/>
          </a:p>
        </p:txBody>
      </p:sp>
    </p:spTree>
    <p:extLst>
      <p:ext uri="{BB962C8B-B14F-4D97-AF65-F5344CB8AC3E}">
        <p14:creationId xmlns:p14="http://schemas.microsoft.com/office/powerpoint/2010/main" val="2427106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60" y="411510"/>
            <a:ext cx="8352928" cy="2092881"/>
          </a:xfrm>
          <a:prstGeom prst="rect">
            <a:avLst/>
          </a:prstGeom>
        </p:spPr>
        <p:txBody>
          <a:bodyPr wrap="square">
            <a:spAutoFit/>
          </a:bodyPr>
          <a:lstStyle/>
          <a:p>
            <a:r>
              <a:rPr lang="en-US" altLang="zh-TW" sz="2600" b="1" baseline="30000" dirty="0"/>
              <a:t>18</a:t>
            </a:r>
            <a:r>
              <a:rPr lang="zh-TW" altLang="zh-TW" sz="2600" b="1" dirty="0"/>
              <a:t>他為孤兒寡婦伸冤，又憐愛寄居的，賜給他衣食。</a:t>
            </a:r>
            <a:endParaRPr lang="en-US" altLang="zh-TW" sz="2600" b="1" dirty="0"/>
          </a:p>
          <a:p>
            <a:r>
              <a:rPr lang="zh-TW" altLang="zh-TW" sz="2600" b="1" dirty="0"/>
              <a:t>【申</a:t>
            </a:r>
            <a:r>
              <a:rPr lang="en-US" altLang="zh-TW" sz="2600" b="1" dirty="0"/>
              <a:t> 10:18</a:t>
            </a:r>
            <a:r>
              <a:rPr lang="zh-TW" altLang="zh-TW" sz="2600" b="1" dirty="0"/>
              <a:t>】</a:t>
            </a:r>
            <a:br>
              <a:rPr lang="en-US" altLang="zh-TW" sz="2600" b="1" dirty="0"/>
            </a:br>
            <a:r>
              <a:rPr lang="en-US" altLang="zh-TW" sz="2600" b="1" baseline="30000" dirty="0"/>
              <a:t>18</a:t>
            </a:r>
            <a:r>
              <a:rPr lang="en-US" altLang="zh-TW" sz="2600" b="1" dirty="0"/>
              <a:t>He executes justice for the fatherless and the widow, and loves the sojourner, giving him food and clothing. </a:t>
            </a:r>
          </a:p>
          <a:p>
            <a:r>
              <a:rPr lang="zh-TW" altLang="zh-TW" sz="2600" b="1" dirty="0"/>
              <a:t>【</a:t>
            </a:r>
            <a:r>
              <a:rPr lang="en-US" altLang="zh-TW" sz="2600" b="1" dirty="0" err="1"/>
              <a:t>Deut</a:t>
            </a:r>
            <a:r>
              <a:rPr lang="en-US" altLang="zh-TW" sz="2600" b="1" dirty="0"/>
              <a:t> 10:18</a:t>
            </a:r>
            <a:r>
              <a:rPr lang="zh-TW" altLang="zh-TW" sz="2600" b="1" dirty="0"/>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479302"/>
            <a:ext cx="3096344" cy="230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504391"/>
            <a:ext cx="230425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611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4534" y="1131590"/>
            <a:ext cx="8496944" cy="2492990"/>
          </a:xfrm>
          <a:prstGeom prst="rect">
            <a:avLst/>
          </a:prstGeom>
        </p:spPr>
        <p:txBody>
          <a:bodyPr wrap="square">
            <a:spAutoFit/>
          </a:bodyPr>
          <a:lstStyle/>
          <a:p>
            <a:r>
              <a:rPr lang="en-US" altLang="zh-TW" sz="2600" b="1" baseline="30000" dirty="0"/>
              <a:t>27</a:t>
            </a:r>
            <a:r>
              <a:rPr lang="zh-TW" altLang="zh-TW" sz="2600" b="1" dirty="0"/>
              <a:t>在神我們的父面前，那清潔沒有玷污的虔誠，就是看顧在患難中的孤兒寡婦，並且保守自己不沾染世俗。</a:t>
            </a:r>
            <a:endParaRPr lang="en-US" altLang="zh-TW" sz="2600" b="1" dirty="0"/>
          </a:p>
          <a:p>
            <a:r>
              <a:rPr lang="zh-TW" altLang="zh-TW" sz="2600" b="1" dirty="0"/>
              <a:t>【雅</a:t>
            </a:r>
            <a:r>
              <a:rPr lang="en-US" altLang="zh-TW" sz="2600" b="1" dirty="0"/>
              <a:t> 1:27</a:t>
            </a:r>
            <a:r>
              <a:rPr lang="zh-TW" altLang="zh-TW" sz="2600" b="1" dirty="0"/>
              <a:t>】</a:t>
            </a:r>
            <a:br>
              <a:rPr lang="en-US" altLang="zh-TW" sz="2600" b="1" dirty="0"/>
            </a:br>
            <a:r>
              <a:rPr lang="en-US" altLang="zh-TW" sz="2600" b="1" baseline="30000" dirty="0"/>
              <a:t>27</a:t>
            </a:r>
            <a:r>
              <a:rPr lang="en-US" altLang="zh-TW" sz="2600" b="1" dirty="0"/>
              <a:t>Religion that is pure and undefiled before God, and the Father, is this: to visit orphans and widows in their affliction, and to keep oneself unstained from the world. </a:t>
            </a:r>
            <a:r>
              <a:rPr lang="zh-TW" altLang="zh-TW" sz="2600" b="1" dirty="0"/>
              <a:t>【</a:t>
            </a:r>
            <a:r>
              <a:rPr lang="en-US" altLang="zh-TW" sz="2600" b="1" dirty="0"/>
              <a:t>Jam 1:27</a:t>
            </a:r>
            <a:r>
              <a:rPr lang="zh-TW" altLang="zh-TW" sz="2600" b="1" dirty="0"/>
              <a:t>】</a:t>
            </a:r>
          </a:p>
        </p:txBody>
      </p:sp>
    </p:spTree>
    <p:extLst>
      <p:ext uri="{BB962C8B-B14F-4D97-AF65-F5344CB8AC3E}">
        <p14:creationId xmlns:p14="http://schemas.microsoft.com/office/powerpoint/2010/main" val="2910507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444561"/>
            <a:ext cx="8208912" cy="4093428"/>
          </a:xfrm>
          <a:prstGeom prst="rect">
            <a:avLst/>
          </a:prstGeom>
        </p:spPr>
        <p:txBody>
          <a:bodyPr wrap="square">
            <a:spAutoFit/>
          </a:bodyPr>
          <a:lstStyle/>
          <a:p>
            <a:r>
              <a:rPr lang="en-US" altLang="zh-TW" sz="2600" b="1" baseline="30000" dirty="0"/>
              <a:t>4</a:t>
            </a:r>
            <a:r>
              <a:rPr lang="zh-TW" altLang="zh-TW" sz="2600" b="1" dirty="0"/>
              <a:t>若寡婦有兒女，或有孫子孫女，便叫他們先在自己家中學著行孝，報答親恩，因為這在神面前是可悅納的。</a:t>
            </a:r>
            <a:r>
              <a:rPr lang="en-US" altLang="zh-TW" sz="2600" b="1" baseline="30000" dirty="0"/>
              <a:t>5</a:t>
            </a:r>
            <a:r>
              <a:rPr lang="zh-TW" altLang="zh-TW" sz="2600" b="1" dirty="0"/>
              <a:t>那獨居無靠、真為寡婦的，是仰賴神，晝夜不住的祈求禱告。</a:t>
            </a:r>
            <a:endParaRPr lang="en-US" altLang="zh-TW" sz="2600" b="1" dirty="0"/>
          </a:p>
          <a:p>
            <a:r>
              <a:rPr lang="en-US" altLang="zh-TW" sz="2600" b="1" baseline="30000" dirty="0"/>
              <a:t>4</a:t>
            </a:r>
            <a:r>
              <a:rPr lang="en-US" altLang="zh-TW" sz="2600" b="1" dirty="0"/>
              <a:t>But if a widow has children or grandchildren, let them first learn to show godliness to their own household and to make some return to their parents, for this is pleasing in the sight of God. </a:t>
            </a:r>
            <a:r>
              <a:rPr lang="en-US" altLang="zh-TW" sz="2600" b="1" baseline="30000" dirty="0"/>
              <a:t>5</a:t>
            </a:r>
            <a:r>
              <a:rPr lang="en-US" altLang="zh-TW" sz="2600" b="1" dirty="0"/>
              <a:t>She who is truly a widow, left all alone, has set her hope on God and continues in supplications and prayers night and day,</a:t>
            </a:r>
            <a:endParaRPr lang="zh-TW" altLang="en-US" sz="2600" b="1" dirty="0"/>
          </a:p>
        </p:txBody>
      </p:sp>
    </p:spTree>
    <p:extLst>
      <p:ext uri="{BB962C8B-B14F-4D97-AF65-F5344CB8AC3E}">
        <p14:creationId xmlns:p14="http://schemas.microsoft.com/office/powerpoint/2010/main" val="81611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55526"/>
            <a:ext cx="7535931"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54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627534"/>
            <a:ext cx="8424936" cy="4093428"/>
          </a:xfrm>
          <a:prstGeom prst="rect">
            <a:avLst/>
          </a:prstGeom>
        </p:spPr>
        <p:txBody>
          <a:bodyPr wrap="square">
            <a:spAutoFit/>
          </a:bodyPr>
          <a:lstStyle/>
          <a:p>
            <a:r>
              <a:rPr lang="en-US" altLang="zh-TW" sz="2600" b="1" baseline="30000" dirty="0"/>
              <a:t>6</a:t>
            </a:r>
            <a:r>
              <a:rPr lang="zh-TW" altLang="zh-TW" sz="2600" b="1" dirty="0"/>
              <a:t>但那好宴樂的寡婦正活著的時候也是死的。</a:t>
            </a:r>
            <a:r>
              <a:rPr lang="en-US" altLang="zh-TW" sz="2600" b="1" baseline="30000" dirty="0"/>
              <a:t>7</a:t>
            </a:r>
            <a:r>
              <a:rPr lang="zh-TW" altLang="zh-TW" sz="2600" b="1" dirty="0"/>
              <a:t>這些事你要囑咐他們，叫他們無可指責。</a:t>
            </a:r>
            <a:r>
              <a:rPr lang="en-US" altLang="zh-TW" sz="2600" b="1" baseline="30000" dirty="0"/>
              <a:t>8</a:t>
            </a:r>
            <a:r>
              <a:rPr lang="zh-TW" altLang="zh-TW" sz="2600" b="1" dirty="0"/>
              <a:t>人若不看顧親屬，就是背了真道，比不信的人還不好，不看顧自己家裡的人，更是如此。【提前</a:t>
            </a:r>
            <a:r>
              <a:rPr lang="en-US" altLang="zh-TW" sz="2600" b="1" dirty="0"/>
              <a:t> 5:4~8</a:t>
            </a:r>
            <a:r>
              <a:rPr lang="zh-TW" altLang="zh-TW" sz="2600" b="1" dirty="0"/>
              <a:t>】</a:t>
            </a:r>
            <a:endParaRPr lang="en-US" altLang="zh-TW" sz="2600" b="1" dirty="0"/>
          </a:p>
          <a:p>
            <a:r>
              <a:rPr lang="zh-TW" altLang="zh-TW" sz="2600" b="1" dirty="0"/>
              <a:t> </a:t>
            </a:r>
            <a:r>
              <a:rPr lang="en-US" altLang="zh-TW" sz="2600" b="1" baseline="30000" dirty="0"/>
              <a:t>6</a:t>
            </a:r>
            <a:r>
              <a:rPr lang="en-US" altLang="zh-TW" sz="2600" b="1" dirty="0"/>
              <a:t>but she who is self-indulgent is dead even while she lives. </a:t>
            </a:r>
            <a:r>
              <a:rPr lang="en-US" altLang="zh-TW" sz="2600" b="1" baseline="30000" dirty="0"/>
              <a:t>7</a:t>
            </a:r>
            <a:r>
              <a:rPr lang="en-US" altLang="zh-TW" sz="2600" b="1" dirty="0"/>
              <a:t>Command these things as well, so that they may be without reproach. </a:t>
            </a:r>
            <a:r>
              <a:rPr lang="en-US" altLang="zh-TW" sz="2600" b="1" baseline="30000" dirty="0"/>
              <a:t>8</a:t>
            </a:r>
            <a:r>
              <a:rPr lang="en-US" altLang="zh-TW" sz="2600" b="1" dirty="0"/>
              <a:t>But if anyone does not provide for his relatives, and especially for members of his household, he has denied the faith and is worse than an unbeliever. </a:t>
            </a:r>
            <a:r>
              <a:rPr lang="zh-TW" altLang="zh-TW" sz="2600" b="1" dirty="0"/>
              <a:t>【</a:t>
            </a:r>
            <a:r>
              <a:rPr lang="en-US" altLang="zh-TW" sz="2600" b="1" dirty="0"/>
              <a:t>1Tim 5:4~8</a:t>
            </a:r>
            <a:r>
              <a:rPr lang="zh-TW" altLang="zh-TW" sz="2600" b="1" dirty="0"/>
              <a:t>】</a:t>
            </a:r>
            <a:endParaRPr lang="zh-TW" altLang="en-US" sz="2600" b="1" dirty="0"/>
          </a:p>
        </p:txBody>
      </p:sp>
    </p:spTree>
    <p:extLst>
      <p:ext uri="{BB962C8B-B14F-4D97-AF65-F5344CB8AC3E}">
        <p14:creationId xmlns:p14="http://schemas.microsoft.com/office/powerpoint/2010/main" val="1717889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3772" y="987574"/>
            <a:ext cx="8396700" cy="3785652"/>
          </a:xfrm>
          <a:prstGeom prst="rect">
            <a:avLst/>
          </a:prstGeom>
        </p:spPr>
        <p:txBody>
          <a:bodyPr wrap="square">
            <a:spAutoFit/>
          </a:bodyPr>
          <a:lstStyle/>
          <a:p>
            <a:r>
              <a:rPr lang="zh-TW" altLang="zh-TW" sz="2400" b="1" dirty="0"/>
              <a:t>神一則對人類還是存在很高的盼望</a:t>
            </a:r>
            <a:r>
              <a:rPr lang="en-US" altLang="zh-TW" sz="2400" b="1" dirty="0"/>
              <a:t>, </a:t>
            </a:r>
            <a:r>
              <a:rPr lang="zh-TW" altLang="zh-TW" sz="2400" b="1" dirty="0"/>
              <a:t>所以神賜給人救恩</a:t>
            </a:r>
            <a:r>
              <a:rPr lang="en-US" altLang="zh-TW" sz="2400" b="1" dirty="0"/>
              <a:t>, </a:t>
            </a:r>
            <a:r>
              <a:rPr lang="zh-TW" altLang="zh-TW" sz="2400" b="1" dirty="0"/>
              <a:t>鼓勵人類能夠活出神的形象</a:t>
            </a:r>
            <a:r>
              <a:rPr lang="en-US" altLang="zh-TW" sz="2400" b="1" dirty="0"/>
              <a:t>, </a:t>
            </a:r>
            <a:r>
              <a:rPr lang="zh-TW" altLang="zh-TW" sz="2400" b="1" dirty="0"/>
              <a:t>譬如讓他的子民學習慷慨</a:t>
            </a:r>
            <a:r>
              <a:rPr lang="en-US" altLang="zh-TW" sz="2400" b="1" dirty="0"/>
              <a:t>. </a:t>
            </a:r>
            <a:r>
              <a:rPr lang="zh-TW" altLang="zh-TW" sz="2400" b="1" dirty="0"/>
              <a:t>神對人的罪性也是很清楚</a:t>
            </a:r>
            <a:r>
              <a:rPr lang="en-US" altLang="zh-TW" sz="2400" b="1" dirty="0"/>
              <a:t>, </a:t>
            </a:r>
            <a:r>
              <a:rPr lang="zh-TW" altLang="zh-TW" sz="2400" b="1" dirty="0"/>
              <a:t>所以神防止給人類犯罪的機會</a:t>
            </a:r>
            <a:r>
              <a:rPr lang="en-US" altLang="zh-TW" sz="2400" b="1" dirty="0"/>
              <a:t>. </a:t>
            </a:r>
            <a:r>
              <a:rPr lang="zh-TW" altLang="zh-TW" sz="2400" b="1" dirty="0"/>
              <a:t>人若不工作</a:t>
            </a:r>
            <a:r>
              <a:rPr lang="en-US" altLang="zh-TW" sz="2400" b="1" dirty="0"/>
              <a:t>, </a:t>
            </a:r>
            <a:r>
              <a:rPr lang="zh-TW" altLang="zh-TW" sz="2400" b="1" dirty="0"/>
              <a:t>就不給他飯吃</a:t>
            </a:r>
            <a:r>
              <a:rPr lang="en-US" altLang="zh-TW" sz="2400" b="1" dirty="0"/>
              <a:t>.</a:t>
            </a:r>
          </a:p>
          <a:p>
            <a:r>
              <a:rPr lang="en-US" altLang="zh-TW" sz="2400" b="1" dirty="0"/>
              <a:t>With  high hopes for mankind, God granted salvation to mankind and encouraged mankind to live out the image of God, such as making his people learn generosity. God is also very clear about the sinful nature of man, so God prevents it from giving mankind the opportunity to sin. If a person does not work, he will not be given food.</a:t>
            </a:r>
            <a:endParaRPr lang="zh-TW" altLang="zh-TW" sz="2400" b="1" dirty="0"/>
          </a:p>
        </p:txBody>
      </p:sp>
      <p:sp>
        <p:nvSpPr>
          <p:cNvPr id="3" name="矩形 2"/>
          <p:cNvSpPr/>
          <p:nvPr/>
        </p:nvSpPr>
        <p:spPr>
          <a:xfrm>
            <a:off x="451269" y="387085"/>
            <a:ext cx="2525050" cy="523220"/>
          </a:xfrm>
          <a:prstGeom prst="rect">
            <a:avLst/>
          </a:prstGeom>
          <a:solidFill>
            <a:srgbClr val="FFFF00"/>
          </a:solidFill>
        </p:spPr>
        <p:txBody>
          <a:bodyPr wrap="none">
            <a:spAutoFit/>
          </a:bodyPr>
          <a:lstStyle/>
          <a:p>
            <a:r>
              <a:rPr lang="en-US" altLang="zh-TW" sz="2800" b="1" dirty="0">
                <a:solidFill>
                  <a:srgbClr val="FF0000"/>
                </a:solidFill>
              </a:rPr>
              <a:t>Conclusion</a:t>
            </a:r>
            <a:r>
              <a:rPr lang="zh-TW" altLang="zh-TW" sz="2800" b="1" dirty="0">
                <a:solidFill>
                  <a:srgbClr val="FF0000"/>
                </a:solidFill>
              </a:rPr>
              <a:t>結論</a:t>
            </a:r>
          </a:p>
        </p:txBody>
      </p:sp>
    </p:spTree>
    <p:extLst>
      <p:ext uri="{BB962C8B-B14F-4D97-AF65-F5344CB8AC3E}">
        <p14:creationId xmlns:p14="http://schemas.microsoft.com/office/powerpoint/2010/main" val="1719608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195486"/>
            <a:ext cx="8928992" cy="4370427"/>
          </a:xfrm>
          <a:prstGeom prst="rect">
            <a:avLst/>
          </a:prstGeom>
        </p:spPr>
        <p:txBody>
          <a:bodyPr wrap="square">
            <a:spAutoFit/>
          </a:bodyPr>
          <a:lstStyle/>
          <a:p>
            <a:r>
              <a:rPr lang="zh-TW" altLang="zh-TW" sz="2400" b="1" dirty="0"/>
              <a:t>人類呢則是對自己存在了極高的評價</a:t>
            </a:r>
            <a:r>
              <a:rPr lang="en-US" altLang="zh-TW" sz="2400" b="1" dirty="0"/>
              <a:t>. </a:t>
            </a:r>
            <a:r>
              <a:rPr lang="zh-TW" altLang="zh-TW" sz="2400" b="1" dirty="0"/>
              <a:t>以為靠人的操守</a:t>
            </a:r>
            <a:r>
              <a:rPr lang="en-US" altLang="zh-TW" sz="2400" b="1" dirty="0"/>
              <a:t>, </a:t>
            </a:r>
            <a:r>
              <a:rPr lang="zh-TW" altLang="zh-TW" sz="2400" b="1" dirty="0"/>
              <a:t>人可以各取所需</a:t>
            </a:r>
            <a:r>
              <a:rPr lang="en-US" altLang="zh-TW" sz="2400" b="1" dirty="0"/>
              <a:t>, </a:t>
            </a:r>
            <a:r>
              <a:rPr lang="zh-TW" altLang="zh-TW" sz="2400" b="1" dirty="0"/>
              <a:t>把自己的工作果效全部都獻給人類</a:t>
            </a:r>
            <a:r>
              <a:rPr lang="en-US" altLang="zh-TW" sz="2400" b="1" dirty="0"/>
              <a:t>, </a:t>
            </a:r>
            <a:r>
              <a:rPr lang="zh-TW" altLang="zh-TW" sz="2400" b="1" dirty="0"/>
              <a:t>就產生了共產主義</a:t>
            </a:r>
            <a:r>
              <a:rPr lang="en-US" altLang="zh-TW" sz="2400" b="1" dirty="0"/>
              <a:t>. </a:t>
            </a:r>
            <a:r>
              <a:rPr lang="zh-TW" altLang="zh-TW" sz="2400" b="1" dirty="0"/>
              <a:t>但是人類低估了自己的罪性可以帶來的破壞</a:t>
            </a:r>
            <a:r>
              <a:rPr lang="en-US" altLang="zh-TW" sz="2400" b="1" dirty="0"/>
              <a:t>. </a:t>
            </a:r>
            <a:r>
              <a:rPr lang="zh-TW" altLang="zh-TW" sz="2400" b="1" dirty="0"/>
              <a:t>所以沒有料到人類不為自己工作時</a:t>
            </a:r>
            <a:r>
              <a:rPr lang="en-US" altLang="zh-TW" sz="2400" b="1" dirty="0"/>
              <a:t>, </a:t>
            </a:r>
            <a:r>
              <a:rPr lang="zh-TW" altLang="zh-TW" sz="2400" b="1" dirty="0"/>
              <a:t>每一個人都不願意好好工作</a:t>
            </a:r>
            <a:r>
              <a:rPr lang="en-US" altLang="zh-TW" sz="2400" b="1" dirty="0"/>
              <a:t>. </a:t>
            </a:r>
            <a:r>
              <a:rPr lang="zh-TW" altLang="zh-TW" sz="2400" b="1" dirty="0"/>
              <a:t>產生了均窮</a:t>
            </a:r>
            <a:r>
              <a:rPr lang="en-US" altLang="zh-TW" sz="2400" b="1" dirty="0"/>
              <a:t>, </a:t>
            </a:r>
            <a:r>
              <a:rPr lang="zh-TW" altLang="zh-TW" sz="2400" b="1" dirty="0"/>
              <a:t>而不是均富</a:t>
            </a:r>
            <a:r>
              <a:rPr lang="en-US" altLang="zh-TW" sz="2400" b="1" dirty="0"/>
              <a:t>. </a:t>
            </a:r>
          </a:p>
          <a:p>
            <a:r>
              <a:rPr lang="en-US" sz="2600" b="1" dirty="0">
                <a:solidFill>
                  <a:srgbClr val="222222"/>
                </a:solidFill>
                <a:latin typeface="Calibri" panose="020F0502020204030204" pitchFamily="34" charset="0"/>
                <a:ea typeface="PMingLiU" panose="02020500000000000000" pitchFamily="18" charset="-120"/>
                <a:cs typeface="Calibri" panose="020F0502020204030204" pitchFamily="34" charset="0"/>
              </a:rPr>
              <a:t>Human beings overestimate human goodness. They fancy of devoting all the results of their work to mankind and distributing goods based on the  individual needs. Thus, communism was born. But human beings underestimate the destruction their sinful nature can bring. Unexpectedly, everyone is unwilling to work hard when they cannot keep the fruit of their labor. It produces equal poverty, not equal wealth.</a:t>
            </a:r>
            <a:endParaRPr lang="en-US" sz="2600" b="1" dirty="0">
              <a:effectLst/>
              <a:latin typeface="Calibri" panose="020F0502020204030204"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84846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7544" y="987574"/>
            <a:ext cx="8308878" cy="892552"/>
          </a:xfrm>
          <a:prstGeom prst="rect">
            <a:avLst/>
          </a:prstGeom>
          <a:ln w="28575"/>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en-US" sz="2600" b="1" dirty="0">
                <a:solidFill>
                  <a:srgbClr val="FF0000"/>
                </a:solidFill>
                <a:sym typeface="Wingdings"/>
              </a:rPr>
              <a:t></a:t>
            </a:r>
            <a:r>
              <a:rPr lang="zh-TW" altLang="zh-TW" sz="2600" b="1" dirty="0"/>
              <a:t>真正的財富</a:t>
            </a:r>
            <a:r>
              <a:rPr lang="en-US" altLang="zh-TW" sz="2600" b="1" dirty="0"/>
              <a:t>, </a:t>
            </a:r>
            <a:r>
              <a:rPr lang="zh-TW" altLang="zh-TW" sz="2600" b="1" dirty="0"/>
              <a:t>來自人類的努力和神的祝福</a:t>
            </a:r>
            <a:r>
              <a:rPr lang="en-US" altLang="zh-TW" sz="2600" b="1" dirty="0"/>
              <a:t>. </a:t>
            </a:r>
          </a:p>
          <a:p>
            <a:r>
              <a:rPr lang="en-US" altLang="zh-TW" sz="2600" b="1" dirty="0"/>
              <a:t>Real wealth comes from human efforts and God's blessing.</a:t>
            </a:r>
            <a:endParaRPr lang="zh-TW" altLang="zh-TW" sz="2600" b="1"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19" y="2211710"/>
            <a:ext cx="4336079" cy="243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663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81673" y="1663794"/>
            <a:ext cx="835703" cy="369332"/>
          </a:xfrm>
          <a:prstGeom prst="rect">
            <a:avLst/>
          </a:prstGeom>
        </p:spPr>
        <p:txBody>
          <a:bodyPr wrap="square">
            <a:spAutoFit/>
          </a:bodyPr>
          <a:lstStyle/>
          <a:p>
            <a:r>
              <a:rPr lang="en-US" altLang="zh-TW" b="1" dirty="0"/>
              <a:t>$1 </a:t>
            </a:r>
            <a:r>
              <a:rPr lang="en-US" altLang="zh-TW" b="1" dirty="0" err="1"/>
              <a:t>trn</a:t>
            </a:r>
            <a:endParaRPr lang="zh-TW" altLang="en-US" b="1" dirty="0"/>
          </a:p>
        </p:txBody>
      </p:sp>
      <p:sp>
        <p:nvSpPr>
          <p:cNvPr id="4" name="矩形 3"/>
          <p:cNvSpPr/>
          <p:nvPr/>
        </p:nvSpPr>
        <p:spPr>
          <a:xfrm>
            <a:off x="899592" y="472671"/>
            <a:ext cx="4185761" cy="830997"/>
          </a:xfrm>
          <a:prstGeom prst="rect">
            <a:avLst/>
          </a:prstGeom>
        </p:spPr>
        <p:txBody>
          <a:bodyPr wrap="none">
            <a:spAutoFit/>
          </a:bodyPr>
          <a:lstStyle/>
          <a:p>
            <a:r>
              <a:rPr lang="en-US" altLang="zh-TW" sz="2400" b="1" dirty="0"/>
              <a:t>Middle East and North Africa</a:t>
            </a:r>
          </a:p>
          <a:p>
            <a:r>
              <a:rPr lang="zh-TW" altLang="zh-TW" sz="2400" b="1" dirty="0"/>
              <a:t>中東和北非的阿拉伯產油國家</a:t>
            </a:r>
            <a:endParaRPr lang="zh-TW" altLang="en-US" sz="2400" b="1" dirty="0"/>
          </a:p>
        </p:txBody>
      </p:sp>
      <p:sp>
        <p:nvSpPr>
          <p:cNvPr id="5" name="矩形 4"/>
          <p:cNvSpPr/>
          <p:nvPr/>
        </p:nvSpPr>
        <p:spPr>
          <a:xfrm>
            <a:off x="376403" y="1697247"/>
            <a:ext cx="652743" cy="369332"/>
          </a:xfrm>
          <a:prstGeom prst="rect">
            <a:avLst/>
          </a:prstGeom>
        </p:spPr>
        <p:txBody>
          <a:bodyPr wrap="none">
            <a:spAutoFit/>
          </a:bodyPr>
          <a:lstStyle/>
          <a:p>
            <a:r>
              <a:rPr lang="en-US" altLang="zh-TW" b="1" dirty="0"/>
              <a:t>2012</a:t>
            </a:r>
            <a:endParaRPr lang="zh-TW" altLang="en-US" b="1" dirty="0"/>
          </a:p>
        </p:txBody>
      </p:sp>
      <p:sp>
        <p:nvSpPr>
          <p:cNvPr id="6" name="矩形 5"/>
          <p:cNvSpPr/>
          <p:nvPr/>
        </p:nvSpPr>
        <p:spPr>
          <a:xfrm>
            <a:off x="1121600" y="1686214"/>
            <a:ext cx="4594315" cy="391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95535" y="2711055"/>
            <a:ext cx="652743" cy="369332"/>
          </a:xfrm>
          <a:prstGeom prst="rect">
            <a:avLst/>
          </a:prstGeom>
        </p:spPr>
        <p:txBody>
          <a:bodyPr wrap="none">
            <a:spAutoFit/>
          </a:bodyPr>
          <a:lstStyle/>
          <a:p>
            <a:r>
              <a:rPr lang="en-US" altLang="zh-TW" b="1" dirty="0"/>
              <a:t>2019</a:t>
            </a:r>
            <a:endParaRPr lang="zh-TW" altLang="en-US" b="1" dirty="0"/>
          </a:p>
        </p:txBody>
      </p:sp>
      <p:sp>
        <p:nvSpPr>
          <p:cNvPr id="8" name="矩形 7"/>
          <p:cNvSpPr/>
          <p:nvPr/>
        </p:nvSpPr>
        <p:spPr>
          <a:xfrm>
            <a:off x="3994669" y="2677206"/>
            <a:ext cx="949299" cy="369332"/>
          </a:xfrm>
          <a:prstGeom prst="rect">
            <a:avLst/>
          </a:prstGeom>
        </p:spPr>
        <p:txBody>
          <a:bodyPr wrap="none">
            <a:spAutoFit/>
          </a:bodyPr>
          <a:lstStyle/>
          <a:p>
            <a:r>
              <a:rPr lang="en-US" altLang="zh-TW" b="1" dirty="0"/>
              <a:t>$575 </a:t>
            </a:r>
            <a:r>
              <a:rPr lang="en-US" altLang="zh-TW" b="1" dirty="0" err="1"/>
              <a:t>bn</a:t>
            </a:r>
            <a:endParaRPr lang="zh-TW" altLang="en-US" b="1" dirty="0"/>
          </a:p>
        </p:txBody>
      </p:sp>
      <p:sp>
        <p:nvSpPr>
          <p:cNvPr id="9" name="矩形 8"/>
          <p:cNvSpPr/>
          <p:nvPr/>
        </p:nvSpPr>
        <p:spPr>
          <a:xfrm>
            <a:off x="1158221" y="2714110"/>
            <a:ext cx="2549683" cy="386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95535" y="3661162"/>
            <a:ext cx="652743" cy="369332"/>
          </a:xfrm>
          <a:prstGeom prst="rect">
            <a:avLst/>
          </a:prstGeom>
        </p:spPr>
        <p:txBody>
          <a:bodyPr wrap="none">
            <a:spAutoFit/>
          </a:bodyPr>
          <a:lstStyle/>
          <a:p>
            <a:r>
              <a:rPr lang="en-US" altLang="zh-TW" b="1" dirty="0"/>
              <a:t>2020</a:t>
            </a:r>
            <a:endParaRPr lang="zh-TW" altLang="en-US" b="1" dirty="0"/>
          </a:p>
        </p:txBody>
      </p:sp>
      <p:sp>
        <p:nvSpPr>
          <p:cNvPr id="11" name="矩形 10"/>
          <p:cNvSpPr/>
          <p:nvPr/>
        </p:nvSpPr>
        <p:spPr>
          <a:xfrm>
            <a:off x="2992472" y="3636191"/>
            <a:ext cx="1002197" cy="369332"/>
          </a:xfrm>
          <a:prstGeom prst="rect">
            <a:avLst/>
          </a:prstGeom>
        </p:spPr>
        <p:txBody>
          <a:bodyPr wrap="none">
            <a:spAutoFit/>
          </a:bodyPr>
          <a:lstStyle/>
          <a:p>
            <a:r>
              <a:rPr lang="en-US" altLang="zh-TW" dirty="0"/>
              <a:t> </a:t>
            </a:r>
            <a:r>
              <a:rPr lang="en-US" altLang="zh-TW" b="1" dirty="0"/>
              <a:t>$300 </a:t>
            </a:r>
            <a:r>
              <a:rPr lang="en-US" altLang="zh-TW" b="1" dirty="0" err="1"/>
              <a:t>bn</a:t>
            </a:r>
            <a:endParaRPr lang="zh-TW" altLang="en-US" b="1" dirty="0"/>
          </a:p>
        </p:txBody>
      </p:sp>
      <p:sp>
        <p:nvSpPr>
          <p:cNvPr id="12" name="矩形 11"/>
          <p:cNvSpPr/>
          <p:nvPr/>
        </p:nvSpPr>
        <p:spPr>
          <a:xfrm>
            <a:off x="1158221" y="3661162"/>
            <a:ext cx="1469563" cy="319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59439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768149"/>
            <a:ext cx="4147138" cy="985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23" y="10332"/>
            <a:ext cx="4353620" cy="1033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874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843557"/>
            <a:ext cx="4824536" cy="3293209"/>
          </a:xfrm>
          <a:prstGeom prst="rect">
            <a:avLst/>
          </a:prstGeom>
        </p:spPr>
        <p:txBody>
          <a:bodyPr wrap="square">
            <a:spAutoFit/>
          </a:bodyPr>
          <a:lstStyle/>
          <a:p>
            <a:r>
              <a:rPr lang="en-US" altLang="zh-TW" sz="2600" b="1" baseline="30000" dirty="0"/>
              <a:t>10</a:t>
            </a:r>
            <a:r>
              <a:rPr lang="zh-TW" altLang="zh-TW" sz="2600" b="1" dirty="0"/>
              <a:t>我們在你們那裡的時候，曾吩咐你們說，若有人不肯做工，就不可吃飯。【帖後</a:t>
            </a:r>
            <a:r>
              <a:rPr lang="en-US" altLang="zh-TW" sz="2600" b="1" dirty="0"/>
              <a:t> 3:10</a:t>
            </a:r>
            <a:r>
              <a:rPr lang="zh-TW" altLang="zh-TW" sz="2600" b="1" dirty="0"/>
              <a:t>】</a:t>
            </a:r>
            <a:br>
              <a:rPr lang="en-US" altLang="zh-TW" sz="2600" b="1" dirty="0"/>
            </a:br>
            <a:r>
              <a:rPr lang="en-US" altLang="zh-TW" sz="2600" b="1" baseline="30000" dirty="0"/>
              <a:t>10</a:t>
            </a:r>
            <a:r>
              <a:rPr lang="en-US" altLang="zh-TW" sz="2600" b="1" dirty="0"/>
              <a:t>For even when we were with you, we would give you this command: If anyone is not willing to work, let him not eat. </a:t>
            </a:r>
            <a:r>
              <a:rPr lang="zh-TW" altLang="zh-TW" sz="2600" b="1" dirty="0"/>
              <a:t>【</a:t>
            </a:r>
            <a:r>
              <a:rPr lang="en-US" altLang="zh-TW" sz="2600" b="1" dirty="0"/>
              <a:t>2Thess 3:10</a:t>
            </a:r>
            <a:r>
              <a:rPr lang="zh-TW" altLang="zh-TW" sz="2600" b="1"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241" y="1347614"/>
            <a:ext cx="3526848" cy="264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14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6526" y="195486"/>
            <a:ext cx="2025234" cy="492443"/>
          </a:xfrm>
          <a:prstGeom prst="rect">
            <a:avLst/>
          </a:prstGeom>
        </p:spPr>
        <p:txBody>
          <a:bodyPr wrap="none">
            <a:spAutoFit/>
          </a:bodyPr>
          <a:lstStyle/>
          <a:p>
            <a:r>
              <a:rPr lang="en-US" altLang="zh-TW" sz="2600" b="1" u="sng" dirty="0"/>
              <a:t>Illustration 2:</a:t>
            </a:r>
            <a:endParaRPr lang="zh-TW" altLang="zh-TW" sz="2600" b="1" u="sng" dirty="0"/>
          </a:p>
        </p:txBody>
      </p:sp>
      <p:pic>
        <p:nvPicPr>
          <p:cNvPr id="2050" name="Picture 2" descr="Before Pru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777023"/>
            <a:ext cx="3456384" cy="258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After Pru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950" y="1707654"/>
            <a:ext cx="3570114" cy="267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570716" y="771550"/>
            <a:ext cx="8003446" cy="830997"/>
          </a:xfrm>
          <a:prstGeom prst="rect">
            <a:avLst/>
          </a:prstGeom>
        </p:spPr>
        <p:txBody>
          <a:bodyPr wrap="square">
            <a:spAutoFit/>
          </a:bodyPr>
          <a:lstStyle/>
          <a:p>
            <a:r>
              <a:rPr lang="en-US" altLang="zh-TW" sz="2400" b="1" dirty="0"/>
              <a:t>The trimming of the trees in our church made them stronger.</a:t>
            </a:r>
          </a:p>
          <a:p>
            <a:r>
              <a:rPr lang="zh-TW" altLang="en-US" sz="2400" b="1" dirty="0"/>
              <a:t>修剪我們教堂的樹木使它們更強健。</a:t>
            </a:r>
            <a:endParaRPr lang="zh-TW" altLang="zh-TW" sz="2400" b="1" dirty="0"/>
          </a:p>
        </p:txBody>
      </p:sp>
      <p:sp>
        <p:nvSpPr>
          <p:cNvPr id="6" name="矩形 5"/>
          <p:cNvSpPr/>
          <p:nvPr/>
        </p:nvSpPr>
        <p:spPr>
          <a:xfrm>
            <a:off x="1670114" y="4530729"/>
            <a:ext cx="1483291" cy="369332"/>
          </a:xfrm>
          <a:prstGeom prst="rect">
            <a:avLst/>
          </a:prstGeom>
        </p:spPr>
        <p:txBody>
          <a:bodyPr wrap="none">
            <a:spAutoFit/>
          </a:bodyPr>
          <a:lstStyle/>
          <a:p>
            <a:r>
              <a:rPr lang="zh-TW" altLang="zh-TW" b="1" dirty="0"/>
              <a:t>一月</a:t>
            </a:r>
            <a:r>
              <a:rPr lang="en-US" altLang="zh-TW" b="1" dirty="0"/>
              <a:t>/January</a:t>
            </a:r>
            <a:endParaRPr lang="zh-TW" altLang="en-US" b="1" dirty="0"/>
          </a:p>
        </p:txBody>
      </p:sp>
      <p:sp>
        <p:nvSpPr>
          <p:cNvPr id="7" name="矩形 6"/>
          <p:cNvSpPr/>
          <p:nvPr/>
        </p:nvSpPr>
        <p:spPr>
          <a:xfrm>
            <a:off x="5724128" y="4526747"/>
            <a:ext cx="1399870" cy="369332"/>
          </a:xfrm>
          <a:prstGeom prst="rect">
            <a:avLst/>
          </a:prstGeom>
        </p:spPr>
        <p:txBody>
          <a:bodyPr wrap="none">
            <a:spAutoFit/>
          </a:bodyPr>
          <a:lstStyle/>
          <a:p>
            <a:r>
              <a:rPr lang="zh-TW" altLang="en-US" b="1" dirty="0"/>
              <a:t>八</a:t>
            </a:r>
            <a:r>
              <a:rPr lang="zh-TW" altLang="zh-TW" b="1" dirty="0"/>
              <a:t>月</a:t>
            </a:r>
            <a:r>
              <a:rPr lang="en-US" altLang="zh-TW" b="1" dirty="0"/>
              <a:t>/August</a:t>
            </a:r>
            <a:endParaRPr lang="zh-TW" altLang="en-US" b="1" dirty="0"/>
          </a:p>
        </p:txBody>
      </p:sp>
    </p:spTree>
    <p:extLst>
      <p:ext uri="{BB962C8B-B14F-4D97-AF65-F5344CB8AC3E}">
        <p14:creationId xmlns:p14="http://schemas.microsoft.com/office/powerpoint/2010/main" val="190006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07040"/>
            <a:ext cx="2025234" cy="492443"/>
          </a:xfrm>
          <a:prstGeom prst="rect">
            <a:avLst/>
          </a:prstGeom>
        </p:spPr>
        <p:txBody>
          <a:bodyPr wrap="none">
            <a:spAutoFit/>
          </a:bodyPr>
          <a:lstStyle/>
          <a:p>
            <a:r>
              <a:rPr lang="en-US" altLang="zh-TW" sz="2600" b="1" u="sng" dirty="0"/>
              <a:t>Illustration 3:</a:t>
            </a:r>
            <a:endParaRPr lang="zh-TW" altLang="zh-TW" sz="2600" b="1" u="sng" dirty="0"/>
          </a:p>
        </p:txBody>
      </p:sp>
      <p:pic>
        <p:nvPicPr>
          <p:cNvPr id="3" name="Picture 1" descr="Salmon Hatchery, Juneau, Alaska - ew! Juneau Alaska, Picture Blog, Travel Pictures, Arctic, The Fosters, Salmon, Dolores Park, Shed, Plac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328" y="2067694"/>
            <a:ext cx="4020655" cy="2887978"/>
          </a:xfrm>
          <a:prstGeom prst="rect">
            <a:avLst/>
          </a:prstGeom>
          <a:noFill/>
          <a:ln>
            <a:noFill/>
          </a:ln>
        </p:spPr>
      </p:pic>
      <p:sp>
        <p:nvSpPr>
          <p:cNvPr id="4" name="矩形 3"/>
          <p:cNvSpPr/>
          <p:nvPr/>
        </p:nvSpPr>
        <p:spPr>
          <a:xfrm>
            <a:off x="323528" y="831793"/>
            <a:ext cx="4557914" cy="1200329"/>
          </a:xfrm>
          <a:prstGeom prst="rect">
            <a:avLst/>
          </a:prstGeom>
        </p:spPr>
        <p:txBody>
          <a:bodyPr wrap="none">
            <a:spAutoFit/>
          </a:bodyPr>
          <a:lstStyle/>
          <a:p>
            <a:r>
              <a:rPr lang="en-US" altLang="zh-TW" sz="2400" b="1" dirty="0"/>
              <a:t>The salmon hatchery in the Alaska</a:t>
            </a:r>
          </a:p>
          <a:p>
            <a:r>
              <a:rPr lang="en-US" altLang="zh-TW" sz="2400" b="1" dirty="0"/>
              <a:t> coast.</a:t>
            </a:r>
          </a:p>
          <a:p>
            <a:r>
              <a:rPr lang="zh-TW" altLang="en-US" sz="2400" b="1" dirty="0"/>
              <a:t>阿拉斯加海岸的鮭魚孵化場。</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83660"/>
            <a:ext cx="3803211" cy="490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58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933" y="483518"/>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88" y="1469468"/>
            <a:ext cx="4032448" cy="213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65466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TotalTime>
  <Words>1953</Words>
  <Application>Microsoft Office PowerPoint</Application>
  <PresentationFormat>On-screen Show (16:9)</PresentationFormat>
  <Paragraphs>93</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微軟正黑體</vt: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niki chiou</cp:lastModifiedBy>
  <cp:revision>50</cp:revision>
  <dcterms:created xsi:type="dcterms:W3CDTF">2020-08-20T16:27:24Z</dcterms:created>
  <dcterms:modified xsi:type="dcterms:W3CDTF">2020-08-23T04:14:58Z</dcterms:modified>
</cp:coreProperties>
</file>