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Lst>
  <p:sldSz cx="12192000" cy="6858000"/>
  <p:notesSz cx="6858000" cy="9144000"/>
  <p:embeddedFontLst>
    <p:embeddedFont>
      <p:font typeface="PMingLiU" panose="02020500000000000000" pitchFamily="18" charset="-120"/>
      <p:regular r:id="rId18"/>
    </p:embeddedFont>
    <p:embeddedFont>
      <p:font typeface="Calibri Light" panose="020F0302020204030204" pitchFamily="34" charset="0"/>
      <p:regular r:id="rId19"/>
      <p:italic r:id="rId20"/>
    </p:embeddedFont>
    <p:embeddedFont>
      <p:font typeface="PMingLiU" panose="02020500000000000000" pitchFamily="18" charset="-120"/>
      <p:regular r:id="rId18"/>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884" autoAdjust="0"/>
    <p:restoredTop sz="94660"/>
  </p:normalViewPr>
  <p:slideViewPr>
    <p:cSldViewPr snapToGrid="0">
      <p:cViewPr varScale="1">
        <p:scale>
          <a:sx n="34" d="100"/>
          <a:sy n="34" d="100"/>
        </p:scale>
        <p:origin x="50" y="7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F70B75-4EFF-4536-A59A-454FB6843E83}"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0C88C-DC9B-412A-A243-339BE8BB6C93}" type="slidenum">
              <a:rPr lang="en-US" smtClean="0"/>
              <a:t>‹#›</a:t>
            </a:fld>
            <a:endParaRPr lang="en-US"/>
          </a:p>
        </p:txBody>
      </p:sp>
    </p:spTree>
    <p:extLst>
      <p:ext uri="{BB962C8B-B14F-4D97-AF65-F5344CB8AC3E}">
        <p14:creationId xmlns:p14="http://schemas.microsoft.com/office/powerpoint/2010/main" val="268645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70B75-4EFF-4536-A59A-454FB6843E83}"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0C88C-DC9B-412A-A243-339BE8BB6C93}" type="slidenum">
              <a:rPr lang="en-US" smtClean="0"/>
              <a:t>‹#›</a:t>
            </a:fld>
            <a:endParaRPr lang="en-US"/>
          </a:p>
        </p:txBody>
      </p:sp>
    </p:spTree>
    <p:extLst>
      <p:ext uri="{BB962C8B-B14F-4D97-AF65-F5344CB8AC3E}">
        <p14:creationId xmlns:p14="http://schemas.microsoft.com/office/powerpoint/2010/main" val="351248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70B75-4EFF-4536-A59A-454FB6843E83}"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0C88C-DC9B-412A-A243-339BE8BB6C93}" type="slidenum">
              <a:rPr lang="en-US" smtClean="0"/>
              <a:t>‹#›</a:t>
            </a:fld>
            <a:endParaRPr lang="en-US"/>
          </a:p>
        </p:txBody>
      </p:sp>
    </p:spTree>
    <p:extLst>
      <p:ext uri="{BB962C8B-B14F-4D97-AF65-F5344CB8AC3E}">
        <p14:creationId xmlns:p14="http://schemas.microsoft.com/office/powerpoint/2010/main" val="4194666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70B75-4EFF-4536-A59A-454FB6843E83}"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0C88C-DC9B-412A-A243-339BE8BB6C93}" type="slidenum">
              <a:rPr lang="en-US" smtClean="0"/>
              <a:t>‹#›</a:t>
            </a:fld>
            <a:endParaRPr lang="en-US"/>
          </a:p>
        </p:txBody>
      </p:sp>
    </p:spTree>
    <p:extLst>
      <p:ext uri="{BB962C8B-B14F-4D97-AF65-F5344CB8AC3E}">
        <p14:creationId xmlns:p14="http://schemas.microsoft.com/office/powerpoint/2010/main" val="64748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F70B75-4EFF-4536-A59A-454FB6843E83}"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0C88C-DC9B-412A-A243-339BE8BB6C93}" type="slidenum">
              <a:rPr lang="en-US" smtClean="0"/>
              <a:t>‹#›</a:t>
            </a:fld>
            <a:endParaRPr lang="en-US"/>
          </a:p>
        </p:txBody>
      </p:sp>
    </p:spTree>
    <p:extLst>
      <p:ext uri="{BB962C8B-B14F-4D97-AF65-F5344CB8AC3E}">
        <p14:creationId xmlns:p14="http://schemas.microsoft.com/office/powerpoint/2010/main" val="15443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F70B75-4EFF-4536-A59A-454FB6843E83}" type="datetimeFigureOut">
              <a:rPr lang="en-US" smtClean="0"/>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0C88C-DC9B-412A-A243-339BE8BB6C93}" type="slidenum">
              <a:rPr lang="en-US" smtClean="0"/>
              <a:t>‹#›</a:t>
            </a:fld>
            <a:endParaRPr lang="en-US"/>
          </a:p>
        </p:txBody>
      </p:sp>
    </p:spTree>
    <p:extLst>
      <p:ext uri="{BB962C8B-B14F-4D97-AF65-F5344CB8AC3E}">
        <p14:creationId xmlns:p14="http://schemas.microsoft.com/office/powerpoint/2010/main" val="1784148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F70B75-4EFF-4536-A59A-454FB6843E83}" type="datetimeFigureOut">
              <a:rPr lang="en-US" smtClean="0"/>
              <a:t>12/16/2017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A0C88C-DC9B-412A-A243-339BE8BB6C93}" type="slidenum">
              <a:rPr lang="en-US" smtClean="0"/>
              <a:t>‹#›</a:t>
            </a:fld>
            <a:endParaRPr lang="en-US"/>
          </a:p>
        </p:txBody>
      </p:sp>
    </p:spTree>
    <p:extLst>
      <p:ext uri="{BB962C8B-B14F-4D97-AF65-F5344CB8AC3E}">
        <p14:creationId xmlns:p14="http://schemas.microsoft.com/office/powerpoint/2010/main" val="76717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F70B75-4EFF-4536-A59A-454FB6843E83}" type="datetimeFigureOut">
              <a:rPr lang="en-US" smtClean="0"/>
              <a:t>12/16/2017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A0C88C-DC9B-412A-A243-339BE8BB6C93}" type="slidenum">
              <a:rPr lang="en-US" smtClean="0"/>
              <a:t>‹#›</a:t>
            </a:fld>
            <a:endParaRPr lang="en-US"/>
          </a:p>
        </p:txBody>
      </p:sp>
    </p:spTree>
    <p:extLst>
      <p:ext uri="{BB962C8B-B14F-4D97-AF65-F5344CB8AC3E}">
        <p14:creationId xmlns:p14="http://schemas.microsoft.com/office/powerpoint/2010/main" val="43643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F70B75-4EFF-4536-A59A-454FB6843E83}" type="datetimeFigureOut">
              <a:rPr lang="en-US" smtClean="0"/>
              <a:t>12/16/2017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A0C88C-DC9B-412A-A243-339BE8BB6C93}" type="slidenum">
              <a:rPr lang="en-US" smtClean="0"/>
              <a:t>‹#›</a:t>
            </a:fld>
            <a:endParaRPr lang="en-US"/>
          </a:p>
        </p:txBody>
      </p:sp>
    </p:spTree>
    <p:extLst>
      <p:ext uri="{BB962C8B-B14F-4D97-AF65-F5344CB8AC3E}">
        <p14:creationId xmlns:p14="http://schemas.microsoft.com/office/powerpoint/2010/main" val="2698796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F70B75-4EFF-4536-A59A-454FB6843E83}" type="datetimeFigureOut">
              <a:rPr lang="en-US" smtClean="0"/>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0C88C-DC9B-412A-A243-339BE8BB6C93}" type="slidenum">
              <a:rPr lang="en-US" smtClean="0"/>
              <a:t>‹#›</a:t>
            </a:fld>
            <a:endParaRPr lang="en-US"/>
          </a:p>
        </p:txBody>
      </p:sp>
    </p:spTree>
    <p:extLst>
      <p:ext uri="{BB962C8B-B14F-4D97-AF65-F5344CB8AC3E}">
        <p14:creationId xmlns:p14="http://schemas.microsoft.com/office/powerpoint/2010/main" val="58039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F70B75-4EFF-4536-A59A-454FB6843E83}" type="datetimeFigureOut">
              <a:rPr lang="en-US" smtClean="0"/>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0C88C-DC9B-412A-A243-339BE8BB6C93}" type="slidenum">
              <a:rPr lang="en-US" smtClean="0"/>
              <a:t>‹#›</a:t>
            </a:fld>
            <a:endParaRPr lang="en-US"/>
          </a:p>
        </p:txBody>
      </p:sp>
    </p:spTree>
    <p:extLst>
      <p:ext uri="{BB962C8B-B14F-4D97-AF65-F5344CB8AC3E}">
        <p14:creationId xmlns:p14="http://schemas.microsoft.com/office/powerpoint/2010/main" val="170464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70B75-4EFF-4536-A59A-454FB6843E83}" type="datetimeFigureOut">
              <a:rPr lang="en-US" smtClean="0"/>
              <a:t>12/16/2017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0C88C-DC9B-412A-A243-339BE8BB6C93}" type="slidenum">
              <a:rPr lang="en-US" smtClean="0"/>
              <a:t>‹#›</a:t>
            </a:fld>
            <a:endParaRPr lang="en-US"/>
          </a:p>
        </p:txBody>
      </p:sp>
    </p:spTree>
    <p:extLst>
      <p:ext uri="{BB962C8B-B14F-4D97-AF65-F5344CB8AC3E}">
        <p14:creationId xmlns:p14="http://schemas.microsoft.com/office/powerpoint/2010/main" val="564821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92287"/>
          </a:xfrm>
        </p:spPr>
        <p:txBody>
          <a:bodyPr>
            <a:normAutofit/>
          </a:bodyPr>
          <a:lstStyle/>
          <a:p>
            <a:r>
              <a:rPr lang="en-US" altLang="zh-TW" dirty="0" smtClean="0"/>
              <a:t>Generosity</a:t>
            </a:r>
            <a:br>
              <a:rPr lang="en-US" altLang="zh-TW" dirty="0" smtClean="0"/>
            </a:br>
            <a:r>
              <a:rPr lang="zh-TW" altLang="en-US" dirty="0" smtClean="0"/>
              <a:t>慷慨</a:t>
            </a:r>
            <a:endParaRPr lang="en-US" dirty="0"/>
          </a:p>
        </p:txBody>
      </p:sp>
      <p:sp>
        <p:nvSpPr>
          <p:cNvPr id="3" name="Subtitle 2"/>
          <p:cNvSpPr>
            <a:spLocks noGrp="1"/>
          </p:cNvSpPr>
          <p:nvPr>
            <p:ph type="subTitle" idx="1"/>
          </p:nvPr>
        </p:nvSpPr>
        <p:spPr/>
        <p:txBody>
          <a:bodyPr>
            <a:noAutofit/>
          </a:bodyPr>
          <a:lstStyle/>
          <a:p>
            <a:r>
              <a:rPr lang="en-US" altLang="zh-TW" sz="3200" dirty="0" smtClean="0"/>
              <a:t>12/17/2017</a:t>
            </a:r>
          </a:p>
          <a:p>
            <a:r>
              <a:rPr lang="en-US" altLang="zh-TW" sz="3200" dirty="0" smtClean="0"/>
              <a:t>BOLGPC</a:t>
            </a:r>
            <a:r>
              <a:rPr lang="zh-TW" altLang="en-US" sz="3200" dirty="0" smtClean="0"/>
              <a:t> 爾灣大公園靈糧堂</a:t>
            </a:r>
            <a:endParaRPr lang="en-US" altLang="zh-TW" sz="3200" dirty="0" smtClean="0"/>
          </a:p>
          <a:p>
            <a:r>
              <a:rPr lang="en-US" altLang="zh-TW" sz="3200" dirty="0" smtClean="0"/>
              <a:t>Rev. Joseph Chang</a:t>
            </a:r>
            <a:r>
              <a:rPr lang="zh-TW" altLang="en-US" sz="3200" dirty="0" smtClean="0"/>
              <a:t> 張玉明牧師</a:t>
            </a:r>
            <a:endParaRPr lang="en-US" sz="3200" dirty="0"/>
          </a:p>
        </p:txBody>
      </p:sp>
    </p:spTree>
    <p:extLst>
      <p:ext uri="{BB962C8B-B14F-4D97-AF65-F5344CB8AC3E}">
        <p14:creationId xmlns:p14="http://schemas.microsoft.com/office/powerpoint/2010/main" val="2550793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723900"/>
            <a:ext cx="10515600" cy="5453063"/>
          </a:xfrm>
        </p:spPr>
        <p:txBody>
          <a:bodyPr>
            <a:noAutofit/>
          </a:bodyPr>
          <a:lstStyle/>
          <a:p>
            <a:r>
              <a:rPr lang="en-US" sz="3200" b="1" baseline="30000" dirty="0"/>
              <a:t>25</a:t>
            </a:r>
            <a:r>
              <a:rPr lang="zh-TW" altLang="en-US" sz="3200" b="1" dirty="0"/>
              <a:t>但現在，我往耶路撒冷去供給聖徒。</a:t>
            </a:r>
            <a:r>
              <a:rPr lang="en-US" sz="3200" b="1" baseline="30000" dirty="0"/>
              <a:t>26</a:t>
            </a:r>
            <a:r>
              <a:rPr lang="zh-TW" altLang="en-US" sz="3200" b="1" dirty="0"/>
              <a:t>因為馬其頓和亞該亞人樂意湊出捐項給耶路撒冷聖徒中的窮人。</a:t>
            </a:r>
            <a:r>
              <a:rPr lang="en-US" sz="3200" b="1" baseline="30000" dirty="0"/>
              <a:t>27</a:t>
            </a:r>
            <a:r>
              <a:rPr lang="zh-TW" altLang="en-US" sz="3200" b="1" dirty="0"/>
              <a:t>這固然是他們樂意的，其實也算是所欠的債；因外邦人既然在他們屬靈的好處上有分，就當把養身之物供給他們。</a:t>
            </a:r>
            <a:r>
              <a:rPr lang="en-US" altLang="zh-TW" sz="3200" b="1" dirty="0"/>
              <a:t>【</a:t>
            </a:r>
            <a:r>
              <a:rPr lang="zh-TW" altLang="en-US" sz="3200" b="1" dirty="0"/>
              <a:t>羅</a:t>
            </a:r>
            <a:r>
              <a:rPr lang="en-US" sz="3200" b="1" dirty="0"/>
              <a:t> 15:25~27</a:t>
            </a:r>
            <a:r>
              <a:rPr lang="en-US" altLang="zh-TW" sz="3200" b="1" dirty="0"/>
              <a:t>】</a:t>
            </a:r>
            <a:r>
              <a:rPr lang="en-US" sz="3200" b="1" dirty="0"/>
              <a:t/>
            </a:r>
            <a:br>
              <a:rPr lang="en-US" sz="3200" b="1" dirty="0"/>
            </a:br>
            <a:r>
              <a:rPr lang="en-US" sz="3200" b="1" baseline="30000" dirty="0"/>
              <a:t>25</a:t>
            </a:r>
            <a:r>
              <a:rPr lang="en-US" sz="3200" b="1" dirty="0"/>
              <a:t>Now, however, I am on my way to Jerusalem in the service of the saints there. </a:t>
            </a:r>
            <a:r>
              <a:rPr lang="en-US" sz="3200" b="1" baseline="30000" dirty="0"/>
              <a:t>26</a:t>
            </a:r>
            <a:r>
              <a:rPr lang="en-US" sz="3200" b="1" dirty="0"/>
              <a:t>For Macedonia and Achaia were pleased to make a contribution for the poor among the saints in Jerusalem. </a:t>
            </a:r>
            <a:r>
              <a:rPr lang="en-US" sz="3200" b="1" baseline="30000" dirty="0"/>
              <a:t>27</a:t>
            </a:r>
            <a:r>
              <a:rPr lang="en-US" sz="3200" b="1" dirty="0"/>
              <a:t>They were pleased to do it, and indeed they owe it to them. For if the Gentiles have shared in the Jews' spiritual blessings, they owe it to the Jews to share with them their material blessings. </a:t>
            </a:r>
            <a:r>
              <a:rPr lang="en-US" altLang="zh-TW" sz="3200" b="1" dirty="0"/>
              <a:t>【</a:t>
            </a:r>
            <a:r>
              <a:rPr lang="en-US" sz="3200" b="1" dirty="0"/>
              <a:t>Rom 15:25~27</a:t>
            </a:r>
            <a:r>
              <a:rPr lang="en-US" altLang="zh-TW" sz="3200" b="1" dirty="0" smtClean="0"/>
              <a:t>】</a:t>
            </a:r>
            <a:endParaRPr lang="en-US" sz="3200" b="1" dirty="0"/>
          </a:p>
        </p:txBody>
      </p:sp>
    </p:spTree>
    <p:extLst>
      <p:ext uri="{BB962C8B-B14F-4D97-AF65-F5344CB8AC3E}">
        <p14:creationId xmlns:p14="http://schemas.microsoft.com/office/powerpoint/2010/main" val="993334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685800"/>
            <a:ext cx="10515600" cy="5491163"/>
          </a:xfrm>
        </p:spPr>
        <p:txBody>
          <a:bodyPr>
            <a:noAutofit/>
          </a:bodyPr>
          <a:lstStyle/>
          <a:p>
            <a:r>
              <a:rPr lang="en-US" sz="3200" b="1" baseline="30000" dirty="0"/>
              <a:t>25</a:t>
            </a:r>
            <a:r>
              <a:rPr lang="zh-TW" altLang="en-US" sz="3200" b="1" dirty="0"/>
              <a:t>但現在，我往耶路撒冷去供給聖徒。</a:t>
            </a:r>
            <a:r>
              <a:rPr lang="en-US" sz="3200" b="1" baseline="30000" dirty="0"/>
              <a:t>26</a:t>
            </a:r>
            <a:r>
              <a:rPr lang="zh-TW" altLang="en-US" sz="3200" b="1" dirty="0"/>
              <a:t>因為馬其頓和亞該亞人樂意湊出捐項給耶路撒冷聖徒中的窮人。</a:t>
            </a:r>
            <a:r>
              <a:rPr lang="en-US" sz="3200" b="1" baseline="30000" dirty="0"/>
              <a:t>27</a:t>
            </a:r>
            <a:r>
              <a:rPr lang="zh-TW" altLang="en-US" sz="3200" b="1" dirty="0"/>
              <a:t>這固然是他們樂意的，其實也算是所欠的債；因外邦人既然在他們屬靈的好處上有分，就當把養身之物供給他們。</a:t>
            </a:r>
            <a:r>
              <a:rPr lang="en-US" altLang="zh-TW" sz="3200" b="1" dirty="0"/>
              <a:t>【</a:t>
            </a:r>
            <a:r>
              <a:rPr lang="zh-TW" altLang="en-US" sz="3200" b="1" dirty="0"/>
              <a:t>羅</a:t>
            </a:r>
            <a:r>
              <a:rPr lang="en-US" sz="3200" b="1" dirty="0"/>
              <a:t> 15:25~27</a:t>
            </a:r>
            <a:r>
              <a:rPr lang="en-US" altLang="zh-TW" sz="3200" b="1" dirty="0"/>
              <a:t>】</a:t>
            </a:r>
            <a:r>
              <a:rPr lang="en-US" sz="3200" b="1" dirty="0"/>
              <a:t/>
            </a:r>
            <a:br>
              <a:rPr lang="en-US" sz="3200" b="1" dirty="0"/>
            </a:br>
            <a:r>
              <a:rPr lang="en-US" sz="3200" b="1" baseline="30000" dirty="0"/>
              <a:t>25</a:t>
            </a:r>
            <a:r>
              <a:rPr lang="en-US" sz="3200" b="1" dirty="0"/>
              <a:t>Now, however, I am on my way to Jerusalem in the service of the saints there. </a:t>
            </a:r>
            <a:r>
              <a:rPr lang="en-US" sz="3200" b="1" baseline="30000" dirty="0"/>
              <a:t>26</a:t>
            </a:r>
            <a:r>
              <a:rPr lang="en-US" sz="3200" b="1" dirty="0"/>
              <a:t>For Macedonia and Achaia were pleased to make a contribution for the poor among the saints in Jerusalem. </a:t>
            </a:r>
            <a:r>
              <a:rPr lang="en-US" sz="3200" b="1" baseline="30000" dirty="0"/>
              <a:t>27</a:t>
            </a:r>
            <a:r>
              <a:rPr lang="en-US" sz="3200" b="1" dirty="0"/>
              <a:t>They were pleased to do it, and indeed they owe it to them. For if the Gentiles have shared in the Jews' spiritual blessings, they owe it to the Jews to share with them their material blessings. </a:t>
            </a:r>
            <a:r>
              <a:rPr lang="en-US" altLang="zh-TW" sz="3200" b="1" dirty="0"/>
              <a:t>【</a:t>
            </a:r>
            <a:r>
              <a:rPr lang="en-US" sz="3200" b="1" dirty="0"/>
              <a:t>Rom 15:25~27</a:t>
            </a:r>
            <a:r>
              <a:rPr lang="en-US" altLang="zh-TW" sz="3200" b="1" dirty="0"/>
              <a:t>】</a:t>
            </a:r>
            <a:endParaRPr lang="en-US" sz="3200" b="1" dirty="0"/>
          </a:p>
          <a:p>
            <a:endParaRPr lang="en-US" sz="3200" dirty="0"/>
          </a:p>
        </p:txBody>
      </p:sp>
    </p:spTree>
    <p:extLst>
      <p:ext uri="{BB962C8B-B14F-4D97-AF65-F5344CB8AC3E}">
        <p14:creationId xmlns:p14="http://schemas.microsoft.com/office/powerpoint/2010/main" val="3311049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II. What is the spirit of generosity? </a:t>
            </a:r>
            <a:r>
              <a:rPr lang="en-US" b="1" dirty="0" smtClean="0"/>
              <a:t/>
            </a:r>
            <a:br>
              <a:rPr lang="en-US" b="1" dirty="0" smtClean="0"/>
            </a:br>
            <a:r>
              <a:rPr lang="zh-TW" altLang="en-US" b="1" dirty="0" smtClean="0"/>
              <a:t>甚</a:t>
            </a:r>
            <a:r>
              <a:rPr lang="zh-TW" altLang="en-US" b="1" dirty="0"/>
              <a:t>麼是慷慨的精神</a:t>
            </a:r>
            <a:r>
              <a:rPr lang="en-US" b="1" dirty="0"/>
              <a:t>?</a:t>
            </a:r>
            <a:endParaRPr lang="en-US" dirty="0"/>
          </a:p>
        </p:txBody>
      </p:sp>
      <p:sp>
        <p:nvSpPr>
          <p:cNvPr id="3" name="Content Placeholder 2"/>
          <p:cNvSpPr>
            <a:spLocks noGrp="1"/>
          </p:cNvSpPr>
          <p:nvPr>
            <p:ph idx="1"/>
          </p:nvPr>
        </p:nvSpPr>
        <p:spPr>
          <a:xfrm>
            <a:off x="838199" y="1825625"/>
            <a:ext cx="10601325" cy="4351338"/>
          </a:xfrm>
        </p:spPr>
        <p:txBody>
          <a:bodyPr>
            <a:normAutofit/>
          </a:bodyPr>
          <a:lstStyle/>
          <a:p>
            <a:r>
              <a:rPr lang="en-US" sz="3200" b="1" dirty="0"/>
              <a:t>A. Not “I, me, and myself” only. </a:t>
            </a:r>
            <a:r>
              <a:rPr lang="zh-TW" altLang="en-US" sz="3200" b="1" dirty="0"/>
              <a:t>不是先想到自己</a:t>
            </a:r>
            <a:r>
              <a:rPr lang="en-US" sz="3200" b="1" dirty="0"/>
              <a:t>, </a:t>
            </a:r>
            <a:r>
              <a:rPr lang="zh-TW" altLang="en-US" sz="3200" b="1" dirty="0"/>
              <a:t>漠視別人</a:t>
            </a:r>
            <a:r>
              <a:rPr lang="en-US" sz="3200" b="1" dirty="0"/>
              <a:t>.</a:t>
            </a:r>
            <a:endParaRPr lang="en-US" sz="3200" dirty="0"/>
          </a:p>
        </p:txBody>
      </p:sp>
    </p:spTree>
    <p:extLst>
      <p:ext uri="{BB962C8B-B14F-4D97-AF65-F5344CB8AC3E}">
        <p14:creationId xmlns:p14="http://schemas.microsoft.com/office/powerpoint/2010/main" val="388687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85750"/>
            <a:ext cx="11925300" cy="5938838"/>
          </a:xfrm>
        </p:spPr>
        <p:txBody>
          <a:bodyPr>
            <a:noAutofit/>
          </a:bodyPr>
          <a:lstStyle/>
          <a:p>
            <a:pPr>
              <a:lnSpc>
                <a:spcPct val="85000"/>
              </a:lnSpc>
            </a:pPr>
            <a:r>
              <a:rPr lang="en-US" sz="3200" baseline="30000" dirty="0"/>
              <a:t>2</a:t>
            </a:r>
            <a:r>
              <a:rPr lang="zh-TW" altLang="en-US" sz="3200" dirty="0"/>
              <a:t>萬軍之耶和華如此說：這百姓說，建造耶和華殿的時候尚未來到。</a:t>
            </a:r>
            <a:r>
              <a:rPr lang="en-US" sz="3200" baseline="30000" dirty="0"/>
              <a:t>3</a:t>
            </a:r>
            <a:r>
              <a:rPr lang="zh-TW" altLang="en-US" sz="3200" dirty="0"/>
              <a:t>那時耶和華的話臨到先知哈該說：</a:t>
            </a:r>
            <a:r>
              <a:rPr lang="en-US" sz="3200" baseline="30000" dirty="0"/>
              <a:t>4</a:t>
            </a:r>
            <a:r>
              <a:rPr lang="zh-TW" altLang="en-US" sz="3200" dirty="0"/>
              <a:t>這殿仍然荒涼，你們自己還住天花板的房屋麼？</a:t>
            </a:r>
            <a:r>
              <a:rPr lang="en-US" sz="3200" baseline="30000" dirty="0"/>
              <a:t>5</a:t>
            </a:r>
            <a:r>
              <a:rPr lang="zh-TW" altLang="en-US" sz="3200" dirty="0"/>
              <a:t>現在萬軍之耶和華如此說：你們要省察自己的行為。</a:t>
            </a:r>
            <a:r>
              <a:rPr lang="en-US" sz="3200" baseline="30000" dirty="0"/>
              <a:t>6</a:t>
            </a:r>
            <a:r>
              <a:rPr lang="zh-TW" altLang="en-US" sz="3200" dirty="0"/>
              <a:t>你們撒的種多，收的卻少；你們吃，卻不得飽；喝，卻不得足；穿衣服，卻不得暖；得工錢的，將工錢裝在破漏的囊中。</a:t>
            </a:r>
            <a:r>
              <a:rPr lang="en-US" altLang="zh-TW" sz="3200" dirty="0"/>
              <a:t>【</a:t>
            </a:r>
            <a:r>
              <a:rPr lang="zh-TW" altLang="en-US" sz="3200" dirty="0"/>
              <a:t>該</a:t>
            </a:r>
            <a:r>
              <a:rPr lang="en-US" sz="3200" dirty="0"/>
              <a:t> 1:2~6</a:t>
            </a:r>
            <a:r>
              <a:rPr lang="en-US" altLang="zh-TW" sz="3200" dirty="0"/>
              <a:t>】</a:t>
            </a:r>
            <a:r>
              <a:rPr lang="en-US" sz="3200" dirty="0"/>
              <a:t/>
            </a:r>
            <a:br>
              <a:rPr lang="en-US" sz="3200" dirty="0"/>
            </a:br>
            <a:r>
              <a:rPr lang="en-US" sz="3200" baseline="30000" dirty="0"/>
              <a:t>2</a:t>
            </a:r>
            <a:r>
              <a:rPr lang="en-US" sz="3200" dirty="0"/>
              <a:t>This is what the LORD Almighty says: "These people say, 'The time has not yet come for the Lord's house to be built.'" </a:t>
            </a:r>
            <a:r>
              <a:rPr lang="en-US" sz="3200" baseline="30000" dirty="0"/>
              <a:t>3</a:t>
            </a:r>
            <a:r>
              <a:rPr lang="en-US" sz="3200" dirty="0"/>
              <a:t>Then the word of the LORD came through the prophet Haggai: </a:t>
            </a:r>
            <a:r>
              <a:rPr lang="en-US" sz="3200" baseline="30000" dirty="0"/>
              <a:t>4</a:t>
            </a:r>
            <a:r>
              <a:rPr lang="en-US" sz="3200" dirty="0"/>
              <a:t>"Is it a time for you yourselves to be living in your paneled houses, while this house remains a ruin?" </a:t>
            </a:r>
            <a:r>
              <a:rPr lang="en-US" sz="3200" baseline="30000" dirty="0"/>
              <a:t>5</a:t>
            </a:r>
            <a:r>
              <a:rPr lang="en-US" sz="3200" dirty="0"/>
              <a:t>Now this is what the LORD Almighty says: "Give careful thought to your ways. </a:t>
            </a:r>
            <a:r>
              <a:rPr lang="en-US" sz="3200" baseline="30000" dirty="0"/>
              <a:t>6</a:t>
            </a:r>
            <a:r>
              <a:rPr lang="en-US" sz="3200" dirty="0"/>
              <a:t>You have planted much, but have harvested little. You eat, but never have enough. You drink, but never have your fill. You put on clothes, but are not warm. You earn wages, only to put them in a purse with holes in it." </a:t>
            </a:r>
            <a:r>
              <a:rPr lang="en-US" altLang="zh-TW" sz="3200" dirty="0"/>
              <a:t>【</a:t>
            </a:r>
            <a:r>
              <a:rPr lang="en-US" sz="3200" dirty="0"/>
              <a:t>Hag 1:2~6</a:t>
            </a:r>
            <a:r>
              <a:rPr lang="en-US" altLang="zh-TW" sz="3200" dirty="0"/>
              <a:t>】</a:t>
            </a:r>
            <a:endParaRPr lang="en-US" sz="3200" dirty="0"/>
          </a:p>
        </p:txBody>
      </p:sp>
    </p:spTree>
    <p:extLst>
      <p:ext uri="{BB962C8B-B14F-4D97-AF65-F5344CB8AC3E}">
        <p14:creationId xmlns:p14="http://schemas.microsoft.com/office/powerpoint/2010/main" val="1337283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II. What is the spirit of generosity? </a:t>
            </a:r>
            <a:r>
              <a:rPr lang="en-US" b="1" dirty="0" smtClean="0"/>
              <a:t/>
            </a:r>
            <a:br>
              <a:rPr lang="en-US" b="1" dirty="0" smtClean="0"/>
            </a:br>
            <a:r>
              <a:rPr lang="zh-TW" altLang="en-US" b="1" dirty="0" smtClean="0"/>
              <a:t>甚</a:t>
            </a:r>
            <a:r>
              <a:rPr lang="zh-TW" altLang="en-US" b="1" dirty="0"/>
              <a:t>麼是慷慨的精神</a:t>
            </a:r>
            <a:r>
              <a:rPr lang="en-US" b="1" dirty="0"/>
              <a:t>?</a:t>
            </a:r>
            <a:endParaRPr lang="en-US" dirty="0"/>
          </a:p>
        </p:txBody>
      </p:sp>
      <p:sp>
        <p:nvSpPr>
          <p:cNvPr id="3" name="Content Placeholder 2"/>
          <p:cNvSpPr>
            <a:spLocks noGrp="1"/>
          </p:cNvSpPr>
          <p:nvPr>
            <p:ph idx="1"/>
          </p:nvPr>
        </p:nvSpPr>
        <p:spPr>
          <a:xfrm>
            <a:off x="838199" y="1825625"/>
            <a:ext cx="10601325" cy="4351338"/>
          </a:xfrm>
        </p:spPr>
        <p:txBody>
          <a:bodyPr>
            <a:normAutofit/>
          </a:bodyPr>
          <a:lstStyle/>
          <a:p>
            <a:r>
              <a:rPr lang="en-US" sz="3200" dirty="0"/>
              <a:t>B. It is You, Him, and Others. </a:t>
            </a:r>
            <a:r>
              <a:rPr lang="zh-TW" altLang="en-US" sz="3200" dirty="0"/>
              <a:t>想到別人</a:t>
            </a:r>
            <a:r>
              <a:rPr lang="en-US" sz="3200" dirty="0"/>
              <a:t>, </a:t>
            </a:r>
            <a:r>
              <a:rPr lang="zh-TW" altLang="en-US" sz="3200" dirty="0"/>
              <a:t>想到後面的人</a:t>
            </a:r>
            <a:r>
              <a:rPr lang="en-US" sz="3200" dirty="0" smtClean="0"/>
              <a:t>.</a:t>
            </a:r>
            <a:endParaRPr lang="en-US" sz="3200" dirty="0"/>
          </a:p>
        </p:txBody>
      </p:sp>
      <p:pic>
        <p:nvPicPr>
          <p:cNvPr id="1026" name="Picture 2" descr="http://0423861788a.tranews.com/images/Info/Y013884000001_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399" y="2670969"/>
            <a:ext cx="4854575" cy="3640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ic.pimg.tw/amyderkitchen/1453174469-341607470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974" y="2591196"/>
            <a:ext cx="5715000" cy="3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88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II. What is the spirit of generosity? </a:t>
            </a:r>
            <a:r>
              <a:rPr lang="en-US" b="1" dirty="0" smtClean="0"/>
              <a:t/>
            </a:r>
            <a:br>
              <a:rPr lang="en-US" b="1" dirty="0" smtClean="0"/>
            </a:br>
            <a:r>
              <a:rPr lang="zh-TW" altLang="en-US" b="1" dirty="0" smtClean="0"/>
              <a:t>甚</a:t>
            </a:r>
            <a:r>
              <a:rPr lang="zh-TW" altLang="en-US" b="1" dirty="0"/>
              <a:t>麼是慷慨的精神</a:t>
            </a:r>
            <a:r>
              <a:rPr lang="en-US" b="1" dirty="0"/>
              <a:t>?</a:t>
            </a:r>
            <a:endParaRPr lang="en-US" dirty="0"/>
          </a:p>
        </p:txBody>
      </p:sp>
      <p:sp>
        <p:nvSpPr>
          <p:cNvPr id="3" name="Content Placeholder 2"/>
          <p:cNvSpPr>
            <a:spLocks noGrp="1"/>
          </p:cNvSpPr>
          <p:nvPr>
            <p:ph idx="1"/>
          </p:nvPr>
        </p:nvSpPr>
        <p:spPr>
          <a:xfrm>
            <a:off x="838199" y="1825625"/>
            <a:ext cx="10601325" cy="4351338"/>
          </a:xfrm>
        </p:spPr>
        <p:txBody>
          <a:bodyPr>
            <a:normAutofit/>
          </a:bodyPr>
          <a:lstStyle/>
          <a:p>
            <a:r>
              <a:rPr lang="en-US" sz="3200" b="1" dirty="0"/>
              <a:t>C. God is happy, and I am very happy. </a:t>
            </a:r>
            <a:r>
              <a:rPr lang="zh-TW" altLang="en-US" sz="3200" b="1" dirty="0"/>
              <a:t>上帝很高興</a:t>
            </a:r>
            <a:r>
              <a:rPr lang="en-US" sz="3200" b="1" dirty="0"/>
              <a:t>, </a:t>
            </a:r>
            <a:r>
              <a:rPr lang="zh-TW" altLang="en-US" sz="3200" b="1" dirty="0"/>
              <a:t>我也很高興</a:t>
            </a:r>
            <a:r>
              <a:rPr lang="en-US" sz="3200" b="1" dirty="0" smtClean="0"/>
              <a:t>.</a:t>
            </a:r>
          </a:p>
          <a:p>
            <a:r>
              <a:rPr lang="en-US" sz="3200" baseline="30000" dirty="0"/>
              <a:t>13</a:t>
            </a:r>
            <a:r>
              <a:rPr lang="zh-TW" altLang="en-US" sz="3200" dirty="0"/>
              <a:t>忽然，有一大隊天兵同那天使讚美神說：</a:t>
            </a:r>
            <a:r>
              <a:rPr lang="en-US" sz="3200" baseline="30000" dirty="0"/>
              <a:t>14</a:t>
            </a:r>
            <a:r>
              <a:rPr lang="zh-TW" altLang="en-US" sz="3200" dirty="0"/>
              <a:t>在至高之處榮耀歸與神！在地上平安歸與他所喜悅的人（有古卷作：喜悅歸與人）！</a:t>
            </a:r>
            <a:r>
              <a:rPr lang="en-US" altLang="zh-TW" sz="3200" dirty="0"/>
              <a:t>【</a:t>
            </a:r>
            <a:r>
              <a:rPr lang="zh-TW" altLang="en-US" sz="3200" dirty="0"/>
              <a:t>路</a:t>
            </a:r>
            <a:r>
              <a:rPr lang="en-US" sz="3200" dirty="0"/>
              <a:t> 2:13~14</a:t>
            </a:r>
            <a:r>
              <a:rPr lang="en-US" altLang="zh-TW" sz="3200" dirty="0"/>
              <a:t>】</a:t>
            </a:r>
            <a:r>
              <a:rPr lang="en-US" sz="3200" dirty="0"/>
              <a:t/>
            </a:r>
            <a:br>
              <a:rPr lang="en-US" sz="3200" dirty="0"/>
            </a:br>
            <a:r>
              <a:rPr lang="en-US" sz="3200" baseline="30000" dirty="0"/>
              <a:t>13</a:t>
            </a:r>
            <a:r>
              <a:rPr lang="en-US" sz="3200" dirty="0"/>
              <a:t>Suddenly a great company of the heavenly host appeared with the angel, praising God and saying, </a:t>
            </a:r>
            <a:r>
              <a:rPr lang="en-US" sz="3200" baseline="30000" dirty="0"/>
              <a:t>14</a:t>
            </a:r>
            <a:r>
              <a:rPr lang="en-US" sz="3200" dirty="0"/>
              <a:t>"Glory to God in the highest, and on earth peace to men on whom his favor rests." </a:t>
            </a:r>
            <a:r>
              <a:rPr lang="en-US" altLang="zh-TW" sz="3200" dirty="0"/>
              <a:t>【</a:t>
            </a:r>
            <a:r>
              <a:rPr lang="en-US" sz="3200" dirty="0"/>
              <a:t>Luke 2:13~14</a:t>
            </a:r>
            <a:r>
              <a:rPr lang="en-US" altLang="zh-TW" sz="3200" dirty="0"/>
              <a:t>】</a:t>
            </a:r>
            <a:endParaRPr lang="en-US" sz="3200" dirty="0"/>
          </a:p>
        </p:txBody>
      </p:sp>
    </p:spTree>
    <p:extLst>
      <p:ext uri="{BB962C8B-B14F-4D97-AF65-F5344CB8AC3E}">
        <p14:creationId xmlns:p14="http://schemas.microsoft.com/office/powerpoint/2010/main" val="228761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II. What is the spirit of generosity? </a:t>
            </a:r>
            <a:r>
              <a:rPr lang="en-US" b="1" dirty="0" smtClean="0"/>
              <a:t/>
            </a:r>
            <a:br>
              <a:rPr lang="en-US" b="1" dirty="0" smtClean="0"/>
            </a:br>
            <a:r>
              <a:rPr lang="zh-TW" altLang="en-US" b="1" dirty="0" smtClean="0"/>
              <a:t>甚</a:t>
            </a:r>
            <a:r>
              <a:rPr lang="zh-TW" altLang="en-US" b="1" dirty="0"/>
              <a:t>麼是慷慨的精神</a:t>
            </a:r>
            <a:r>
              <a:rPr lang="en-US" b="1" dirty="0"/>
              <a:t>?</a:t>
            </a:r>
            <a:endParaRPr lang="en-US" dirty="0"/>
          </a:p>
        </p:txBody>
      </p:sp>
      <p:sp>
        <p:nvSpPr>
          <p:cNvPr id="3" name="Content Placeholder 2"/>
          <p:cNvSpPr>
            <a:spLocks noGrp="1"/>
          </p:cNvSpPr>
          <p:nvPr>
            <p:ph idx="1"/>
          </p:nvPr>
        </p:nvSpPr>
        <p:spPr>
          <a:xfrm>
            <a:off x="838199" y="1825625"/>
            <a:ext cx="10601325" cy="4351338"/>
          </a:xfrm>
        </p:spPr>
        <p:txBody>
          <a:bodyPr>
            <a:normAutofit/>
          </a:bodyPr>
          <a:lstStyle/>
          <a:p>
            <a:r>
              <a:rPr lang="en-US" sz="3200" b="1" dirty="0"/>
              <a:t>C. God is happy, and I am very happy. </a:t>
            </a:r>
            <a:r>
              <a:rPr lang="zh-TW" altLang="en-US" sz="3200" b="1" dirty="0"/>
              <a:t>上帝很高興</a:t>
            </a:r>
            <a:r>
              <a:rPr lang="en-US" sz="3200" b="1" dirty="0"/>
              <a:t>, </a:t>
            </a:r>
            <a:r>
              <a:rPr lang="zh-TW" altLang="en-US" sz="3200" b="1" dirty="0"/>
              <a:t>我也很高興</a:t>
            </a:r>
            <a:r>
              <a:rPr lang="en-US" sz="3200" b="1" dirty="0" smtClean="0"/>
              <a:t>.</a:t>
            </a:r>
          </a:p>
          <a:p>
            <a:r>
              <a:rPr lang="en-US" sz="3200" baseline="30000" dirty="0"/>
              <a:t>13</a:t>
            </a:r>
            <a:r>
              <a:rPr lang="zh-TW" altLang="en-US" sz="3200" dirty="0"/>
              <a:t>忽然，有一大隊天兵同那天使讚美神說：</a:t>
            </a:r>
            <a:r>
              <a:rPr lang="en-US" sz="3200" baseline="30000" dirty="0"/>
              <a:t>14</a:t>
            </a:r>
            <a:r>
              <a:rPr lang="zh-TW" altLang="en-US" sz="3200" dirty="0"/>
              <a:t>在至高之處榮耀歸與神！在地上平安歸與他所喜悅的人（有古卷作：</a:t>
            </a:r>
            <a:r>
              <a:rPr lang="zh-TW" altLang="en-US" sz="3200" dirty="0">
                <a:solidFill>
                  <a:srgbClr val="FF0000"/>
                </a:solidFill>
              </a:rPr>
              <a:t>喜悅歸與人</a:t>
            </a:r>
            <a:r>
              <a:rPr lang="zh-TW" altLang="en-US" sz="3200" dirty="0"/>
              <a:t>）！</a:t>
            </a:r>
            <a:r>
              <a:rPr lang="en-US" altLang="zh-TW" sz="3200" dirty="0"/>
              <a:t>【</a:t>
            </a:r>
            <a:r>
              <a:rPr lang="zh-TW" altLang="en-US" sz="3200" dirty="0"/>
              <a:t>路</a:t>
            </a:r>
            <a:r>
              <a:rPr lang="en-US" sz="3200" dirty="0"/>
              <a:t> 2:13~14</a:t>
            </a:r>
            <a:r>
              <a:rPr lang="en-US" altLang="zh-TW" sz="3200" dirty="0"/>
              <a:t>】</a:t>
            </a:r>
            <a:r>
              <a:rPr lang="en-US" sz="3200" dirty="0"/>
              <a:t/>
            </a:r>
            <a:br>
              <a:rPr lang="en-US" sz="3200" dirty="0"/>
            </a:br>
            <a:r>
              <a:rPr lang="en-US" sz="3200" baseline="30000" dirty="0"/>
              <a:t>13</a:t>
            </a:r>
            <a:r>
              <a:rPr lang="en-US" sz="3200" dirty="0"/>
              <a:t>Suddenly a great company of the heavenly host appeared with the angel, praising God and saying, </a:t>
            </a:r>
            <a:r>
              <a:rPr lang="en-US" sz="3200" baseline="30000" dirty="0" smtClean="0"/>
              <a:t>14</a:t>
            </a:r>
            <a:r>
              <a:rPr lang="en-US" sz="3200" dirty="0" smtClean="0"/>
              <a:t>“Glory </a:t>
            </a:r>
            <a:r>
              <a:rPr lang="en-US" sz="3200" dirty="0"/>
              <a:t>to God in the highest, and on earth peace to men on whom </a:t>
            </a:r>
            <a:r>
              <a:rPr lang="en-US" sz="3200" dirty="0">
                <a:solidFill>
                  <a:srgbClr val="FF0000"/>
                </a:solidFill>
              </a:rPr>
              <a:t>his favor rests</a:t>
            </a:r>
            <a:r>
              <a:rPr lang="en-US" sz="3200" dirty="0" smtClean="0"/>
              <a:t>." </a:t>
            </a:r>
            <a:r>
              <a:rPr lang="en-US" altLang="zh-TW" sz="3200" dirty="0"/>
              <a:t>【</a:t>
            </a:r>
            <a:r>
              <a:rPr lang="en-US" sz="3200" dirty="0"/>
              <a:t>Luke 2:13~14</a:t>
            </a:r>
            <a:r>
              <a:rPr lang="en-US" altLang="zh-TW" sz="3200" dirty="0"/>
              <a:t>】</a:t>
            </a:r>
            <a:endParaRPr lang="en-US" sz="3200" dirty="0"/>
          </a:p>
        </p:txBody>
      </p:sp>
    </p:spTree>
    <p:extLst>
      <p:ext uri="{BB962C8B-B14F-4D97-AF65-F5344CB8AC3E}">
        <p14:creationId xmlns:p14="http://schemas.microsoft.com/office/powerpoint/2010/main" val="262346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 Generosity is God’s desire for us. </a:t>
            </a:r>
            <a:r>
              <a:rPr lang="en-US" b="1" dirty="0" smtClean="0"/>
              <a:t/>
            </a:r>
            <a:br>
              <a:rPr lang="en-US" b="1" dirty="0" smtClean="0"/>
            </a:br>
            <a:r>
              <a:rPr lang="zh-TW" altLang="en-US" b="1" dirty="0" smtClean="0"/>
              <a:t>慷</a:t>
            </a:r>
            <a:r>
              <a:rPr lang="zh-TW" altLang="en-US" b="1" dirty="0"/>
              <a:t>慨是上帝要訓練我們的美德</a:t>
            </a:r>
            <a:r>
              <a:rPr lang="en-US" b="1" dirty="0"/>
              <a:t>.</a:t>
            </a:r>
            <a:endParaRPr lang="en-US" dirty="0"/>
          </a:p>
        </p:txBody>
      </p:sp>
      <p:sp>
        <p:nvSpPr>
          <p:cNvPr id="3" name="Content Placeholder 2"/>
          <p:cNvSpPr>
            <a:spLocks noGrp="1"/>
          </p:cNvSpPr>
          <p:nvPr>
            <p:ph idx="1"/>
          </p:nvPr>
        </p:nvSpPr>
        <p:spPr/>
        <p:txBody>
          <a:bodyPr>
            <a:normAutofit/>
          </a:bodyPr>
          <a:lstStyle/>
          <a:p>
            <a:r>
              <a:rPr lang="en-US" sz="3200" baseline="30000" dirty="0">
                <a:latin typeface="Calibri" panose="020F0502020204030204" pitchFamily="34" charset="0"/>
                <a:ea typeface="PMingLiU" panose="02020500000000000000" pitchFamily="18" charset="-120"/>
                <a:cs typeface="Times New Roman" panose="02020603050405020304" pitchFamily="18" charset="0"/>
              </a:rPr>
              <a:t>6</a:t>
            </a:r>
            <a:r>
              <a:rPr lang="en-US" sz="3200" dirty="0">
                <a:latin typeface="Calibri" panose="020F0502020204030204" pitchFamily="34" charset="0"/>
                <a:ea typeface="PMingLiU" panose="02020500000000000000" pitchFamily="18" charset="-120"/>
                <a:cs typeface="Times New Roman" panose="02020603050405020304" pitchFamily="18" charset="0"/>
              </a:rPr>
              <a:t> . . . . </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耶和華曾向他們起誓，</a:t>
            </a:r>
            <a:r>
              <a:rPr lang="zh-TW" altLang="en-US" sz="3200" dirty="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PMingLiU" panose="02020500000000000000" pitchFamily="18" charset="-120"/>
                <a:cs typeface="Times New Roman" panose="02020603050405020304" pitchFamily="18" charset="0"/>
              </a:rPr>
              <a:t>. . . . </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應許賜給我們的地，就是流奶與蜜之地。</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r>
              <a:rPr lang="zh-TW" altLang="en-US" sz="3200" dirty="0">
                <a:latin typeface="Calibri" panose="020F0502020204030204" pitchFamily="34" charset="0"/>
                <a:ea typeface="PMingLiU" panose="02020500000000000000" pitchFamily="18" charset="-120"/>
                <a:cs typeface="Times New Roman" panose="02020603050405020304" pitchFamily="18" charset="0"/>
              </a:rPr>
              <a:t>書</a:t>
            </a:r>
            <a:r>
              <a:rPr lang="en-US" sz="3200" dirty="0">
                <a:latin typeface="Calibri" panose="020F0502020204030204" pitchFamily="34" charset="0"/>
                <a:ea typeface="PMingLiU" panose="02020500000000000000" pitchFamily="18" charset="-120"/>
                <a:cs typeface="Times New Roman" panose="02020603050405020304" pitchFamily="18" charset="0"/>
              </a:rPr>
              <a:t> 5:6</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r>
              <a:rPr lang="en-US" sz="3200" dirty="0">
                <a:latin typeface="Calibri" panose="020F0502020204030204" pitchFamily="34" charset="0"/>
                <a:ea typeface="PMingLiU" panose="02020500000000000000" pitchFamily="18" charset="-120"/>
                <a:cs typeface="Times New Roman" panose="02020603050405020304" pitchFamily="18" charset="0"/>
              </a:rPr>
              <a:t/>
            </a:r>
            <a:br>
              <a:rPr lang="en-US" sz="3200" dirty="0">
                <a:latin typeface="Calibri" panose="020F0502020204030204" pitchFamily="34" charset="0"/>
                <a:ea typeface="PMingLiU" panose="02020500000000000000" pitchFamily="18" charset="-120"/>
                <a:cs typeface="Times New Roman" panose="02020603050405020304" pitchFamily="18" charset="0"/>
              </a:rPr>
            </a:br>
            <a:r>
              <a:rPr lang="en-US" sz="3200" baseline="30000" dirty="0">
                <a:latin typeface="Calibri" panose="020F0502020204030204" pitchFamily="34" charset="0"/>
                <a:ea typeface="PMingLiU" panose="02020500000000000000" pitchFamily="18" charset="-120"/>
                <a:cs typeface="Times New Roman" panose="02020603050405020304" pitchFamily="18" charset="0"/>
              </a:rPr>
              <a:t>6</a:t>
            </a:r>
            <a:r>
              <a:rPr lang="en-US" sz="3200" dirty="0">
                <a:latin typeface="Calibri" panose="020F0502020204030204" pitchFamily="34" charset="0"/>
                <a:ea typeface="PMingLiU" panose="02020500000000000000" pitchFamily="18" charset="-120"/>
                <a:cs typeface="Times New Roman" panose="02020603050405020304" pitchFamily="18" charset="0"/>
              </a:rPr>
              <a:t>. . . . For the LORD had sworn to them  . . . .   that he had solemnly promised their fathers to give us, a land flowing with milk and honey. </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r>
              <a:rPr lang="en-US" sz="3200" dirty="0">
                <a:latin typeface="Calibri" panose="020F0502020204030204" pitchFamily="34" charset="0"/>
                <a:ea typeface="PMingLiU" panose="02020500000000000000" pitchFamily="18" charset="-120"/>
                <a:cs typeface="Times New Roman" panose="02020603050405020304" pitchFamily="18" charset="0"/>
              </a:rPr>
              <a:t>Josh 5:6b</a:t>
            </a:r>
            <a:r>
              <a:rPr lang="en-US" altLang="zh-TW" sz="3200" dirty="0">
                <a:latin typeface="Calibri" panose="020F0502020204030204" pitchFamily="34" charset="0"/>
                <a:ea typeface="PMingLiU" panose="02020500000000000000" pitchFamily="18" charset="-120"/>
                <a:cs typeface="Times New Roman" panose="02020603050405020304" pitchFamily="18" charset="0"/>
              </a:rPr>
              <a:t>】</a:t>
            </a:r>
            <a:endParaRPr lang="en-US" sz="3200" dirty="0"/>
          </a:p>
        </p:txBody>
      </p:sp>
    </p:spTree>
    <p:extLst>
      <p:ext uri="{BB962C8B-B14F-4D97-AF65-F5344CB8AC3E}">
        <p14:creationId xmlns:p14="http://schemas.microsoft.com/office/powerpoint/2010/main" val="162355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What system did God use? </a:t>
            </a:r>
            <a:br>
              <a:rPr lang="en-US" altLang="zh-TW" dirty="0" smtClean="0"/>
            </a:br>
            <a:r>
              <a:rPr lang="zh-TW" altLang="en-US" dirty="0" smtClean="0"/>
              <a:t>神用甚麼樣的經濟制度</a:t>
            </a:r>
            <a:r>
              <a:rPr lang="en-US" altLang="zh-TW" dirty="0" smtClean="0"/>
              <a:t>?</a:t>
            </a:r>
            <a:endParaRPr lang="en-US" dirty="0"/>
          </a:p>
        </p:txBody>
      </p:sp>
      <p:sp>
        <p:nvSpPr>
          <p:cNvPr id="3" name="Content Placeholder 2"/>
          <p:cNvSpPr>
            <a:spLocks noGrp="1"/>
          </p:cNvSpPr>
          <p:nvPr>
            <p:ph idx="1"/>
          </p:nvPr>
        </p:nvSpPr>
        <p:spPr/>
        <p:txBody>
          <a:bodyPr>
            <a:normAutofit/>
          </a:bodyPr>
          <a:lstStyle/>
          <a:p>
            <a:r>
              <a:rPr lang="en-US" altLang="zh-TW" sz="3200" dirty="0" smtClean="0"/>
              <a:t>Communism </a:t>
            </a:r>
            <a:r>
              <a:rPr lang="zh-TW" altLang="en-US" sz="3200" dirty="0" smtClean="0"/>
              <a:t>共產制度</a:t>
            </a:r>
            <a:r>
              <a:rPr lang="en-US" altLang="zh-TW" sz="3200" dirty="0" smtClean="0"/>
              <a:t>?</a:t>
            </a:r>
          </a:p>
          <a:p>
            <a:r>
              <a:rPr lang="en-US" altLang="zh-TW" sz="3200" dirty="0" smtClean="0"/>
              <a:t>Capitalism </a:t>
            </a:r>
            <a:r>
              <a:rPr lang="zh-TW" altLang="en-US" sz="3200" dirty="0" smtClean="0"/>
              <a:t>資本制度</a:t>
            </a:r>
            <a:r>
              <a:rPr lang="en-US" altLang="zh-TW" sz="3200" dirty="0"/>
              <a:t>?</a:t>
            </a:r>
            <a:endParaRPr lang="en-US" sz="3200" dirty="0"/>
          </a:p>
        </p:txBody>
      </p:sp>
    </p:spTree>
    <p:extLst>
      <p:ext uri="{BB962C8B-B14F-4D97-AF65-F5344CB8AC3E}">
        <p14:creationId xmlns:p14="http://schemas.microsoft.com/office/powerpoint/2010/main" val="215338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God Used Capitalism</a:t>
            </a:r>
            <a:br>
              <a:rPr lang="en-US" dirty="0" smtClean="0"/>
            </a:br>
            <a:r>
              <a:rPr lang="zh-TW" altLang="en-US" dirty="0" smtClean="0"/>
              <a:t>神用了資本主義</a:t>
            </a:r>
            <a:endParaRPr lang="en-US" dirty="0"/>
          </a:p>
        </p:txBody>
      </p:sp>
      <p:sp>
        <p:nvSpPr>
          <p:cNvPr id="3" name="Content Placeholder 2"/>
          <p:cNvSpPr>
            <a:spLocks noGrp="1"/>
          </p:cNvSpPr>
          <p:nvPr>
            <p:ph idx="1"/>
          </p:nvPr>
        </p:nvSpPr>
        <p:spPr/>
        <p:txBody>
          <a:bodyPr>
            <a:noAutofit/>
          </a:bodyPr>
          <a:lstStyle/>
          <a:p>
            <a:r>
              <a:rPr lang="en-US" sz="3200" baseline="30000" dirty="0"/>
              <a:t>1</a:t>
            </a:r>
            <a:r>
              <a:rPr lang="zh-TW" altLang="en-US" sz="3200" dirty="0"/>
              <a:t>祭司利未人和利未全支派必在以色列中無分無業；他們所吃用的就是獻給耶和華的火祭和一切所捐的。</a:t>
            </a:r>
            <a:r>
              <a:rPr lang="en-US" sz="3200" baseline="30000" dirty="0"/>
              <a:t>2</a:t>
            </a:r>
            <a:r>
              <a:rPr lang="zh-TW" altLang="en-US" sz="3200" dirty="0"/>
              <a:t>他們在弟兄中必沒有產業；耶和華是他們的產業，正如耶和華所應許他們的。</a:t>
            </a:r>
            <a:r>
              <a:rPr lang="en-US" altLang="zh-TW" sz="3200" dirty="0"/>
              <a:t>【</a:t>
            </a:r>
            <a:r>
              <a:rPr lang="zh-TW" altLang="en-US" sz="3200" dirty="0"/>
              <a:t>申</a:t>
            </a:r>
            <a:r>
              <a:rPr lang="en-US" sz="3200" dirty="0"/>
              <a:t> 18:1~2</a:t>
            </a:r>
            <a:r>
              <a:rPr lang="en-US" altLang="zh-TW" sz="3200" dirty="0"/>
              <a:t>】</a:t>
            </a:r>
            <a:r>
              <a:rPr lang="en-US" sz="3200" dirty="0"/>
              <a:t/>
            </a:r>
            <a:br>
              <a:rPr lang="en-US" sz="3200" dirty="0"/>
            </a:br>
            <a:r>
              <a:rPr lang="en-US" sz="3200" baseline="30000" dirty="0"/>
              <a:t>1</a:t>
            </a:r>
            <a:r>
              <a:rPr lang="en-US" sz="3200" dirty="0"/>
              <a:t>The priests, who are Levites--indeed the whole tribe of Levi--are to have no allotment or inheritance with Israel. They shall live on the offerings made to the LORD by fire, for that is their inheritance. </a:t>
            </a:r>
            <a:r>
              <a:rPr lang="en-US" sz="3200" baseline="30000" dirty="0"/>
              <a:t>2</a:t>
            </a:r>
            <a:r>
              <a:rPr lang="en-US" sz="3200" dirty="0"/>
              <a:t>They shall have no inheritance among their brothers; the LORD is their inheritance, as he promised them. </a:t>
            </a:r>
            <a:r>
              <a:rPr lang="en-US" altLang="zh-TW" sz="3200" dirty="0"/>
              <a:t>【</a:t>
            </a:r>
            <a:r>
              <a:rPr lang="en-US" sz="3200" dirty="0" err="1"/>
              <a:t>Deut</a:t>
            </a:r>
            <a:r>
              <a:rPr lang="en-US" sz="3200" dirty="0"/>
              <a:t> 18:1~2</a:t>
            </a:r>
            <a:r>
              <a:rPr lang="en-US" altLang="zh-TW" sz="3200" dirty="0"/>
              <a:t>】</a:t>
            </a:r>
            <a:endParaRPr lang="en-US" sz="3200" dirty="0"/>
          </a:p>
        </p:txBody>
      </p:sp>
    </p:spTree>
    <p:extLst>
      <p:ext uri="{BB962C8B-B14F-4D97-AF65-F5344CB8AC3E}">
        <p14:creationId xmlns:p14="http://schemas.microsoft.com/office/powerpoint/2010/main" val="236997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God Used Capitalism</a:t>
            </a:r>
            <a:br>
              <a:rPr lang="en-US" dirty="0" smtClean="0"/>
            </a:br>
            <a:r>
              <a:rPr lang="zh-TW" altLang="en-US" dirty="0" smtClean="0"/>
              <a:t>神用了資本主義</a:t>
            </a:r>
            <a:endParaRPr lang="en-US" dirty="0"/>
          </a:p>
        </p:txBody>
      </p:sp>
      <p:sp>
        <p:nvSpPr>
          <p:cNvPr id="3" name="Content Placeholder 2"/>
          <p:cNvSpPr>
            <a:spLocks noGrp="1"/>
          </p:cNvSpPr>
          <p:nvPr>
            <p:ph idx="1"/>
          </p:nvPr>
        </p:nvSpPr>
        <p:spPr/>
        <p:txBody>
          <a:bodyPr>
            <a:noAutofit/>
          </a:bodyPr>
          <a:lstStyle/>
          <a:p>
            <a:r>
              <a:rPr lang="en-US" sz="3200" baseline="30000" dirty="0"/>
              <a:t>21</a:t>
            </a:r>
            <a:r>
              <a:rPr lang="zh-TW" altLang="en-US" sz="3200" dirty="0"/>
              <a:t>凡以色列中出產的十分之一，我已賜給利未的子孫為業；因他們所辦的是會幕的事，所以賜給他們為酬他們的勞。</a:t>
            </a:r>
            <a:r>
              <a:rPr lang="en-US" altLang="zh-TW" sz="3200" dirty="0"/>
              <a:t>【</a:t>
            </a:r>
            <a:r>
              <a:rPr lang="zh-TW" altLang="en-US" sz="3200" dirty="0"/>
              <a:t>民</a:t>
            </a:r>
            <a:r>
              <a:rPr lang="en-US" sz="3200" dirty="0"/>
              <a:t> 18:21</a:t>
            </a:r>
            <a:r>
              <a:rPr lang="en-US" altLang="zh-TW" sz="3200" dirty="0"/>
              <a:t>】</a:t>
            </a:r>
            <a:r>
              <a:rPr lang="en-US" sz="3200" dirty="0"/>
              <a:t/>
            </a:r>
            <a:br>
              <a:rPr lang="en-US" sz="3200" dirty="0"/>
            </a:br>
            <a:r>
              <a:rPr lang="en-US" sz="3200" baseline="30000" dirty="0"/>
              <a:t>21</a:t>
            </a:r>
            <a:r>
              <a:rPr lang="en-US" sz="3200" dirty="0"/>
              <a:t>"I give to the Levites all the tithes in Israel as their inheritance in return for the work they do while serving at the Tent of Meeting. </a:t>
            </a:r>
            <a:r>
              <a:rPr lang="en-US" altLang="zh-TW" sz="3200" dirty="0"/>
              <a:t>【</a:t>
            </a:r>
            <a:r>
              <a:rPr lang="en-US" sz="3200" dirty="0" err="1"/>
              <a:t>Num</a:t>
            </a:r>
            <a:r>
              <a:rPr lang="en-US" sz="3200" dirty="0"/>
              <a:t> 18:21</a:t>
            </a:r>
            <a:r>
              <a:rPr lang="en-US" altLang="zh-TW" sz="3200" dirty="0"/>
              <a:t>】</a:t>
            </a:r>
            <a:endParaRPr lang="en-US" sz="3200" dirty="0"/>
          </a:p>
        </p:txBody>
      </p:sp>
    </p:spTree>
    <p:extLst>
      <p:ext uri="{BB962C8B-B14F-4D97-AF65-F5344CB8AC3E}">
        <p14:creationId xmlns:p14="http://schemas.microsoft.com/office/powerpoint/2010/main" val="1255411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The Problem of Communism</a:t>
            </a:r>
            <a:br>
              <a:rPr lang="en-US" altLang="zh-TW" dirty="0" smtClean="0"/>
            </a:br>
            <a:r>
              <a:rPr lang="zh-TW" altLang="en-US" dirty="0" smtClean="0"/>
              <a:t>共產主義的問題</a:t>
            </a:r>
            <a:endParaRPr lang="en-US" dirty="0"/>
          </a:p>
        </p:txBody>
      </p:sp>
      <p:sp>
        <p:nvSpPr>
          <p:cNvPr id="3" name="Content Placeholder 2"/>
          <p:cNvSpPr>
            <a:spLocks noGrp="1"/>
          </p:cNvSpPr>
          <p:nvPr>
            <p:ph idx="1"/>
          </p:nvPr>
        </p:nvSpPr>
        <p:spPr>
          <a:xfrm>
            <a:off x="838200" y="1901825"/>
            <a:ext cx="10515600" cy="4351338"/>
          </a:xfrm>
        </p:spPr>
        <p:txBody>
          <a:bodyPr>
            <a:normAutofit/>
          </a:bodyPr>
          <a:lstStyle/>
          <a:p>
            <a:r>
              <a:rPr lang="en-US" altLang="zh-TW" sz="3200" dirty="0" smtClean="0"/>
              <a:t>Good Intention, no wisdom.</a:t>
            </a:r>
            <a:r>
              <a:rPr lang="zh-TW" altLang="en-US" sz="3200" dirty="0"/>
              <a:t>用意良善</a:t>
            </a:r>
            <a:r>
              <a:rPr lang="en-US" sz="3200" dirty="0"/>
              <a:t>, </a:t>
            </a:r>
            <a:r>
              <a:rPr lang="zh-TW" altLang="en-US" sz="3200" dirty="0"/>
              <a:t>沒有智</a:t>
            </a:r>
            <a:r>
              <a:rPr lang="zh-TW" altLang="en-US" sz="3200" dirty="0" smtClean="0"/>
              <a:t>慧</a:t>
            </a:r>
            <a:r>
              <a:rPr lang="en-US" altLang="zh-TW" sz="3200" dirty="0" smtClean="0"/>
              <a:t>.</a:t>
            </a:r>
            <a:endParaRPr lang="en-US" sz="3200" dirty="0"/>
          </a:p>
        </p:txBody>
      </p:sp>
    </p:spTree>
    <p:extLst>
      <p:ext uri="{BB962C8B-B14F-4D97-AF65-F5344CB8AC3E}">
        <p14:creationId xmlns:p14="http://schemas.microsoft.com/office/powerpoint/2010/main" val="143784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Acts 2 </a:t>
            </a:r>
            <a:r>
              <a:rPr lang="zh-TW" altLang="en-US" b="1" dirty="0"/>
              <a:t>的問題 </a:t>
            </a:r>
            <a:endParaRPr lang="en-US" dirty="0"/>
          </a:p>
        </p:txBody>
      </p:sp>
      <p:sp>
        <p:nvSpPr>
          <p:cNvPr id="3" name="Content Placeholder 2"/>
          <p:cNvSpPr>
            <a:spLocks noGrp="1"/>
          </p:cNvSpPr>
          <p:nvPr>
            <p:ph idx="1"/>
          </p:nvPr>
        </p:nvSpPr>
        <p:spPr/>
        <p:txBody>
          <a:bodyPr>
            <a:normAutofit/>
          </a:bodyPr>
          <a:lstStyle/>
          <a:p>
            <a:r>
              <a:rPr lang="en-US" sz="3200" baseline="30000" dirty="0"/>
              <a:t>41</a:t>
            </a:r>
            <a:r>
              <a:rPr lang="zh-TW" altLang="en-US" sz="3200" dirty="0"/>
              <a:t>於是領受他話的人就受了洗。那一天，門徒約添了三千人，</a:t>
            </a:r>
            <a:r>
              <a:rPr lang="en-US" sz="3200" baseline="30000" dirty="0"/>
              <a:t>42</a:t>
            </a:r>
            <a:r>
              <a:rPr lang="zh-TW" altLang="en-US" sz="3200" dirty="0"/>
              <a:t>都恆心遵守使徒的教訓，彼此交接，擘餅，祈禱。</a:t>
            </a:r>
            <a:r>
              <a:rPr lang="en-US" sz="3200" baseline="30000" dirty="0"/>
              <a:t>43</a:t>
            </a:r>
            <a:r>
              <a:rPr lang="zh-TW" altLang="en-US" sz="3200" dirty="0"/>
              <a:t>眾人都懼怕；使徒又行了許多奇事神蹟</a:t>
            </a:r>
            <a:r>
              <a:rPr lang="zh-TW" altLang="en-US" sz="3200" dirty="0" smtClean="0"/>
              <a:t>。</a:t>
            </a:r>
            <a:r>
              <a:rPr lang="en-US" altLang="zh-TW" sz="3200" dirty="0" smtClean="0"/>
              <a:t>【</a:t>
            </a:r>
            <a:r>
              <a:rPr lang="zh-TW" altLang="en-US" sz="3200" dirty="0"/>
              <a:t>徒</a:t>
            </a:r>
            <a:r>
              <a:rPr lang="en-US" sz="3200" dirty="0"/>
              <a:t> 2:41~47</a:t>
            </a:r>
            <a:r>
              <a:rPr lang="en-US" altLang="zh-TW" sz="3200" dirty="0"/>
              <a:t>】</a:t>
            </a:r>
            <a:r>
              <a:rPr lang="en-US" sz="3200" dirty="0"/>
              <a:t/>
            </a:r>
            <a:br>
              <a:rPr lang="en-US" sz="3200" dirty="0"/>
            </a:br>
            <a:r>
              <a:rPr lang="en-US" sz="3200" baseline="30000" dirty="0"/>
              <a:t>41</a:t>
            </a:r>
            <a:r>
              <a:rPr lang="en-US" sz="3200" dirty="0"/>
              <a:t>Those who accepted his message were baptized, and about three thousand were added to their number that day. </a:t>
            </a:r>
            <a:r>
              <a:rPr lang="en-US" sz="3200" baseline="30000" dirty="0"/>
              <a:t>42</a:t>
            </a:r>
            <a:r>
              <a:rPr lang="en-US" sz="3200" dirty="0"/>
              <a:t>They devoted themselves to the apostles' teaching and to the fellowship, to the breaking of bread and to prayer. </a:t>
            </a:r>
            <a:r>
              <a:rPr lang="en-US" sz="3200" baseline="30000" dirty="0"/>
              <a:t>43</a:t>
            </a:r>
            <a:r>
              <a:rPr lang="en-US" sz="3200" dirty="0"/>
              <a:t>Everyone was filled with awe, and many wonders and miraculous signs were done by the apostles. </a:t>
            </a:r>
            <a:r>
              <a:rPr lang="en-US" altLang="zh-TW" sz="3200" dirty="0" smtClean="0"/>
              <a:t>【</a:t>
            </a:r>
            <a:r>
              <a:rPr lang="en-US" sz="3200" dirty="0"/>
              <a:t>Acts 2:41~47</a:t>
            </a:r>
            <a:r>
              <a:rPr lang="en-US" altLang="zh-TW" sz="3200" dirty="0"/>
              <a:t>】</a:t>
            </a:r>
            <a:endParaRPr lang="en-US" sz="3200" dirty="0"/>
          </a:p>
        </p:txBody>
      </p:sp>
    </p:spTree>
    <p:extLst>
      <p:ext uri="{BB962C8B-B14F-4D97-AF65-F5344CB8AC3E}">
        <p14:creationId xmlns:p14="http://schemas.microsoft.com/office/powerpoint/2010/main" val="1408922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Acts 2 </a:t>
            </a:r>
            <a:r>
              <a:rPr lang="zh-TW" altLang="en-US" b="1" dirty="0"/>
              <a:t>的問題 </a:t>
            </a:r>
            <a:endParaRPr lang="en-US" dirty="0"/>
          </a:p>
        </p:txBody>
      </p:sp>
      <p:sp>
        <p:nvSpPr>
          <p:cNvPr id="3" name="Content Placeholder 2"/>
          <p:cNvSpPr>
            <a:spLocks noGrp="1"/>
          </p:cNvSpPr>
          <p:nvPr>
            <p:ph idx="1"/>
          </p:nvPr>
        </p:nvSpPr>
        <p:spPr>
          <a:xfrm>
            <a:off x="66675" y="1533525"/>
            <a:ext cx="12125325" cy="4638675"/>
          </a:xfrm>
        </p:spPr>
        <p:txBody>
          <a:bodyPr>
            <a:noAutofit/>
          </a:bodyPr>
          <a:lstStyle/>
          <a:p>
            <a:r>
              <a:rPr lang="en-US" sz="3200" baseline="30000" dirty="0" smtClean="0"/>
              <a:t>44</a:t>
            </a:r>
            <a:r>
              <a:rPr lang="zh-TW" altLang="en-US" sz="3200" dirty="0"/>
              <a:t>信的人都在一處，凡物公用；</a:t>
            </a:r>
            <a:r>
              <a:rPr lang="en-US" sz="3200" baseline="30000" dirty="0"/>
              <a:t>45</a:t>
            </a:r>
            <a:r>
              <a:rPr lang="zh-TW" altLang="en-US" sz="3200" dirty="0"/>
              <a:t>並且賣了田產，家業，照各人所需用的分給各人。</a:t>
            </a:r>
            <a:r>
              <a:rPr lang="en-US" sz="3200" baseline="30000" dirty="0"/>
              <a:t>46</a:t>
            </a:r>
            <a:r>
              <a:rPr lang="zh-TW" altLang="en-US" sz="3200" dirty="0"/>
              <a:t>他們天天同心合意恆切的在殿裡，且在家中擘餅，存著歡喜、誠實的心用飯，</a:t>
            </a:r>
            <a:r>
              <a:rPr lang="en-US" sz="3200" baseline="30000" dirty="0"/>
              <a:t>47</a:t>
            </a:r>
            <a:r>
              <a:rPr lang="zh-TW" altLang="en-US" sz="3200" dirty="0"/>
              <a:t>讚美神，得眾民的喜愛。主將得救的人天天加給他們。</a:t>
            </a:r>
            <a:r>
              <a:rPr lang="en-US" altLang="zh-TW" sz="3200" dirty="0"/>
              <a:t>【</a:t>
            </a:r>
            <a:r>
              <a:rPr lang="zh-TW" altLang="en-US" sz="3200" dirty="0"/>
              <a:t>徒</a:t>
            </a:r>
            <a:r>
              <a:rPr lang="en-US" sz="3200" dirty="0"/>
              <a:t> 2:41~47</a:t>
            </a:r>
            <a:r>
              <a:rPr lang="en-US" altLang="zh-TW" sz="3200" dirty="0"/>
              <a:t>】</a:t>
            </a:r>
            <a:r>
              <a:rPr lang="en-US" sz="3200" dirty="0"/>
              <a:t/>
            </a:r>
            <a:br>
              <a:rPr lang="en-US" sz="3200" dirty="0"/>
            </a:br>
            <a:r>
              <a:rPr lang="en-US" sz="3200" baseline="30000" dirty="0" smtClean="0"/>
              <a:t>44</a:t>
            </a:r>
            <a:r>
              <a:rPr lang="en-US" sz="3200" dirty="0" smtClean="0"/>
              <a:t>All </a:t>
            </a:r>
            <a:r>
              <a:rPr lang="en-US" sz="3200" dirty="0"/>
              <a:t>the believers were together and had everything in common. </a:t>
            </a:r>
            <a:r>
              <a:rPr lang="en-US" sz="3200" baseline="30000" dirty="0"/>
              <a:t>45</a:t>
            </a:r>
            <a:r>
              <a:rPr lang="en-US" sz="3200" dirty="0"/>
              <a:t>Selling their possessions and goods, they gave to anyone as he had need. </a:t>
            </a:r>
            <a:r>
              <a:rPr lang="en-US" sz="3200" baseline="30000" dirty="0"/>
              <a:t>46</a:t>
            </a:r>
            <a:r>
              <a:rPr lang="en-US" sz="3200" dirty="0"/>
              <a:t>Every day they continued to meet together in the temple courts. They broke bread in their homes and ate together with glad and sincere hearts, </a:t>
            </a:r>
            <a:r>
              <a:rPr lang="en-US" sz="3200" baseline="30000" dirty="0"/>
              <a:t>47</a:t>
            </a:r>
            <a:r>
              <a:rPr lang="en-US" sz="3200" dirty="0"/>
              <a:t>praising God and enjoying the favor of all the people. And the Lord added to their number daily those who were being saved. </a:t>
            </a:r>
            <a:r>
              <a:rPr lang="en-US" altLang="zh-TW" sz="3200" dirty="0"/>
              <a:t>【</a:t>
            </a:r>
            <a:r>
              <a:rPr lang="en-US" sz="3200" dirty="0"/>
              <a:t>Acts 2:41~47</a:t>
            </a:r>
            <a:r>
              <a:rPr lang="en-US" altLang="zh-TW" sz="3200" dirty="0"/>
              <a:t>】</a:t>
            </a:r>
            <a:endParaRPr lang="en-US" sz="3200" dirty="0"/>
          </a:p>
        </p:txBody>
      </p:sp>
    </p:spTree>
    <p:extLst>
      <p:ext uri="{BB962C8B-B14F-4D97-AF65-F5344CB8AC3E}">
        <p14:creationId xmlns:p14="http://schemas.microsoft.com/office/powerpoint/2010/main" val="2592702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Acts 2 </a:t>
            </a:r>
            <a:r>
              <a:rPr lang="zh-TW" altLang="en-US" b="1" dirty="0"/>
              <a:t>的問題 </a:t>
            </a:r>
            <a:endParaRPr lang="en-US" dirty="0"/>
          </a:p>
        </p:txBody>
      </p:sp>
      <p:sp>
        <p:nvSpPr>
          <p:cNvPr id="3" name="Content Placeholder 2"/>
          <p:cNvSpPr>
            <a:spLocks noGrp="1"/>
          </p:cNvSpPr>
          <p:nvPr>
            <p:ph idx="1"/>
          </p:nvPr>
        </p:nvSpPr>
        <p:spPr>
          <a:xfrm>
            <a:off x="66675" y="1533525"/>
            <a:ext cx="12125325" cy="4638675"/>
          </a:xfrm>
        </p:spPr>
        <p:txBody>
          <a:bodyPr>
            <a:noAutofit/>
          </a:bodyPr>
          <a:lstStyle/>
          <a:p>
            <a:r>
              <a:rPr lang="en-US" sz="3200" baseline="30000" dirty="0" smtClean="0"/>
              <a:t>44</a:t>
            </a:r>
            <a:r>
              <a:rPr lang="zh-TW" altLang="en-US" sz="3200" dirty="0"/>
              <a:t>信的人都在一處，</a:t>
            </a:r>
            <a:r>
              <a:rPr lang="zh-TW" altLang="en-US" sz="3200" dirty="0">
                <a:solidFill>
                  <a:srgbClr val="FF0000"/>
                </a:solidFill>
              </a:rPr>
              <a:t>凡物公用</a:t>
            </a:r>
            <a:r>
              <a:rPr lang="zh-TW" altLang="en-US" sz="3200" dirty="0"/>
              <a:t>；</a:t>
            </a:r>
            <a:r>
              <a:rPr lang="en-US" sz="3200" baseline="30000" dirty="0"/>
              <a:t>45</a:t>
            </a:r>
            <a:r>
              <a:rPr lang="zh-TW" altLang="en-US" sz="3200" dirty="0"/>
              <a:t>並且賣了田產，家業，</a:t>
            </a:r>
            <a:r>
              <a:rPr lang="zh-TW" altLang="en-US" sz="3200" dirty="0">
                <a:solidFill>
                  <a:srgbClr val="FF0000"/>
                </a:solidFill>
              </a:rPr>
              <a:t>照各人所需用的分給各人</a:t>
            </a:r>
            <a:r>
              <a:rPr lang="zh-TW" altLang="en-US" sz="3200" dirty="0"/>
              <a:t>。</a:t>
            </a:r>
            <a:r>
              <a:rPr lang="en-US" sz="3200" baseline="30000" dirty="0"/>
              <a:t>46</a:t>
            </a:r>
            <a:r>
              <a:rPr lang="zh-TW" altLang="en-US" sz="3200" dirty="0"/>
              <a:t>他們天天同心合意恆切的在殿裡，且在家中擘餅，存著歡喜、誠實的心用飯，</a:t>
            </a:r>
            <a:r>
              <a:rPr lang="en-US" sz="3200" baseline="30000" dirty="0"/>
              <a:t>47</a:t>
            </a:r>
            <a:r>
              <a:rPr lang="zh-TW" altLang="en-US" sz="3200" dirty="0"/>
              <a:t>讚美神，得眾民的喜愛。主將得救的人天天加給他們。</a:t>
            </a:r>
            <a:r>
              <a:rPr lang="en-US" altLang="zh-TW" sz="3200" dirty="0"/>
              <a:t>【</a:t>
            </a:r>
            <a:r>
              <a:rPr lang="zh-TW" altLang="en-US" sz="3200" dirty="0"/>
              <a:t>徒</a:t>
            </a:r>
            <a:r>
              <a:rPr lang="en-US" sz="3200" dirty="0"/>
              <a:t> 2:41~47</a:t>
            </a:r>
            <a:r>
              <a:rPr lang="en-US" altLang="zh-TW" sz="3200" dirty="0"/>
              <a:t>】</a:t>
            </a:r>
            <a:r>
              <a:rPr lang="en-US" sz="3200" dirty="0"/>
              <a:t/>
            </a:r>
            <a:br>
              <a:rPr lang="en-US" sz="3200" dirty="0"/>
            </a:br>
            <a:r>
              <a:rPr lang="en-US" sz="3200" baseline="30000" dirty="0" smtClean="0"/>
              <a:t>44</a:t>
            </a:r>
            <a:r>
              <a:rPr lang="en-US" sz="3200" dirty="0" smtClean="0"/>
              <a:t>All </a:t>
            </a:r>
            <a:r>
              <a:rPr lang="en-US" sz="3200" dirty="0"/>
              <a:t>the believers were together and </a:t>
            </a:r>
            <a:r>
              <a:rPr lang="en-US" sz="3200" dirty="0">
                <a:solidFill>
                  <a:srgbClr val="FF0000"/>
                </a:solidFill>
              </a:rPr>
              <a:t>had everything in common</a:t>
            </a:r>
            <a:r>
              <a:rPr lang="en-US" sz="3200" dirty="0"/>
              <a:t>. </a:t>
            </a:r>
            <a:r>
              <a:rPr lang="en-US" sz="3200" baseline="30000" dirty="0"/>
              <a:t>45</a:t>
            </a:r>
            <a:r>
              <a:rPr lang="en-US" sz="3200" dirty="0"/>
              <a:t>Selling their possessions and goods, </a:t>
            </a:r>
            <a:r>
              <a:rPr lang="en-US" sz="3200" dirty="0">
                <a:solidFill>
                  <a:srgbClr val="FF0000"/>
                </a:solidFill>
              </a:rPr>
              <a:t>they gave to anyone as he had need</a:t>
            </a:r>
            <a:r>
              <a:rPr lang="en-US" sz="3200" dirty="0"/>
              <a:t>. </a:t>
            </a:r>
            <a:r>
              <a:rPr lang="en-US" sz="3200" baseline="30000" dirty="0"/>
              <a:t>46</a:t>
            </a:r>
            <a:r>
              <a:rPr lang="en-US" sz="3200" dirty="0"/>
              <a:t>Every day they continued to meet together in the temple courts. They broke bread in their homes and ate together with glad and sincere hearts, </a:t>
            </a:r>
            <a:r>
              <a:rPr lang="en-US" sz="3200" baseline="30000" dirty="0"/>
              <a:t>47</a:t>
            </a:r>
            <a:r>
              <a:rPr lang="en-US" sz="3200" dirty="0"/>
              <a:t>praising God and enjoying the favor of all the people. And the Lord added to their number daily those who were being saved. </a:t>
            </a:r>
            <a:r>
              <a:rPr lang="en-US" altLang="zh-TW" sz="3200" dirty="0"/>
              <a:t>【</a:t>
            </a:r>
            <a:r>
              <a:rPr lang="en-US" sz="3200" dirty="0"/>
              <a:t>Acts 2:41~47</a:t>
            </a:r>
            <a:r>
              <a:rPr lang="en-US" altLang="zh-TW" sz="3200" dirty="0"/>
              <a:t>】</a:t>
            </a:r>
            <a:endParaRPr lang="en-US" sz="3200" dirty="0"/>
          </a:p>
        </p:txBody>
      </p:sp>
    </p:spTree>
    <p:extLst>
      <p:ext uri="{BB962C8B-B14F-4D97-AF65-F5344CB8AC3E}">
        <p14:creationId xmlns:p14="http://schemas.microsoft.com/office/powerpoint/2010/main" val="3554426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1151</Words>
  <Application>Microsoft Office PowerPoint</Application>
  <PresentationFormat>Widescreen</PresentationFormat>
  <Paragraphs>34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Times New Roman</vt:lpstr>
      <vt:lpstr>PMingLiU</vt:lpstr>
      <vt:lpstr>Calibri Light</vt:lpstr>
      <vt:lpstr>Arial</vt:lpstr>
      <vt:lpstr>PMingLiU</vt:lpstr>
      <vt:lpstr>Calibri</vt:lpstr>
      <vt:lpstr>Office Theme</vt:lpstr>
      <vt:lpstr>Generosity 慷慨</vt:lpstr>
      <vt:lpstr>I. Generosity is God’s desire for us.  慷慨是上帝要訓練我們的美德.</vt:lpstr>
      <vt:lpstr>What system did God use?  神用甚麼樣的經濟制度?</vt:lpstr>
      <vt:lpstr>God Used Capitalism 神用了資本主義</vt:lpstr>
      <vt:lpstr>God Used Capitalism 神用了資本主義</vt:lpstr>
      <vt:lpstr>The Problem of Communism 共產主義的問題</vt:lpstr>
      <vt:lpstr>Acts 2 的問題 </vt:lpstr>
      <vt:lpstr>Acts 2 的問題 </vt:lpstr>
      <vt:lpstr>Acts 2 的問題 </vt:lpstr>
      <vt:lpstr>PowerPoint Presentation</vt:lpstr>
      <vt:lpstr>PowerPoint Presentation</vt:lpstr>
      <vt:lpstr>II. What is the spirit of generosity?  甚麼是慷慨的精神?</vt:lpstr>
      <vt:lpstr>PowerPoint Presentation</vt:lpstr>
      <vt:lpstr>II. What is the spirit of generosity?  甚麼是慷慨的精神?</vt:lpstr>
      <vt:lpstr>II. What is the spirit of generosity?  甚麼是慷慨的精神?</vt:lpstr>
      <vt:lpstr>II. What is the spirit of generosity?  甚麼是慷慨的精神?</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Generosity 慷慨</dc:title>
  <dc:creator>ADVENT Taiwan</dc:creator>
  <cp:lastModifiedBy>ADVENT Taiwan</cp:lastModifiedBy>
  <cp:revision>6</cp:revision>
  <dcterms:created xsi:type="dcterms:W3CDTF">2017-12-16T22:26:16Z</dcterms:created>
  <dcterms:modified xsi:type="dcterms:W3CDTF">2017-12-16T23:14:30Z</dcterms:modified>
</cp:coreProperties>
</file>