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59" r:id="rId5"/>
    <p:sldId id="260" r:id="rId6"/>
    <p:sldId id="275" r:id="rId7"/>
    <p:sldId id="274" r:id="rId8"/>
    <p:sldId id="263" r:id="rId9"/>
    <p:sldId id="264" r:id="rId10"/>
    <p:sldId id="272" r:id="rId11"/>
    <p:sldId id="265" r:id="rId12"/>
    <p:sldId id="273" r:id="rId13"/>
    <p:sldId id="266" r:id="rId14"/>
    <p:sldId id="267" r:id="rId15"/>
    <p:sldId id="276" r:id="rId16"/>
    <p:sldId id="268" r:id="rId17"/>
    <p:sldId id="277" r:id="rId18"/>
    <p:sldId id="269" r:id="rId19"/>
    <p:sldId id="270" r:id="rId20"/>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53583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179487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41791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382856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113909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259718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293912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238805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278218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276300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B4B25BE-66C8-447B-A599-EB6B0EDFCEFC}" type="datetimeFigureOut">
              <a:rPr lang="zh-TW" altLang="en-US" smtClean="0"/>
              <a:t>2019/4/17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152985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4B25BE-66C8-447B-A599-EB6B0EDFCEFC}" type="datetimeFigureOut">
              <a:rPr lang="zh-TW" altLang="en-US" smtClean="0"/>
              <a:t>2019/4/17</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1FD333-988C-4DED-84DD-A0060BEB374B}" type="slidenum">
              <a:rPr lang="zh-TW" altLang="en-US" smtClean="0"/>
              <a:t>‹#›</a:t>
            </a:fld>
            <a:endParaRPr lang="zh-TW" altLang="en-US"/>
          </a:p>
        </p:txBody>
      </p:sp>
    </p:spTree>
    <p:extLst>
      <p:ext uri="{BB962C8B-B14F-4D97-AF65-F5344CB8AC3E}">
        <p14:creationId xmlns:p14="http://schemas.microsoft.com/office/powerpoint/2010/main" val="2656463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190552"/>
            <a:ext cx="10779099" cy="530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427984" y="2787774"/>
            <a:ext cx="4499992" cy="1384995"/>
          </a:xfrm>
          <a:prstGeom prst="rect">
            <a:avLst/>
          </a:prstGeom>
        </p:spPr>
        <p:txBody>
          <a:bodyPr wrap="square">
            <a:spAutoFit/>
          </a:bodyPr>
          <a:lstStyle/>
          <a:p>
            <a:r>
              <a:rPr lang="en-US" altLang="zh-TW" sz="2800" b="1" dirty="0" smtClean="0">
                <a:solidFill>
                  <a:schemeClr val="tx1"/>
                </a:solidFill>
              </a:rPr>
              <a:t>             </a:t>
            </a:r>
            <a:r>
              <a:rPr lang="en-US" altLang="zh-TW" sz="2800" b="1" dirty="0" smtClean="0">
                <a:solidFill>
                  <a:schemeClr val="bg1"/>
                </a:solidFill>
              </a:rPr>
              <a:t>4/14/2019</a:t>
            </a:r>
          </a:p>
          <a:p>
            <a:r>
              <a:rPr lang="en-US" altLang="zh-TW" sz="2800" b="1" dirty="0" smtClean="0">
                <a:solidFill>
                  <a:schemeClr val="bg1"/>
                </a:solidFill>
              </a:rPr>
              <a:t>           Rev. Joseph Chang</a:t>
            </a:r>
          </a:p>
          <a:p>
            <a:r>
              <a:rPr lang="en-US" altLang="zh-TW" sz="2800" b="1" dirty="0" smtClean="0">
                <a:solidFill>
                  <a:schemeClr val="bg1"/>
                </a:solidFill>
              </a:rPr>
              <a:t>BOLGPC </a:t>
            </a:r>
            <a:r>
              <a:rPr lang="zh-TW" altLang="en-US" sz="2800" b="1" dirty="0" smtClean="0">
                <a:solidFill>
                  <a:schemeClr val="bg1"/>
                </a:solidFill>
              </a:rPr>
              <a:t>爾灣大公園靈糧堂</a:t>
            </a:r>
            <a:endParaRPr lang="en-US" altLang="zh-TW" sz="2800" b="1" dirty="0">
              <a:solidFill>
                <a:schemeClr val="bg1"/>
              </a:solidFill>
            </a:endParaRPr>
          </a:p>
        </p:txBody>
      </p:sp>
      <p:sp>
        <p:nvSpPr>
          <p:cNvPr id="4" name="矩形 3"/>
          <p:cNvSpPr/>
          <p:nvPr/>
        </p:nvSpPr>
        <p:spPr>
          <a:xfrm>
            <a:off x="85403" y="627534"/>
            <a:ext cx="9793088" cy="1600438"/>
          </a:xfrm>
          <a:prstGeom prst="rect">
            <a:avLst/>
          </a:prstGeom>
        </p:spPr>
        <p:txBody>
          <a:bodyPr wrap="square">
            <a:spAutoFit/>
          </a:bodyPr>
          <a:lstStyle/>
          <a:p>
            <a:pPr lvl="0"/>
            <a:r>
              <a:rPr lang="en-US" altLang="zh-TW" sz="4800" b="1" dirty="0" smtClean="0">
                <a:solidFill>
                  <a:srgbClr val="222222"/>
                </a:solidFill>
                <a:cs typeface="Calibri"/>
              </a:rPr>
              <a:t>            </a:t>
            </a:r>
            <a:r>
              <a:rPr lang="zh-TW" altLang="zh-TW" sz="5400" b="1" dirty="0" smtClean="0">
                <a:solidFill>
                  <a:schemeClr val="bg1"/>
                </a:solidFill>
                <a:latin typeface="標楷體" pitchFamily="65" charset="-120"/>
                <a:ea typeface="標楷體" pitchFamily="65" charset="-120"/>
                <a:cs typeface="Calibri"/>
              </a:rPr>
              <a:t>背</a:t>
            </a:r>
            <a:r>
              <a:rPr lang="zh-TW" altLang="zh-TW" sz="5400" b="1" dirty="0">
                <a:solidFill>
                  <a:schemeClr val="bg1"/>
                </a:solidFill>
                <a:latin typeface="標楷體" pitchFamily="65" charset="-120"/>
                <a:ea typeface="標楷體" pitchFamily="65" charset="-120"/>
                <a:cs typeface="Calibri"/>
              </a:rPr>
              <a:t>起十字架跟隨主</a:t>
            </a:r>
            <a:endParaRPr lang="en-US" altLang="zh-TW" sz="5400" b="1" dirty="0">
              <a:solidFill>
                <a:schemeClr val="bg1"/>
              </a:solidFill>
              <a:latin typeface="標楷體" pitchFamily="65" charset="-120"/>
              <a:ea typeface="標楷體" pitchFamily="65" charset="-120"/>
              <a:cs typeface="Calibri"/>
            </a:endParaRPr>
          </a:p>
          <a:p>
            <a:pPr lvl="0"/>
            <a:r>
              <a:rPr lang="en-US" altLang="zh-TW" sz="4400" b="1" dirty="0" smtClean="0">
                <a:solidFill>
                  <a:schemeClr val="bg1"/>
                </a:solidFill>
              </a:rPr>
              <a:t>   Take </a:t>
            </a:r>
            <a:r>
              <a:rPr lang="en-US" altLang="zh-TW" sz="4400" b="1" dirty="0">
                <a:solidFill>
                  <a:schemeClr val="bg1"/>
                </a:solidFill>
              </a:rPr>
              <a:t>up the Cross and Follow Jesus</a:t>
            </a:r>
            <a:endParaRPr lang="zh-TW" altLang="en-US" sz="4400" dirty="0">
              <a:solidFill>
                <a:schemeClr val="bg1"/>
              </a:solidFill>
            </a:endParaRPr>
          </a:p>
        </p:txBody>
      </p:sp>
    </p:spTree>
    <p:extLst>
      <p:ext uri="{BB962C8B-B14F-4D97-AF65-F5344CB8AC3E}">
        <p14:creationId xmlns:p14="http://schemas.microsoft.com/office/powerpoint/2010/main" val="4275757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627534"/>
            <a:ext cx="7920880" cy="3970318"/>
          </a:xfrm>
          <a:prstGeom prst="rect">
            <a:avLst/>
          </a:prstGeom>
        </p:spPr>
        <p:txBody>
          <a:bodyPr wrap="square">
            <a:spAutoFit/>
          </a:bodyPr>
          <a:lstStyle/>
          <a:p>
            <a:r>
              <a:rPr lang="en-US" altLang="zh-TW" sz="2600" b="1" dirty="0" smtClean="0"/>
              <a:t>37</a:t>
            </a:r>
            <a:r>
              <a:rPr lang="zh-TW" altLang="en-US" sz="2600" b="1" dirty="0" smtClean="0"/>
              <a:t>愛父母過於愛我的，不配作我的門徒；愛兒女過於愛我的，不配作我的門徒；</a:t>
            </a:r>
            <a:r>
              <a:rPr lang="en-US" altLang="zh-TW" sz="2600" b="1" dirty="0" smtClean="0"/>
              <a:t>38</a:t>
            </a:r>
            <a:r>
              <a:rPr lang="zh-TW" altLang="en-US" sz="2600" b="1" dirty="0" smtClean="0"/>
              <a:t>不背著他的十字架跟從我的，也不配作我的門徒。</a:t>
            </a:r>
            <a:r>
              <a:rPr lang="en-US" altLang="zh-TW" sz="2600" b="1" dirty="0" smtClean="0"/>
              <a:t>【</a:t>
            </a:r>
            <a:r>
              <a:rPr lang="zh-TW" altLang="en-US" sz="2600" b="1" dirty="0" smtClean="0"/>
              <a:t>太 </a:t>
            </a:r>
            <a:r>
              <a:rPr lang="en-US" altLang="zh-TW" sz="2600" b="1" dirty="0" smtClean="0"/>
              <a:t>10:34~38】</a:t>
            </a:r>
          </a:p>
          <a:p>
            <a:endParaRPr lang="en-US" altLang="zh-TW" sz="2600" b="1" dirty="0"/>
          </a:p>
          <a:p>
            <a:r>
              <a:rPr lang="en-US" altLang="zh-TW" sz="2600" b="1" dirty="0" smtClean="0"/>
              <a:t>37"Whoever loves father or mother more than me is not worthy of me, and whoever loves son or daughter more than me is not worthy of me." 38"And whoever does not take his cross and follow me is not worthy of me." 【Matt 10:34~38】</a:t>
            </a:r>
          </a:p>
          <a:p>
            <a:endParaRPr lang="zh-TW" altLang="en-US" dirty="0"/>
          </a:p>
        </p:txBody>
      </p:sp>
    </p:spTree>
    <p:extLst>
      <p:ext uri="{BB962C8B-B14F-4D97-AF65-F5344CB8AC3E}">
        <p14:creationId xmlns:p14="http://schemas.microsoft.com/office/powerpoint/2010/main" val="3840560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6830" y="252532"/>
            <a:ext cx="3636893" cy="523220"/>
          </a:xfrm>
          <a:prstGeom prst="rect">
            <a:avLst/>
          </a:prstGeom>
          <a:solidFill>
            <a:srgbClr val="FFFF00"/>
          </a:solidFill>
        </p:spPr>
        <p:txBody>
          <a:bodyPr wrap="none">
            <a:spAutoFit/>
          </a:bodyPr>
          <a:lstStyle/>
          <a:p>
            <a:r>
              <a:rPr lang="en-US" altLang="zh-TW" sz="2800" b="1" dirty="0" smtClean="0">
                <a:solidFill>
                  <a:srgbClr val="FF0000"/>
                </a:solidFill>
              </a:rPr>
              <a:t>II. </a:t>
            </a:r>
            <a:r>
              <a:rPr lang="zh-TW" altLang="en-US" sz="2800" b="1" dirty="0" smtClean="0"/>
              <a:t>作僕人</a:t>
            </a:r>
            <a:r>
              <a:rPr lang="en-US" altLang="zh-TW" sz="2800" b="1" dirty="0" err="1" smtClean="0"/>
              <a:t>Servanthood</a:t>
            </a:r>
            <a:r>
              <a:rPr lang="en-US" altLang="zh-TW" sz="2800" b="1" dirty="0" smtClean="0"/>
              <a:t>.</a:t>
            </a:r>
            <a:endParaRPr lang="zh-TW" alt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887" y="195486"/>
            <a:ext cx="337641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7574"/>
            <a:ext cx="3600400" cy="406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398" y="2643758"/>
            <a:ext cx="2941601" cy="233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向右箭號 3"/>
          <p:cNvSpPr/>
          <p:nvPr/>
        </p:nvSpPr>
        <p:spPr>
          <a:xfrm>
            <a:off x="4035783" y="3259435"/>
            <a:ext cx="532458"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5" name="向下箭號 4"/>
          <p:cNvSpPr/>
          <p:nvPr/>
        </p:nvSpPr>
        <p:spPr>
          <a:xfrm>
            <a:off x="6253095" y="1995686"/>
            <a:ext cx="240935"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33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71093"/>
            <a:ext cx="8568952" cy="4893647"/>
          </a:xfrm>
          <a:prstGeom prst="rect">
            <a:avLst/>
          </a:prstGeom>
        </p:spPr>
        <p:txBody>
          <a:bodyPr wrap="square">
            <a:spAutoFit/>
          </a:bodyPr>
          <a:lstStyle/>
          <a:p>
            <a:r>
              <a:rPr lang="en-US" altLang="zh-TW" sz="2400" b="1" dirty="0" smtClean="0"/>
              <a:t>25</a:t>
            </a:r>
            <a:r>
              <a:rPr lang="zh-TW" altLang="en-US" sz="2400" b="1" dirty="0" smtClean="0"/>
              <a:t>耶穌叫了他們來，說：你們知道外邦人有君王為主治理他們，有大臣操權管束他們。</a:t>
            </a:r>
            <a:r>
              <a:rPr lang="en-US" altLang="zh-TW" sz="2400" b="1" dirty="0" smtClean="0"/>
              <a:t>26</a:t>
            </a:r>
            <a:r>
              <a:rPr lang="zh-TW" altLang="en-US" sz="2400" b="1" dirty="0" smtClean="0"/>
              <a:t>只是在你們中間，不可這樣；你們中間誰願為大，就必作你們的用人；</a:t>
            </a:r>
            <a:r>
              <a:rPr lang="en-US" altLang="zh-TW" sz="2400" b="1" dirty="0" smtClean="0"/>
              <a:t>27</a:t>
            </a:r>
            <a:r>
              <a:rPr lang="zh-TW" altLang="en-US" sz="2400" b="1" dirty="0" smtClean="0"/>
              <a:t>誰願為首，就必作你們的僕人。</a:t>
            </a:r>
            <a:r>
              <a:rPr lang="en-US" altLang="zh-TW" sz="2400" b="1" dirty="0" smtClean="0"/>
              <a:t>28</a:t>
            </a:r>
            <a:r>
              <a:rPr lang="zh-TW" altLang="en-US" sz="2400" b="1" dirty="0" smtClean="0"/>
              <a:t>正如人子來，不是要受人的服事，乃是要服事人，並且要捨命，作多人的贖價。</a:t>
            </a:r>
            <a:r>
              <a:rPr lang="en-US" altLang="zh-TW" sz="2400" b="1" dirty="0" smtClean="0"/>
              <a:t>【</a:t>
            </a:r>
            <a:r>
              <a:rPr lang="zh-TW" altLang="en-US" sz="2400" b="1" dirty="0" smtClean="0"/>
              <a:t>太 </a:t>
            </a:r>
            <a:r>
              <a:rPr lang="en-US" altLang="zh-TW" sz="2400" b="1" dirty="0" smtClean="0"/>
              <a:t>20:25~28】</a:t>
            </a:r>
          </a:p>
          <a:p>
            <a:endParaRPr lang="en-US" altLang="zh-TW" sz="2400" b="1" dirty="0" smtClean="0"/>
          </a:p>
          <a:p>
            <a:r>
              <a:rPr lang="en-US" altLang="zh-TW" sz="2400" b="1" dirty="0" smtClean="0"/>
              <a:t>25But Jesus called them to him and said, ""You know that the rulers of the Gentiles lord it over them, and their great ones exercise authority over them." 26"It shall not be so among you. But whoever would be great among you must be your servant," 27"and whoever would be first among you must be your slave," 28"even as the Son of Man came not to be served but to serve, and to give his life as a ransom for many." " 【Matt 20:25~28】</a:t>
            </a:r>
            <a:endParaRPr lang="en-US" altLang="zh-TW" sz="2400" b="1" dirty="0"/>
          </a:p>
        </p:txBody>
      </p:sp>
    </p:spTree>
    <p:extLst>
      <p:ext uri="{BB962C8B-B14F-4D97-AF65-F5344CB8AC3E}">
        <p14:creationId xmlns:p14="http://schemas.microsoft.com/office/powerpoint/2010/main" val="269526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267494"/>
            <a:ext cx="2169953" cy="523220"/>
          </a:xfrm>
          <a:prstGeom prst="rect">
            <a:avLst/>
          </a:prstGeom>
        </p:spPr>
        <p:txBody>
          <a:bodyPr wrap="none">
            <a:spAutoFit/>
          </a:bodyPr>
          <a:lstStyle/>
          <a:p>
            <a:r>
              <a:rPr lang="en-US" altLang="zh-TW" sz="2800" b="1" u="sng" dirty="0" smtClean="0"/>
              <a:t>Illustration 3:</a:t>
            </a:r>
            <a:endParaRPr lang="zh-TW" altLang="en-US" sz="2800" b="1" u="sng" dirty="0"/>
          </a:p>
        </p:txBody>
      </p:sp>
      <p:sp>
        <p:nvSpPr>
          <p:cNvPr id="3" name="矩形 2"/>
          <p:cNvSpPr/>
          <p:nvPr/>
        </p:nvSpPr>
        <p:spPr>
          <a:xfrm>
            <a:off x="827584" y="965498"/>
            <a:ext cx="7128792" cy="1384995"/>
          </a:xfrm>
          <a:prstGeom prst="rect">
            <a:avLst/>
          </a:prstGeom>
        </p:spPr>
        <p:txBody>
          <a:bodyPr wrap="square">
            <a:spAutoFit/>
          </a:bodyPr>
          <a:lstStyle/>
          <a:p>
            <a:r>
              <a:rPr lang="zh-TW" altLang="en-US" sz="2800" b="1" dirty="0" smtClean="0">
                <a:solidFill>
                  <a:srgbClr val="0070C0"/>
                </a:solidFill>
                <a:sym typeface="Wingdings"/>
              </a:rPr>
              <a:t></a:t>
            </a:r>
            <a:r>
              <a:rPr lang="zh-TW" altLang="en-US" sz="2800" b="1" dirty="0" smtClean="0"/>
              <a:t>教會中要作頭的人</a:t>
            </a:r>
            <a:r>
              <a:rPr lang="en-US" altLang="zh-TW" sz="2800" b="1" dirty="0" smtClean="0"/>
              <a:t>, </a:t>
            </a:r>
            <a:r>
              <a:rPr lang="zh-TW" altLang="en-US" sz="2800" b="1" dirty="0" smtClean="0"/>
              <a:t>就要作眾人的僕人</a:t>
            </a:r>
            <a:r>
              <a:rPr lang="en-US" altLang="zh-TW" sz="2800" b="1" dirty="0" smtClean="0"/>
              <a:t>.</a:t>
            </a:r>
          </a:p>
          <a:p>
            <a:r>
              <a:rPr lang="en-US" altLang="zh-TW" sz="2800" b="1" dirty="0" smtClean="0"/>
              <a:t>    Those </a:t>
            </a:r>
            <a:r>
              <a:rPr lang="en-US" altLang="zh-TW" sz="2800" b="1" dirty="0"/>
              <a:t>who are to be heads in the church </a:t>
            </a:r>
            <a:endParaRPr lang="en-US" altLang="zh-TW" sz="2800" b="1" dirty="0" smtClean="0"/>
          </a:p>
          <a:p>
            <a:r>
              <a:rPr lang="en-US" altLang="zh-TW" sz="2800" b="1" dirty="0" smtClean="0"/>
              <a:t>     will </a:t>
            </a:r>
            <a:r>
              <a:rPr lang="en-US" altLang="zh-TW" sz="2800" b="1" dirty="0"/>
              <a:t>be servants of all.</a:t>
            </a:r>
            <a:endParaRPr lang="zh-TW" altLang="en-US" sz="2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2167508"/>
            <a:ext cx="2120649" cy="286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1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815" y="156925"/>
            <a:ext cx="2169953" cy="523220"/>
          </a:xfrm>
          <a:prstGeom prst="rect">
            <a:avLst/>
          </a:prstGeom>
        </p:spPr>
        <p:txBody>
          <a:bodyPr wrap="none">
            <a:spAutoFit/>
          </a:bodyPr>
          <a:lstStyle/>
          <a:p>
            <a:r>
              <a:rPr lang="en-US" altLang="zh-TW" sz="2800" b="1" u="sng" dirty="0" smtClean="0"/>
              <a:t>Illustration 4:</a:t>
            </a:r>
            <a:endParaRPr lang="zh-TW" altLang="en-US" sz="2800" b="1" u="sng" dirty="0"/>
          </a:p>
        </p:txBody>
      </p:sp>
      <p:sp>
        <p:nvSpPr>
          <p:cNvPr id="3" name="矩形 2"/>
          <p:cNvSpPr/>
          <p:nvPr/>
        </p:nvSpPr>
        <p:spPr>
          <a:xfrm>
            <a:off x="257750" y="673120"/>
            <a:ext cx="8681789" cy="954107"/>
          </a:xfrm>
          <a:prstGeom prst="rect">
            <a:avLst/>
          </a:prstGeom>
        </p:spPr>
        <p:txBody>
          <a:bodyPr wrap="square">
            <a:spAutoFit/>
          </a:bodyPr>
          <a:lstStyle/>
          <a:p>
            <a:r>
              <a:rPr lang="zh-TW" altLang="en-US" sz="2800" b="1" dirty="0" smtClean="0"/>
              <a:t>我們看到</a:t>
            </a:r>
            <a:r>
              <a:rPr lang="en-US" altLang="zh-TW" sz="2800" b="1" dirty="0" smtClean="0">
                <a:solidFill>
                  <a:srgbClr val="FF0000"/>
                </a:solidFill>
              </a:rPr>
              <a:t>Secretary</a:t>
            </a:r>
            <a:r>
              <a:rPr lang="zh-TW" altLang="en-US" sz="2800" b="1" dirty="0" smtClean="0"/>
              <a:t>這個字的時候</a:t>
            </a:r>
            <a:r>
              <a:rPr lang="en-US" altLang="zh-TW" sz="2800" b="1" dirty="0" smtClean="0"/>
              <a:t>, </a:t>
            </a:r>
            <a:r>
              <a:rPr lang="zh-TW" altLang="en-US" sz="2800" b="1" dirty="0" smtClean="0"/>
              <a:t>我們想到甚麼</a:t>
            </a:r>
            <a:r>
              <a:rPr lang="en-US" altLang="zh-TW" sz="2800" b="1" dirty="0" smtClean="0"/>
              <a:t>?</a:t>
            </a:r>
          </a:p>
          <a:p>
            <a:r>
              <a:rPr lang="en-US" altLang="zh-TW" sz="2800" b="1" dirty="0"/>
              <a:t>When we saw the word "</a:t>
            </a:r>
            <a:r>
              <a:rPr lang="en-US" altLang="zh-TW" sz="2800" b="1" dirty="0">
                <a:solidFill>
                  <a:srgbClr val="FF0000"/>
                </a:solidFill>
              </a:rPr>
              <a:t>Secretary</a:t>
            </a:r>
            <a:r>
              <a:rPr lang="en-US" altLang="zh-TW" sz="2800" b="1" dirty="0"/>
              <a:t>", what do we think of?</a:t>
            </a:r>
            <a:endParaRPr lang="zh-TW" altLang="en-US" sz="2800" b="1" dirty="0"/>
          </a:p>
        </p:txBody>
      </p:sp>
      <p:sp>
        <p:nvSpPr>
          <p:cNvPr id="4" name="矩形 3"/>
          <p:cNvSpPr/>
          <p:nvPr/>
        </p:nvSpPr>
        <p:spPr>
          <a:xfrm>
            <a:off x="325463" y="1656943"/>
            <a:ext cx="8234370" cy="892552"/>
          </a:xfrm>
          <a:prstGeom prst="rect">
            <a:avLst/>
          </a:prstGeom>
        </p:spPr>
        <p:txBody>
          <a:bodyPr wrap="none">
            <a:spAutoFit/>
          </a:bodyPr>
          <a:lstStyle/>
          <a:p>
            <a:r>
              <a:rPr lang="zh-TW" altLang="en-US" sz="2600" b="1" dirty="0" smtClean="0">
                <a:solidFill>
                  <a:srgbClr val="FF0000"/>
                </a:solidFill>
                <a:sym typeface="Wingdings"/>
              </a:rPr>
              <a:t></a:t>
            </a:r>
            <a:r>
              <a:rPr lang="zh-TW" altLang="en-US" sz="2600" b="1" dirty="0" smtClean="0"/>
              <a:t>美國的國務院的部長叫做甚麼</a:t>
            </a:r>
            <a:r>
              <a:rPr lang="en-US" altLang="zh-TW" sz="2600" b="1" dirty="0" smtClean="0"/>
              <a:t>?</a:t>
            </a:r>
          </a:p>
          <a:p>
            <a:r>
              <a:rPr lang="en-US" altLang="zh-TW" sz="2600" b="1" dirty="0" smtClean="0"/>
              <a:t>    What </a:t>
            </a:r>
            <a:r>
              <a:rPr lang="en-US" altLang="zh-TW" sz="2600" b="1" dirty="0"/>
              <a:t>is the minister of the US State Department called?</a:t>
            </a:r>
            <a:endParaRPr lang="zh-TW" altLang="en-US" sz="2600" b="1" dirty="0"/>
          </a:p>
        </p:txBody>
      </p:sp>
      <p:sp>
        <p:nvSpPr>
          <p:cNvPr id="5" name="矩形 4"/>
          <p:cNvSpPr/>
          <p:nvPr/>
        </p:nvSpPr>
        <p:spPr>
          <a:xfrm>
            <a:off x="683568" y="2561302"/>
            <a:ext cx="3042243" cy="492443"/>
          </a:xfrm>
          <a:prstGeom prst="rect">
            <a:avLst/>
          </a:prstGeom>
        </p:spPr>
        <p:txBody>
          <a:bodyPr wrap="none">
            <a:spAutoFit/>
          </a:bodyPr>
          <a:lstStyle/>
          <a:p>
            <a:r>
              <a:rPr lang="en-US" altLang="zh-TW" sz="2600" b="1" dirty="0" smtClean="0">
                <a:solidFill>
                  <a:srgbClr val="0070C0"/>
                </a:solidFill>
                <a:sym typeface="Wingdings"/>
              </a:rPr>
              <a:t></a:t>
            </a:r>
            <a:r>
              <a:rPr lang="en-US" altLang="zh-TW" sz="2600" b="1" dirty="0" smtClean="0"/>
              <a:t> </a:t>
            </a:r>
            <a:r>
              <a:rPr lang="en-US" altLang="zh-TW" sz="2600" b="1" i="1" u="sng" dirty="0" smtClean="0"/>
              <a:t>Secretary </a:t>
            </a:r>
            <a:r>
              <a:rPr lang="en-US" altLang="zh-TW" sz="2600" b="1" dirty="0" smtClean="0"/>
              <a:t>of State</a:t>
            </a:r>
            <a:endParaRPr lang="zh-TW" altLang="en-US" sz="2600" b="1" dirty="0"/>
          </a:p>
        </p:txBody>
      </p:sp>
      <p:sp>
        <p:nvSpPr>
          <p:cNvPr id="6" name="矩形 5"/>
          <p:cNvSpPr/>
          <p:nvPr/>
        </p:nvSpPr>
        <p:spPr>
          <a:xfrm>
            <a:off x="442095" y="3291830"/>
            <a:ext cx="6538778" cy="892552"/>
          </a:xfrm>
          <a:prstGeom prst="rect">
            <a:avLst/>
          </a:prstGeom>
        </p:spPr>
        <p:txBody>
          <a:bodyPr wrap="none">
            <a:spAutoFit/>
          </a:bodyPr>
          <a:lstStyle/>
          <a:p>
            <a:r>
              <a:rPr lang="zh-TW" altLang="en-US" sz="2600" b="1" dirty="0" smtClean="0">
                <a:solidFill>
                  <a:srgbClr val="FF0000"/>
                </a:solidFill>
                <a:sym typeface="Wingdings"/>
              </a:rPr>
              <a:t></a:t>
            </a:r>
            <a:r>
              <a:rPr lang="zh-TW" altLang="en-US" sz="2600" b="1" dirty="0" smtClean="0"/>
              <a:t>美國的教育部長叫做甚麼</a:t>
            </a:r>
            <a:r>
              <a:rPr lang="en-US" altLang="zh-TW" sz="2600" b="1" dirty="0" smtClean="0"/>
              <a:t>?</a:t>
            </a:r>
          </a:p>
          <a:p>
            <a:r>
              <a:rPr lang="en-US" altLang="zh-TW" sz="2600" b="1" dirty="0" smtClean="0"/>
              <a:t>   What </a:t>
            </a:r>
            <a:r>
              <a:rPr lang="en-US" altLang="zh-TW" sz="2600" b="1" dirty="0"/>
              <a:t>is the US Minister of Education called?</a:t>
            </a:r>
            <a:endParaRPr lang="zh-TW" altLang="en-US" sz="2600" b="1" dirty="0"/>
          </a:p>
        </p:txBody>
      </p:sp>
      <p:sp>
        <p:nvSpPr>
          <p:cNvPr id="7" name="矩形 6"/>
          <p:cNvSpPr/>
          <p:nvPr/>
        </p:nvSpPr>
        <p:spPr>
          <a:xfrm>
            <a:off x="677514" y="4192224"/>
            <a:ext cx="3800977" cy="492443"/>
          </a:xfrm>
          <a:prstGeom prst="rect">
            <a:avLst/>
          </a:prstGeom>
        </p:spPr>
        <p:txBody>
          <a:bodyPr wrap="none">
            <a:spAutoFit/>
          </a:bodyPr>
          <a:lstStyle/>
          <a:p>
            <a:r>
              <a:rPr lang="en-US" altLang="zh-TW" sz="2600" b="1" dirty="0" smtClean="0">
                <a:solidFill>
                  <a:srgbClr val="0070C0"/>
                </a:solidFill>
              </a:rPr>
              <a:t> </a:t>
            </a:r>
            <a:r>
              <a:rPr lang="en-US" altLang="zh-TW" sz="2600" b="1" dirty="0" smtClean="0">
                <a:solidFill>
                  <a:srgbClr val="0070C0"/>
                </a:solidFill>
                <a:sym typeface="Wingdings"/>
              </a:rPr>
              <a:t> </a:t>
            </a:r>
            <a:r>
              <a:rPr lang="en-US" altLang="zh-TW" sz="2600" b="1" i="1" u="sng" dirty="0" smtClean="0"/>
              <a:t>Secretary</a:t>
            </a:r>
            <a:r>
              <a:rPr lang="en-US" altLang="zh-TW" sz="2600" b="1" dirty="0" smtClean="0"/>
              <a:t> of Education</a:t>
            </a:r>
            <a:endParaRPr lang="zh-TW" altLang="en-US" sz="2600" b="1" dirty="0"/>
          </a:p>
        </p:txBody>
      </p:sp>
    </p:spTree>
    <p:extLst>
      <p:ext uri="{BB962C8B-B14F-4D97-AF65-F5344CB8AC3E}">
        <p14:creationId xmlns:p14="http://schemas.microsoft.com/office/powerpoint/2010/main" val="282674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ãservice in church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43758"/>
            <a:ext cx="4680520" cy="231588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71600" y="1059582"/>
            <a:ext cx="6918882" cy="138499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TW" altLang="en-US" sz="2800" b="1" dirty="0"/>
              <a:t>這是美國立國的精神</a:t>
            </a:r>
            <a:r>
              <a:rPr lang="en-US" altLang="zh-TW" sz="2800" b="1" dirty="0"/>
              <a:t>, </a:t>
            </a:r>
            <a:r>
              <a:rPr lang="zh-TW" altLang="en-US" sz="2800" b="1" dirty="0"/>
              <a:t>這就是基督教的精神</a:t>
            </a:r>
            <a:r>
              <a:rPr lang="en-US" altLang="zh-TW" sz="2800" b="1" dirty="0" smtClean="0"/>
              <a:t>.</a:t>
            </a:r>
          </a:p>
          <a:p>
            <a:r>
              <a:rPr lang="en-US" altLang="zh-TW" sz="2800" b="1" dirty="0"/>
              <a:t>This is the spirit of the United States</a:t>
            </a:r>
            <a:r>
              <a:rPr lang="en-US" altLang="zh-TW" sz="2800" b="1" dirty="0" smtClean="0"/>
              <a:t>,</a:t>
            </a:r>
          </a:p>
          <a:p>
            <a:r>
              <a:rPr lang="en-US" altLang="zh-TW" sz="2800" b="1" dirty="0" smtClean="0"/>
              <a:t> and </a:t>
            </a:r>
            <a:r>
              <a:rPr lang="en-US" altLang="zh-TW" sz="2800" b="1" dirty="0"/>
              <a:t>this is the spirit of Christianity.</a:t>
            </a:r>
            <a:endParaRPr lang="zh-TW" altLang="en-US" sz="2800" b="1" dirty="0"/>
          </a:p>
        </p:txBody>
      </p:sp>
    </p:spTree>
    <p:extLst>
      <p:ext uri="{BB962C8B-B14F-4D97-AF65-F5344CB8AC3E}">
        <p14:creationId xmlns:p14="http://schemas.microsoft.com/office/powerpoint/2010/main" val="7859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339502"/>
            <a:ext cx="3351046" cy="523220"/>
          </a:xfrm>
          <a:prstGeom prst="rect">
            <a:avLst/>
          </a:prstGeom>
          <a:solidFill>
            <a:srgbClr val="FFFF00"/>
          </a:solidFill>
        </p:spPr>
        <p:txBody>
          <a:bodyPr wrap="none">
            <a:spAutoFit/>
          </a:bodyPr>
          <a:lstStyle/>
          <a:p>
            <a:r>
              <a:rPr lang="en-US" altLang="zh-TW" sz="2800" b="1" dirty="0" smtClean="0">
                <a:solidFill>
                  <a:srgbClr val="FF0000"/>
                </a:solidFill>
              </a:rPr>
              <a:t>III. </a:t>
            </a:r>
            <a:r>
              <a:rPr lang="zh-TW" altLang="en-US" sz="2800" b="1" dirty="0" smtClean="0"/>
              <a:t>擁有權</a:t>
            </a:r>
            <a:r>
              <a:rPr lang="en-US" altLang="zh-TW" sz="2800" b="1" dirty="0" smtClean="0"/>
              <a:t>Ownership</a:t>
            </a:r>
            <a:endParaRPr lang="zh-TW" altLang="en-US" sz="2800" b="1" dirty="0"/>
          </a:p>
        </p:txBody>
      </p:sp>
      <p:sp>
        <p:nvSpPr>
          <p:cNvPr id="3" name="矩形 2"/>
          <p:cNvSpPr/>
          <p:nvPr/>
        </p:nvSpPr>
        <p:spPr>
          <a:xfrm>
            <a:off x="179512" y="1112025"/>
            <a:ext cx="8704238" cy="1692771"/>
          </a:xfrm>
          <a:prstGeom prst="rect">
            <a:avLst/>
          </a:prstGeom>
        </p:spPr>
        <p:txBody>
          <a:bodyPr wrap="square">
            <a:spAutoFit/>
          </a:bodyPr>
          <a:lstStyle/>
          <a:p>
            <a:r>
              <a:rPr lang="zh-TW" altLang="en-US" sz="2600" b="1" dirty="0" smtClean="0">
                <a:solidFill>
                  <a:srgbClr val="FF0000"/>
                </a:solidFill>
                <a:sym typeface="Wingdings"/>
              </a:rPr>
              <a:t></a:t>
            </a:r>
            <a:r>
              <a:rPr lang="zh-TW" altLang="en-US" sz="2600" b="1" dirty="0" smtClean="0"/>
              <a:t>人民公社和我們現在住在美國所生活</a:t>
            </a:r>
            <a:r>
              <a:rPr lang="en-US" altLang="zh-TW" sz="2600" b="1" dirty="0" smtClean="0"/>
              <a:t>, </a:t>
            </a:r>
            <a:r>
              <a:rPr lang="zh-TW" altLang="en-US" sz="2600" b="1" dirty="0" smtClean="0"/>
              <a:t>所熟悉的資本主</a:t>
            </a:r>
            <a:endParaRPr lang="en-US" altLang="zh-TW" sz="2600" b="1" dirty="0" smtClean="0"/>
          </a:p>
          <a:p>
            <a:r>
              <a:rPr lang="en-US" altLang="zh-TW" sz="2600" b="1" dirty="0"/>
              <a:t> </a:t>
            </a:r>
            <a:r>
              <a:rPr lang="en-US" altLang="zh-TW" sz="2600" b="1" dirty="0" smtClean="0"/>
              <a:t>  </a:t>
            </a:r>
            <a:r>
              <a:rPr lang="zh-TW" altLang="en-US" sz="2600" b="1" dirty="0" smtClean="0"/>
              <a:t> 義制度</a:t>
            </a:r>
            <a:r>
              <a:rPr lang="en-US" altLang="zh-TW" sz="2600" b="1" dirty="0" smtClean="0"/>
              <a:t>, </a:t>
            </a:r>
            <a:r>
              <a:rPr lang="zh-TW" altLang="en-US" sz="2600" b="1" dirty="0" smtClean="0"/>
              <a:t>最大的不同就是</a:t>
            </a:r>
            <a:r>
              <a:rPr lang="en-US" altLang="zh-TW" sz="2600" b="1" dirty="0" smtClean="0"/>
              <a:t>:</a:t>
            </a:r>
          </a:p>
          <a:p>
            <a:r>
              <a:rPr lang="en-US" altLang="zh-TW" sz="2600" b="1" dirty="0" smtClean="0"/>
              <a:t>   What is the </a:t>
            </a:r>
            <a:r>
              <a:rPr lang="en-US" altLang="zh-TW" sz="2600" b="1" dirty="0"/>
              <a:t>biggest difference between the people’s </a:t>
            </a:r>
            <a:r>
              <a:rPr lang="en-US" altLang="zh-TW" sz="2600" b="1" dirty="0" smtClean="0"/>
              <a:t> </a:t>
            </a:r>
          </a:p>
          <a:p>
            <a:r>
              <a:rPr lang="en-US" altLang="zh-TW" sz="2600" b="1" dirty="0"/>
              <a:t> </a:t>
            </a:r>
            <a:r>
              <a:rPr lang="en-US" altLang="zh-TW" sz="2600" b="1" dirty="0" smtClean="0"/>
              <a:t>  commune </a:t>
            </a:r>
            <a:r>
              <a:rPr lang="en-US" altLang="zh-TW" sz="2600" b="1" dirty="0"/>
              <a:t>and the capitalist system we live in </a:t>
            </a:r>
            <a:r>
              <a:rPr lang="en-US" altLang="zh-TW" sz="2600" b="1" dirty="0" smtClean="0"/>
              <a:t>now</a:t>
            </a:r>
            <a:r>
              <a:rPr lang="zh-TW" altLang="en-US" sz="2600" b="1" dirty="0"/>
              <a:t> </a:t>
            </a:r>
            <a:r>
              <a:rPr lang="en-US" altLang="zh-TW" sz="2600" b="1" dirty="0" smtClean="0"/>
              <a:t>?</a:t>
            </a:r>
            <a:endParaRPr lang="zh-TW" altLang="en-US" sz="2600" b="1" dirty="0"/>
          </a:p>
        </p:txBody>
      </p:sp>
      <p:sp>
        <p:nvSpPr>
          <p:cNvPr id="4" name="矩形 3"/>
          <p:cNvSpPr/>
          <p:nvPr/>
        </p:nvSpPr>
        <p:spPr>
          <a:xfrm>
            <a:off x="456820" y="2988170"/>
            <a:ext cx="3194272" cy="492443"/>
          </a:xfrm>
          <a:prstGeom prst="rect">
            <a:avLst/>
          </a:prstGeom>
        </p:spPr>
        <p:txBody>
          <a:bodyPr wrap="none">
            <a:spAutoFit/>
          </a:bodyPr>
          <a:lstStyle/>
          <a:p>
            <a:r>
              <a:rPr lang="zh-TW" altLang="en-US" sz="2600" b="1" dirty="0" smtClean="0">
                <a:solidFill>
                  <a:srgbClr val="0070C0"/>
                </a:solidFill>
                <a:sym typeface="Wingdings"/>
              </a:rPr>
              <a:t></a:t>
            </a:r>
            <a:r>
              <a:rPr lang="zh-TW" altLang="en-US" sz="2600" b="1" dirty="0" smtClean="0"/>
              <a:t>擁有權</a:t>
            </a:r>
            <a:r>
              <a:rPr lang="en-US" altLang="zh-TW" sz="2600" b="1" dirty="0" smtClean="0"/>
              <a:t>/Ownership</a:t>
            </a:r>
            <a:endParaRPr lang="zh-TW" altLang="en-US" sz="2600" b="1" dirty="0"/>
          </a:p>
        </p:txBody>
      </p:sp>
    </p:spTree>
    <p:extLst>
      <p:ext uri="{BB962C8B-B14F-4D97-AF65-F5344CB8AC3E}">
        <p14:creationId xmlns:p14="http://schemas.microsoft.com/office/powerpoint/2010/main" val="2326922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30324"/>
            <a:ext cx="3878432" cy="34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96" y="1563638"/>
            <a:ext cx="3971156" cy="245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701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817" y="195486"/>
            <a:ext cx="2525050" cy="523220"/>
          </a:xfrm>
          <a:prstGeom prst="rect">
            <a:avLst/>
          </a:prstGeom>
          <a:solidFill>
            <a:srgbClr val="FFFF00"/>
          </a:solidFill>
        </p:spPr>
        <p:txBody>
          <a:bodyPr wrap="none">
            <a:spAutoFit/>
          </a:bodyPr>
          <a:lstStyle/>
          <a:p>
            <a:r>
              <a:rPr lang="en-US" altLang="zh-TW" sz="2800" b="1" u="sng" dirty="0" smtClean="0">
                <a:solidFill>
                  <a:srgbClr val="FF0000"/>
                </a:solidFill>
              </a:rPr>
              <a:t>Conclusion</a:t>
            </a:r>
            <a:r>
              <a:rPr lang="zh-TW" altLang="en-US" sz="2800" b="1" u="sng" dirty="0" smtClean="0">
                <a:solidFill>
                  <a:srgbClr val="FF0000"/>
                </a:solidFill>
              </a:rPr>
              <a:t>結論</a:t>
            </a:r>
            <a:endParaRPr lang="zh-TW" altLang="en-US" sz="2800" b="1" u="sng" dirty="0">
              <a:solidFill>
                <a:srgbClr val="FF0000"/>
              </a:solidFill>
            </a:endParaRPr>
          </a:p>
        </p:txBody>
      </p:sp>
      <p:sp>
        <p:nvSpPr>
          <p:cNvPr id="3" name="矩形 2"/>
          <p:cNvSpPr/>
          <p:nvPr/>
        </p:nvSpPr>
        <p:spPr>
          <a:xfrm>
            <a:off x="323528" y="771550"/>
            <a:ext cx="8424936" cy="4154984"/>
          </a:xfrm>
          <a:prstGeom prst="rect">
            <a:avLst/>
          </a:prstGeom>
        </p:spPr>
        <p:txBody>
          <a:bodyPr wrap="square">
            <a:spAutoFit/>
          </a:bodyPr>
          <a:lstStyle/>
          <a:p>
            <a:r>
              <a:rPr lang="en-US" altLang="zh-TW" sz="2400" b="1" dirty="0" smtClean="0"/>
              <a:t>39</a:t>
            </a:r>
            <a:r>
              <a:rPr lang="zh-TW" altLang="en-US" sz="2400" b="1" dirty="0" smtClean="0"/>
              <a:t>那同釘的兩個犯人有一個譏誚他，說：你不是基督麼？可以救自己和我們罷！</a:t>
            </a:r>
            <a:r>
              <a:rPr lang="en-US" altLang="zh-TW" sz="2400" b="1" dirty="0" smtClean="0"/>
              <a:t>40</a:t>
            </a:r>
            <a:r>
              <a:rPr lang="zh-TW" altLang="en-US" sz="2400" b="1" dirty="0" smtClean="0"/>
              <a:t>那一個就應聲責備他，說：你既是一樣受刑的，還不怕神麼？</a:t>
            </a:r>
            <a:r>
              <a:rPr lang="en-US" altLang="zh-TW" sz="2400" b="1" dirty="0" smtClean="0"/>
              <a:t>41</a:t>
            </a:r>
            <a:r>
              <a:rPr lang="zh-TW" altLang="en-US" sz="2400" b="1" dirty="0" smtClean="0"/>
              <a:t>我們是應該的，因我們所受的與我們所做的相稱，但這個人沒有做過一件不好的事。</a:t>
            </a:r>
            <a:r>
              <a:rPr lang="en-US" altLang="zh-TW" sz="2400" b="1" dirty="0" smtClean="0"/>
              <a:t>【</a:t>
            </a:r>
            <a:r>
              <a:rPr lang="zh-TW" altLang="en-US" sz="2400" b="1" dirty="0" smtClean="0"/>
              <a:t>路 </a:t>
            </a:r>
            <a:r>
              <a:rPr lang="en-US" altLang="zh-TW" sz="2400" b="1" dirty="0" smtClean="0"/>
              <a:t>23:39~43】</a:t>
            </a:r>
          </a:p>
          <a:p>
            <a:endParaRPr lang="en-US" altLang="zh-TW" sz="2400" b="1" dirty="0"/>
          </a:p>
          <a:p>
            <a:r>
              <a:rPr lang="en-US" altLang="zh-TW" sz="2400" b="1" dirty="0" smtClean="0"/>
              <a:t>39One of the criminals who were hanged railed at him, saying, "Are you not the Christ? Save yourself and us!" 40But the other rebuked him, saying, "Do you not fear God, since you are under the same sentence of condemnation? 41And we indeed justly, for we are receiving the due reward of our deeds; but this man has done nothing </a:t>
            </a:r>
            <a:r>
              <a:rPr lang="en-US" altLang="zh-TW" sz="2400" b="1" dirty="0" err="1" smtClean="0"/>
              <a:t>wrong."【Luke</a:t>
            </a:r>
            <a:r>
              <a:rPr lang="en-US" altLang="zh-TW" sz="2400" b="1" dirty="0" smtClean="0"/>
              <a:t> 23:39~43】</a:t>
            </a:r>
          </a:p>
        </p:txBody>
      </p:sp>
    </p:spTree>
    <p:extLst>
      <p:ext uri="{BB962C8B-B14F-4D97-AF65-F5344CB8AC3E}">
        <p14:creationId xmlns:p14="http://schemas.microsoft.com/office/powerpoint/2010/main" val="3569286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843558"/>
            <a:ext cx="7920880" cy="2954655"/>
          </a:xfrm>
          <a:prstGeom prst="rect">
            <a:avLst/>
          </a:prstGeom>
        </p:spPr>
        <p:txBody>
          <a:bodyPr wrap="square">
            <a:spAutoFit/>
          </a:bodyPr>
          <a:lstStyle/>
          <a:p>
            <a:r>
              <a:rPr lang="en-US" altLang="zh-TW" sz="2400" b="1" dirty="0" smtClean="0"/>
              <a:t>42</a:t>
            </a:r>
            <a:r>
              <a:rPr lang="zh-TW" altLang="en-US" sz="2400" b="1" dirty="0" smtClean="0"/>
              <a:t>就說：耶穌阿，你得國降臨的時候，求你記念我！</a:t>
            </a:r>
            <a:r>
              <a:rPr lang="en-US" altLang="zh-TW" sz="2400" b="1" dirty="0" smtClean="0"/>
              <a:t>43</a:t>
            </a:r>
            <a:r>
              <a:rPr lang="zh-TW" altLang="en-US" sz="2400" b="1" dirty="0" smtClean="0"/>
              <a:t>耶穌對他說：我實在告訴你，今日你要同我在樂園裡了。</a:t>
            </a:r>
            <a:r>
              <a:rPr lang="en-US" altLang="zh-TW" sz="2400" b="1" dirty="0" smtClean="0"/>
              <a:t>【</a:t>
            </a:r>
            <a:r>
              <a:rPr lang="zh-TW" altLang="en-US" sz="2400" b="1" dirty="0" smtClean="0"/>
              <a:t>路 </a:t>
            </a:r>
            <a:r>
              <a:rPr lang="en-US" altLang="zh-TW" sz="2400" b="1" dirty="0" smtClean="0"/>
              <a:t>23:39~43】</a:t>
            </a:r>
          </a:p>
          <a:p>
            <a:endParaRPr lang="en-US" altLang="zh-TW" sz="2400" b="1" dirty="0" smtClean="0"/>
          </a:p>
          <a:p>
            <a:r>
              <a:rPr lang="en-US" altLang="zh-TW" sz="2400" b="1" dirty="0" smtClean="0"/>
              <a:t>42And he said, "Jesus, remember me when you come into your kingdom." 43And he said to him, ""Truly, I say to you, today you will be with me in Paradise." " 【Luke 23:39~43】</a:t>
            </a:r>
          </a:p>
          <a:p>
            <a:endParaRPr lang="en-US" altLang="zh-TW" dirty="0"/>
          </a:p>
        </p:txBody>
      </p:sp>
    </p:spTree>
    <p:extLst>
      <p:ext uri="{BB962C8B-B14F-4D97-AF65-F5344CB8AC3E}">
        <p14:creationId xmlns:p14="http://schemas.microsoft.com/office/powerpoint/2010/main" val="3861961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660" y="195486"/>
            <a:ext cx="8624147" cy="1292662"/>
          </a:xfrm>
          <a:prstGeom prst="rect">
            <a:avLst/>
          </a:prstGeom>
        </p:spPr>
        <p:txBody>
          <a:bodyPr wrap="square">
            <a:spAutoFit/>
          </a:bodyPr>
          <a:lstStyle/>
          <a:p>
            <a:r>
              <a:rPr lang="en-US" altLang="zh-TW" sz="2600" b="1" dirty="0" smtClean="0">
                <a:solidFill>
                  <a:srgbClr val="FF0000"/>
                </a:solidFill>
                <a:sym typeface="Wingdings"/>
              </a:rPr>
              <a:t></a:t>
            </a:r>
            <a:r>
              <a:rPr lang="zh-TW" altLang="en-US" sz="2600" b="1" dirty="0" smtClean="0"/>
              <a:t>背起十字架和被釘十字架是有差別的</a:t>
            </a:r>
            <a:endParaRPr lang="en-US" altLang="zh-TW" sz="2600" b="1" dirty="0" smtClean="0"/>
          </a:p>
          <a:p>
            <a:r>
              <a:rPr lang="zh-TW" altLang="en-US" sz="2600" b="1" dirty="0" smtClean="0"/>
              <a:t>    </a:t>
            </a:r>
            <a:r>
              <a:rPr lang="en-US" altLang="zh-TW" sz="2600" b="1" dirty="0" smtClean="0"/>
              <a:t> There is a difference between taking up the cross and </a:t>
            </a:r>
          </a:p>
          <a:p>
            <a:r>
              <a:rPr lang="zh-TW" altLang="en-US" sz="2600" b="1" dirty="0"/>
              <a:t> </a:t>
            </a:r>
            <a:r>
              <a:rPr lang="zh-TW" altLang="en-US" sz="2600" b="1" dirty="0" smtClean="0"/>
              <a:t>    </a:t>
            </a:r>
            <a:r>
              <a:rPr lang="en-US" altLang="zh-TW" sz="2600" b="1" dirty="0" smtClean="0"/>
              <a:t>being crucified.</a:t>
            </a:r>
            <a:endParaRPr lang="zh-TW" altLang="en-US" sz="2600" b="1" dirty="0"/>
          </a:p>
        </p:txBody>
      </p:sp>
      <p:sp>
        <p:nvSpPr>
          <p:cNvPr id="3" name="矩形 2"/>
          <p:cNvSpPr/>
          <p:nvPr/>
        </p:nvSpPr>
        <p:spPr>
          <a:xfrm>
            <a:off x="611560" y="1506604"/>
            <a:ext cx="3748142" cy="492443"/>
          </a:xfrm>
          <a:prstGeom prst="rect">
            <a:avLst/>
          </a:prstGeom>
        </p:spPr>
        <p:txBody>
          <a:bodyPr wrap="none">
            <a:spAutoFit/>
          </a:bodyPr>
          <a:lstStyle/>
          <a:p>
            <a:pPr algn="r"/>
            <a:r>
              <a:rPr lang="en-US" altLang="zh-TW" sz="2600" b="1" dirty="0" smtClean="0"/>
              <a:t>1. </a:t>
            </a:r>
            <a:r>
              <a:rPr lang="zh-TW" altLang="en-US" sz="2600" b="1" dirty="0" smtClean="0"/>
              <a:t>被釘十字架</a:t>
            </a:r>
            <a:r>
              <a:rPr lang="en-US" altLang="zh-TW" sz="2600" b="1" dirty="0" smtClean="0"/>
              <a:t>/ crucified</a:t>
            </a:r>
            <a:r>
              <a:rPr lang="zh-TW" altLang="en-US" sz="2600" b="1" dirty="0" smtClean="0"/>
              <a:t>  </a:t>
            </a:r>
            <a:endParaRPr lang="zh-TW" altLang="en-US" sz="2600" b="1" dirty="0"/>
          </a:p>
        </p:txBody>
      </p:sp>
      <p:sp>
        <p:nvSpPr>
          <p:cNvPr id="4" name="矩形 3"/>
          <p:cNvSpPr/>
          <p:nvPr/>
        </p:nvSpPr>
        <p:spPr>
          <a:xfrm>
            <a:off x="808630" y="1999047"/>
            <a:ext cx="3900170" cy="892552"/>
          </a:xfrm>
          <a:prstGeom prst="rect">
            <a:avLst/>
          </a:prstGeom>
        </p:spPr>
        <p:txBody>
          <a:bodyPr wrap="none">
            <a:spAutoFit/>
          </a:bodyPr>
          <a:lstStyle/>
          <a:p>
            <a:r>
              <a:rPr lang="zh-TW" altLang="en-US" sz="2600" dirty="0" smtClean="0">
                <a:solidFill>
                  <a:srgbClr val="0070C0"/>
                </a:solidFill>
                <a:sym typeface="Wingdings"/>
              </a:rPr>
              <a:t></a:t>
            </a:r>
            <a:r>
              <a:rPr lang="zh-TW" altLang="en-US" sz="2600" b="1" dirty="0" smtClean="0"/>
              <a:t>表示為自己的行為受罰</a:t>
            </a:r>
            <a:endParaRPr lang="en-US" altLang="zh-TW" sz="2600" b="1" dirty="0" smtClean="0"/>
          </a:p>
          <a:p>
            <a:r>
              <a:rPr lang="en-US" altLang="zh-TW" sz="2600" b="1" dirty="0"/>
              <a:t> </a:t>
            </a:r>
            <a:r>
              <a:rPr lang="en-US" altLang="zh-TW" sz="2600" b="1" dirty="0" smtClean="0"/>
              <a:t>   Punished for his actions</a:t>
            </a:r>
            <a:endParaRPr lang="zh-TW" altLang="en-US" sz="2600" b="1" dirty="0"/>
          </a:p>
        </p:txBody>
      </p:sp>
      <p:sp>
        <p:nvSpPr>
          <p:cNvPr id="5" name="矩形 4"/>
          <p:cNvSpPr/>
          <p:nvPr/>
        </p:nvSpPr>
        <p:spPr>
          <a:xfrm>
            <a:off x="630263" y="3022186"/>
            <a:ext cx="5008807" cy="492443"/>
          </a:xfrm>
          <a:prstGeom prst="rect">
            <a:avLst/>
          </a:prstGeom>
        </p:spPr>
        <p:txBody>
          <a:bodyPr wrap="none">
            <a:spAutoFit/>
          </a:bodyPr>
          <a:lstStyle/>
          <a:p>
            <a:r>
              <a:rPr lang="en-US" altLang="zh-TW" sz="2600" b="1" dirty="0" smtClean="0"/>
              <a:t>2. </a:t>
            </a:r>
            <a:r>
              <a:rPr lang="zh-TW" altLang="en-US" sz="2600" b="1" dirty="0" smtClean="0"/>
              <a:t>背起十字架</a:t>
            </a:r>
            <a:r>
              <a:rPr lang="en-US" altLang="zh-TW" sz="2600" b="1" dirty="0" smtClean="0"/>
              <a:t>/taking up the cross </a:t>
            </a:r>
            <a:endParaRPr lang="zh-TW" altLang="en-US" sz="2600" b="1" dirty="0"/>
          </a:p>
        </p:txBody>
      </p:sp>
      <p:sp>
        <p:nvSpPr>
          <p:cNvPr id="6" name="矩形 5"/>
          <p:cNvSpPr/>
          <p:nvPr/>
        </p:nvSpPr>
        <p:spPr>
          <a:xfrm>
            <a:off x="806001" y="3507961"/>
            <a:ext cx="7707228" cy="1692771"/>
          </a:xfrm>
          <a:prstGeom prst="rect">
            <a:avLst/>
          </a:prstGeom>
        </p:spPr>
        <p:txBody>
          <a:bodyPr wrap="square">
            <a:spAutoFit/>
          </a:bodyPr>
          <a:lstStyle/>
          <a:p>
            <a:r>
              <a:rPr lang="zh-TW" altLang="en-US" sz="2600" b="1" dirty="0" smtClean="0">
                <a:solidFill>
                  <a:srgbClr val="0070C0"/>
                </a:solidFill>
                <a:sym typeface="Wingdings"/>
              </a:rPr>
              <a:t></a:t>
            </a:r>
            <a:r>
              <a:rPr lang="zh-TW" altLang="en-US" sz="2600" b="1" dirty="0" smtClean="0"/>
              <a:t>不但是為自己的行為受罰</a:t>
            </a:r>
            <a:r>
              <a:rPr lang="en-US" altLang="zh-TW" sz="2600" b="1" dirty="0" smtClean="0"/>
              <a:t>, </a:t>
            </a:r>
            <a:r>
              <a:rPr lang="zh-TW" altLang="en-US" sz="2600" b="1" dirty="0" smtClean="0"/>
              <a:t>而且內心認同這個刑罰</a:t>
            </a:r>
            <a:r>
              <a:rPr lang="en-US" altLang="zh-TW" sz="2600" b="1" dirty="0" smtClean="0"/>
              <a:t>,</a:t>
            </a:r>
          </a:p>
          <a:p>
            <a:r>
              <a:rPr lang="zh-TW" altLang="en-US" sz="2600" b="1" dirty="0"/>
              <a:t> </a:t>
            </a:r>
            <a:r>
              <a:rPr lang="zh-TW" altLang="en-US" sz="2600" b="1" dirty="0" smtClean="0"/>
              <a:t>   </a:t>
            </a:r>
            <a:r>
              <a:rPr lang="en-US" altLang="zh-TW" sz="2600" b="1" dirty="0" smtClean="0"/>
              <a:t> </a:t>
            </a:r>
            <a:r>
              <a:rPr lang="zh-TW" altLang="en-US" sz="2600" b="1" dirty="0" smtClean="0"/>
              <a:t>認同這個審判。</a:t>
            </a:r>
            <a:endParaRPr lang="en-US" altLang="zh-TW" sz="2600" b="1" dirty="0" smtClean="0"/>
          </a:p>
          <a:p>
            <a:r>
              <a:rPr lang="en-US" altLang="zh-TW" sz="2600" b="1" dirty="0"/>
              <a:t> </a:t>
            </a:r>
            <a:r>
              <a:rPr lang="en-US" altLang="zh-TW" sz="2600" b="1" dirty="0" smtClean="0"/>
              <a:t>   Not only is he punished for his actions, but he also </a:t>
            </a:r>
          </a:p>
          <a:p>
            <a:r>
              <a:rPr lang="en-US" altLang="zh-TW" sz="2600" b="1" dirty="0"/>
              <a:t> </a:t>
            </a:r>
            <a:r>
              <a:rPr lang="en-US" altLang="zh-TW" sz="2600" b="1" dirty="0" smtClean="0"/>
              <a:t>   agrees with this trial and </a:t>
            </a:r>
            <a:r>
              <a:rPr lang="en-US" altLang="zh-TW" sz="2600" b="1" smtClean="0"/>
              <a:t>this punishment.</a:t>
            </a:r>
            <a:endParaRPr lang="zh-TW" altLang="en-US" sz="2600" b="1" dirty="0"/>
          </a:p>
        </p:txBody>
      </p:sp>
    </p:spTree>
    <p:extLst>
      <p:ext uri="{BB962C8B-B14F-4D97-AF65-F5344CB8AC3E}">
        <p14:creationId xmlns:p14="http://schemas.microsoft.com/office/powerpoint/2010/main" val="11219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679" y="441107"/>
            <a:ext cx="8352928" cy="2492990"/>
          </a:xfrm>
          <a:prstGeom prst="rect">
            <a:avLst/>
          </a:prstGeom>
        </p:spPr>
        <p:txBody>
          <a:bodyPr wrap="square">
            <a:spAutoFit/>
          </a:bodyPr>
          <a:lstStyle/>
          <a:p>
            <a:r>
              <a:rPr lang="en-US" altLang="zh-TW" sz="2600" b="1" dirty="0" smtClean="0"/>
              <a:t>24</a:t>
            </a:r>
            <a:r>
              <a:rPr lang="zh-TW" altLang="en-US" sz="2600" b="1" dirty="0" smtClean="0"/>
              <a:t>於是耶穌對門徒說：若有人要跟從我，就當捨己，背起他的十字架來跟從我。</a:t>
            </a:r>
            <a:r>
              <a:rPr lang="en-US" altLang="zh-TW" sz="2600" b="1" dirty="0" smtClean="0"/>
              <a:t>【</a:t>
            </a:r>
            <a:r>
              <a:rPr lang="zh-TW" altLang="en-US" sz="2600" b="1" dirty="0" smtClean="0"/>
              <a:t>太 </a:t>
            </a:r>
            <a:r>
              <a:rPr lang="en-US" altLang="zh-TW" sz="2600" b="1" dirty="0" smtClean="0"/>
              <a:t>16:24】</a:t>
            </a:r>
          </a:p>
          <a:p>
            <a:endParaRPr lang="en-US" altLang="zh-TW" sz="2600" b="1" dirty="0" smtClean="0"/>
          </a:p>
          <a:p>
            <a:r>
              <a:rPr lang="en-US" altLang="zh-TW" sz="2600" b="1" dirty="0" smtClean="0"/>
              <a:t>24Then Jesus told his disciples, ""If anyone would come after me, let him deny himself and take up his cross and follow me." 【Matt 16:24】</a:t>
            </a:r>
            <a:endParaRPr lang="en-US" altLang="zh-TW" sz="26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843" y="3219822"/>
            <a:ext cx="54006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11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987574"/>
            <a:ext cx="7992888"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3200" b="1" dirty="0" smtClean="0"/>
              <a:t>和主耶穌同釘十字架表示與耶穌同受苦</a:t>
            </a:r>
            <a:r>
              <a:rPr lang="en-US" altLang="zh-TW" sz="3200" b="1" dirty="0" smtClean="0"/>
              <a:t>. </a:t>
            </a:r>
          </a:p>
          <a:p>
            <a:r>
              <a:rPr lang="zh-TW" altLang="en-US" sz="3200" b="1" dirty="0" smtClean="0"/>
              <a:t>但是主耶穌要求的是背起十字架</a:t>
            </a:r>
            <a:r>
              <a:rPr lang="en-US" altLang="zh-TW" sz="3200" b="1" dirty="0" smtClean="0"/>
              <a:t>.</a:t>
            </a:r>
          </a:p>
          <a:p>
            <a:r>
              <a:rPr lang="en-US" altLang="zh-TW" sz="3200" b="1" dirty="0" smtClean="0"/>
              <a:t>Crucifixion with the Lord Jesus means suffering with Jesus. But the Lord Jesus asks us to take up the cross.</a:t>
            </a:r>
            <a:endParaRPr lang="zh-TW" altLang="en-US" sz="3200" b="1" dirty="0"/>
          </a:p>
        </p:txBody>
      </p:sp>
    </p:spTree>
    <p:extLst>
      <p:ext uri="{BB962C8B-B14F-4D97-AF65-F5344CB8AC3E}">
        <p14:creationId xmlns:p14="http://schemas.microsoft.com/office/powerpoint/2010/main" val="216065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4832" y="471736"/>
            <a:ext cx="5151282" cy="523220"/>
          </a:xfrm>
          <a:prstGeom prst="rect">
            <a:avLst/>
          </a:prstGeom>
          <a:solidFill>
            <a:srgbClr val="FFFF00"/>
          </a:solidFill>
        </p:spPr>
        <p:txBody>
          <a:bodyPr wrap="none">
            <a:spAutoFit/>
          </a:bodyPr>
          <a:lstStyle/>
          <a:p>
            <a:r>
              <a:rPr lang="en-US" altLang="zh-TW" sz="2800" b="1" dirty="0" smtClean="0">
                <a:solidFill>
                  <a:srgbClr val="FF0000"/>
                </a:solidFill>
              </a:rPr>
              <a:t>I.</a:t>
            </a:r>
            <a:r>
              <a:rPr lang="zh-TW" altLang="en-US" sz="2800" b="1" dirty="0" smtClean="0"/>
              <a:t>聖經的價值標準</a:t>
            </a:r>
            <a:r>
              <a:rPr lang="en-US" altLang="zh-TW" sz="2800" b="1" dirty="0" smtClean="0"/>
              <a:t>. Biblical Value.</a:t>
            </a:r>
            <a:endParaRPr lang="zh-TW" altLang="en-US" sz="2800" b="1" dirty="0"/>
          </a:p>
        </p:txBody>
      </p:sp>
      <p:sp>
        <p:nvSpPr>
          <p:cNvPr id="4" name="矩形 3"/>
          <p:cNvSpPr/>
          <p:nvPr/>
        </p:nvSpPr>
        <p:spPr>
          <a:xfrm>
            <a:off x="755576" y="1203598"/>
            <a:ext cx="7560840" cy="3293209"/>
          </a:xfrm>
          <a:prstGeom prst="rect">
            <a:avLst/>
          </a:prstGeom>
        </p:spPr>
        <p:txBody>
          <a:bodyPr wrap="square">
            <a:spAutoFit/>
          </a:bodyPr>
          <a:lstStyle/>
          <a:p>
            <a:r>
              <a:rPr lang="zh-TW" altLang="en-US" sz="2600" b="1" dirty="0" smtClean="0"/>
              <a:t>羅馬人要求犯人自己背著十字架到受刑的地方去</a:t>
            </a:r>
            <a:r>
              <a:rPr lang="en-US" altLang="zh-TW" sz="2600" b="1" dirty="0" smtClean="0"/>
              <a:t>. </a:t>
            </a:r>
            <a:r>
              <a:rPr lang="zh-TW" altLang="en-US" sz="2600" b="1" dirty="0" smtClean="0"/>
              <a:t>這就好像逼使受刑人說</a:t>
            </a:r>
            <a:r>
              <a:rPr lang="en-US" altLang="zh-TW" sz="2600" b="1" dirty="0" smtClean="0"/>
              <a:t>, </a:t>
            </a:r>
            <a:r>
              <a:rPr lang="zh-TW" altLang="en-US" sz="2600" b="1" dirty="0" smtClean="0"/>
              <a:t>我不但知道我要受十字架的刑罰</a:t>
            </a:r>
            <a:r>
              <a:rPr lang="en-US" altLang="zh-TW" sz="2600" b="1" dirty="0" smtClean="0"/>
              <a:t>, </a:t>
            </a:r>
            <a:r>
              <a:rPr lang="zh-TW" altLang="en-US" sz="2600" b="1" dirty="0" smtClean="0"/>
              <a:t>並且我同意我應該受這樣子的刑罰</a:t>
            </a:r>
            <a:r>
              <a:rPr lang="en-US" altLang="zh-TW" sz="2600" b="1" dirty="0" smtClean="0"/>
              <a:t>. </a:t>
            </a:r>
          </a:p>
          <a:p>
            <a:r>
              <a:rPr lang="en-US" altLang="zh-TW" sz="2600" b="1" dirty="0" smtClean="0"/>
              <a:t>The Romans demanded that the condemned one carried his own cross to the place of execution. This is like forcing the prisoner to say that I not only know  I am subject to the punishment of crucifixion, but I agree with this punishment.</a:t>
            </a:r>
            <a:endParaRPr lang="zh-TW" altLang="en-US" sz="2600" b="1" dirty="0"/>
          </a:p>
        </p:txBody>
      </p:sp>
    </p:spTree>
    <p:extLst>
      <p:ext uri="{BB962C8B-B14F-4D97-AF65-F5344CB8AC3E}">
        <p14:creationId xmlns:p14="http://schemas.microsoft.com/office/powerpoint/2010/main" val="400737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2169953" cy="523220"/>
          </a:xfrm>
          <a:prstGeom prst="rect">
            <a:avLst/>
          </a:prstGeom>
        </p:spPr>
        <p:txBody>
          <a:bodyPr wrap="none">
            <a:spAutoFit/>
          </a:bodyPr>
          <a:lstStyle/>
          <a:p>
            <a:pPr lvl="0"/>
            <a:r>
              <a:rPr lang="en-US" altLang="zh-TW" sz="2800" b="1" u="sng" dirty="0">
                <a:solidFill>
                  <a:prstClr val="black"/>
                </a:solidFill>
              </a:rPr>
              <a:t>Illustration 1:</a:t>
            </a:r>
          </a:p>
        </p:txBody>
      </p:sp>
      <p:pic>
        <p:nvPicPr>
          <p:cNvPr id="1028" name="Picture 4" descr="ãcasino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9662"/>
            <a:ext cx="5602288" cy="2100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lobster meal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127" y="140134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3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411510"/>
            <a:ext cx="8834563" cy="4524315"/>
          </a:xfrm>
          <a:prstGeom prst="rect">
            <a:avLst/>
          </a:prstGeom>
        </p:spPr>
        <p:txBody>
          <a:bodyPr wrap="square">
            <a:spAutoFit/>
          </a:bodyPr>
          <a:lstStyle/>
          <a:p>
            <a:pPr lvl="0"/>
            <a:r>
              <a:rPr lang="en-US" altLang="zh-TW" sz="2400" b="1" dirty="0">
                <a:solidFill>
                  <a:prstClr val="black"/>
                </a:solidFill>
              </a:rPr>
              <a:t>4</a:t>
            </a:r>
            <a:r>
              <a:rPr lang="zh-TW" altLang="en-US" sz="2400" b="1" dirty="0">
                <a:solidFill>
                  <a:prstClr val="black"/>
                </a:solidFill>
              </a:rPr>
              <a:t>所以，我們藉著洗禮歸入死，和他一同埋葬，原是叫我們一舉一動有新生的樣式，像基督藉著父的榮耀從死裡復活一樣。</a:t>
            </a:r>
            <a:r>
              <a:rPr lang="en-US" altLang="zh-TW" sz="2400" b="1" dirty="0">
                <a:solidFill>
                  <a:prstClr val="black"/>
                </a:solidFill>
              </a:rPr>
              <a:t>5</a:t>
            </a:r>
            <a:r>
              <a:rPr lang="zh-TW" altLang="en-US" sz="2400" b="1" dirty="0">
                <a:solidFill>
                  <a:prstClr val="black"/>
                </a:solidFill>
              </a:rPr>
              <a:t>我們若在他死的形狀上與他聯合，也要在他復活的形狀上與他聯合；</a:t>
            </a:r>
            <a:r>
              <a:rPr lang="en-US" altLang="zh-TW" sz="2400" b="1" dirty="0">
                <a:solidFill>
                  <a:prstClr val="black"/>
                </a:solidFill>
              </a:rPr>
              <a:t>6</a:t>
            </a:r>
            <a:r>
              <a:rPr lang="zh-TW" altLang="en-US" sz="2400" b="1" dirty="0">
                <a:solidFill>
                  <a:srgbClr val="FF0000"/>
                </a:solidFill>
              </a:rPr>
              <a:t>因為知道我們的舊人和他同釘十字架</a:t>
            </a:r>
            <a:r>
              <a:rPr lang="zh-TW" altLang="en-US" sz="2400" b="1" dirty="0">
                <a:solidFill>
                  <a:prstClr val="black"/>
                </a:solidFill>
              </a:rPr>
              <a:t>，使罪身滅絕，叫我們不再作罪的奴僕；</a:t>
            </a:r>
            <a:r>
              <a:rPr lang="en-US" altLang="zh-TW" sz="2400" b="1" dirty="0">
                <a:solidFill>
                  <a:prstClr val="black"/>
                </a:solidFill>
              </a:rPr>
              <a:t>【</a:t>
            </a:r>
            <a:r>
              <a:rPr lang="zh-TW" altLang="en-US" sz="2400" b="1" dirty="0">
                <a:solidFill>
                  <a:prstClr val="black"/>
                </a:solidFill>
              </a:rPr>
              <a:t>羅 </a:t>
            </a:r>
            <a:r>
              <a:rPr lang="en-US" altLang="zh-TW" sz="2400" b="1" dirty="0">
                <a:solidFill>
                  <a:prstClr val="black"/>
                </a:solidFill>
              </a:rPr>
              <a:t>6:4~6】</a:t>
            </a:r>
          </a:p>
          <a:p>
            <a:pPr lvl="0"/>
            <a:r>
              <a:rPr lang="en-US" altLang="zh-TW" sz="2400" b="1" dirty="0">
                <a:solidFill>
                  <a:prstClr val="black"/>
                </a:solidFill>
              </a:rPr>
              <a:t>4We were buried therefore with him by baptism into death, in order that, just as Christ was raised from the dead by the glory of the Father, we too might walk in newness of life. 5For if we have been united with him in a death like his, we shall certainly be united with him in a resurrection like his. </a:t>
            </a:r>
            <a:r>
              <a:rPr lang="en-US" altLang="zh-TW" sz="2400" b="1" dirty="0">
                <a:solidFill>
                  <a:srgbClr val="FF0000"/>
                </a:solidFill>
              </a:rPr>
              <a:t>6We know that our old self was crucified with him</a:t>
            </a:r>
            <a:r>
              <a:rPr lang="en-US" altLang="zh-TW" sz="2400" b="1" dirty="0">
                <a:solidFill>
                  <a:prstClr val="black"/>
                </a:solidFill>
              </a:rPr>
              <a:t> in order that the body of sin might be brought to nothing, so that we would no longer be enslaved to sin. </a:t>
            </a:r>
            <a:r>
              <a:rPr lang="en-US" altLang="zh-TW" sz="2000" b="1" dirty="0">
                <a:solidFill>
                  <a:prstClr val="black"/>
                </a:solidFill>
              </a:rPr>
              <a:t>【Rom 6:4~6】</a:t>
            </a:r>
          </a:p>
        </p:txBody>
      </p:sp>
    </p:spTree>
    <p:extLst>
      <p:ext uri="{BB962C8B-B14F-4D97-AF65-F5344CB8AC3E}">
        <p14:creationId xmlns:p14="http://schemas.microsoft.com/office/powerpoint/2010/main" val="38468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ãå  ä¸å¥ç»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678" y="-55537"/>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19386" y="180539"/>
            <a:ext cx="2169953" cy="523220"/>
          </a:xfrm>
          <a:prstGeom prst="rect">
            <a:avLst/>
          </a:prstGeom>
        </p:spPr>
        <p:txBody>
          <a:bodyPr wrap="none">
            <a:spAutoFit/>
          </a:bodyPr>
          <a:lstStyle/>
          <a:p>
            <a:r>
              <a:rPr lang="en-US" altLang="zh-TW" sz="2800" b="1" u="sng" dirty="0" smtClean="0"/>
              <a:t>Illustration 2:</a:t>
            </a:r>
            <a:endParaRPr lang="zh-TW" altLang="en-US" sz="2800" b="1" u="sng" dirty="0"/>
          </a:p>
        </p:txBody>
      </p:sp>
      <p:sp>
        <p:nvSpPr>
          <p:cNvPr id="3" name="矩形 2"/>
          <p:cNvSpPr/>
          <p:nvPr/>
        </p:nvSpPr>
        <p:spPr>
          <a:xfrm>
            <a:off x="285850" y="1491630"/>
            <a:ext cx="8496944" cy="3293209"/>
          </a:xfrm>
          <a:prstGeom prst="rect">
            <a:avLst/>
          </a:prstGeom>
        </p:spPr>
        <p:txBody>
          <a:bodyPr wrap="square">
            <a:spAutoFit/>
          </a:bodyPr>
          <a:lstStyle/>
          <a:p>
            <a:r>
              <a:rPr lang="en-US" altLang="zh-TW" sz="2600" b="1" dirty="0" smtClean="0"/>
              <a:t>10</a:t>
            </a:r>
            <a:r>
              <a:rPr lang="zh-TW" altLang="en-US" sz="2600" b="1" dirty="0" smtClean="0"/>
              <a:t>萬軍之耶和華說：你們要將當納的十分之一全然送入倉庫，使我家有糧，以此試試我，是否為你們敞開天上的窗戶，傾福與你們，甚至無處可容。</a:t>
            </a:r>
            <a:r>
              <a:rPr lang="en-US" altLang="zh-TW" sz="2600" b="1" dirty="0" smtClean="0"/>
              <a:t>【</a:t>
            </a:r>
            <a:r>
              <a:rPr lang="zh-TW" altLang="en-US" sz="2600" b="1" dirty="0" smtClean="0"/>
              <a:t>瑪 </a:t>
            </a:r>
            <a:r>
              <a:rPr lang="en-US" altLang="zh-TW" sz="2600" b="1" dirty="0" smtClean="0"/>
              <a:t>3:10】</a:t>
            </a:r>
          </a:p>
          <a:p>
            <a:r>
              <a:rPr lang="en-US" altLang="zh-TW" sz="2600" b="1" dirty="0" smtClean="0"/>
              <a:t>10Bring the full tithes into the storehouse, that there may be food in my house. And thereby put me to the test, says the Lord of hosts, if I will not open the windows of heaven for you and pour down for you a blessing until there is no more need. 【Mal 3:10】</a:t>
            </a:r>
            <a:endParaRPr lang="en-US" altLang="zh-TW" sz="2600" b="1" dirty="0"/>
          </a:p>
        </p:txBody>
      </p:sp>
    </p:spTree>
    <p:extLst>
      <p:ext uri="{BB962C8B-B14F-4D97-AF65-F5344CB8AC3E}">
        <p14:creationId xmlns:p14="http://schemas.microsoft.com/office/powerpoint/2010/main" val="21085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956" y="339502"/>
            <a:ext cx="8568952" cy="4493538"/>
          </a:xfrm>
          <a:prstGeom prst="rect">
            <a:avLst/>
          </a:prstGeom>
        </p:spPr>
        <p:txBody>
          <a:bodyPr wrap="square">
            <a:spAutoFit/>
          </a:bodyPr>
          <a:lstStyle/>
          <a:p>
            <a:r>
              <a:rPr lang="en-US" altLang="zh-TW" sz="2600" b="1" dirty="0" smtClean="0"/>
              <a:t>34</a:t>
            </a:r>
            <a:r>
              <a:rPr lang="zh-TW" altLang="en-US" sz="2600" b="1" dirty="0" smtClean="0"/>
              <a:t>你們不要想我來是叫地上太平；我來並不是叫地上太平，乃是叫地上動刀兵。</a:t>
            </a:r>
            <a:r>
              <a:rPr lang="en-US" altLang="zh-TW" sz="2600" b="1" dirty="0" smtClean="0"/>
              <a:t>35</a:t>
            </a:r>
            <a:r>
              <a:rPr lang="zh-TW" altLang="en-US" sz="2600" b="1" dirty="0" smtClean="0"/>
              <a:t>因為我來是叫人與父親生疏，女兒與母親生疏，媳婦與婆婆生疏。</a:t>
            </a:r>
            <a:r>
              <a:rPr lang="en-US" altLang="zh-TW" sz="2600" b="1" dirty="0" smtClean="0"/>
              <a:t>36</a:t>
            </a:r>
            <a:r>
              <a:rPr lang="zh-TW" altLang="en-US" sz="2600" b="1" dirty="0" smtClean="0"/>
              <a:t>人的仇敵就是自己家裡的人。</a:t>
            </a:r>
            <a:r>
              <a:rPr lang="en-US" altLang="zh-TW" sz="2600" b="1" dirty="0" smtClean="0"/>
              <a:t>【</a:t>
            </a:r>
            <a:r>
              <a:rPr lang="zh-TW" altLang="en-US" sz="2600" b="1" dirty="0" smtClean="0"/>
              <a:t>太 </a:t>
            </a:r>
            <a:r>
              <a:rPr lang="en-US" altLang="zh-TW" sz="2600" b="1" dirty="0" smtClean="0"/>
              <a:t>10:34~38】</a:t>
            </a:r>
          </a:p>
          <a:p>
            <a:r>
              <a:rPr lang="en-US" altLang="zh-TW" sz="2600" b="1" dirty="0" smtClean="0"/>
              <a:t>34""Do not think that I have come to bring peace to the earth. I have not come to bring peace, but a sword." 35"For I have come to set a man against his father, and a daughter against her mother, and a daughter-in-law against her mother-in-law." 36"And a person's enemies will be those of his own household.“</a:t>
            </a:r>
          </a:p>
          <a:p>
            <a:r>
              <a:rPr lang="en-US" altLang="zh-TW" sz="2600" b="1" dirty="0" smtClean="0"/>
              <a:t>【Matt 10:34~38】</a:t>
            </a:r>
          </a:p>
        </p:txBody>
      </p:sp>
    </p:spTree>
    <p:extLst>
      <p:ext uri="{BB962C8B-B14F-4D97-AF65-F5344CB8AC3E}">
        <p14:creationId xmlns:p14="http://schemas.microsoft.com/office/powerpoint/2010/main" val="307081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1782</Words>
  <Application>Microsoft Office PowerPoint</Application>
  <PresentationFormat>On-screen Show (16:9)</PresentationFormat>
  <Paragraphs>70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新細明體</vt:lpstr>
      <vt:lpstr>標楷體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33</cp:revision>
  <dcterms:created xsi:type="dcterms:W3CDTF">2019-04-13T04:55:55Z</dcterms:created>
  <dcterms:modified xsi:type="dcterms:W3CDTF">2019-04-17T16:09:56Z</dcterms:modified>
</cp:coreProperties>
</file>