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3" r:id="rId5"/>
    <p:sldId id="259" r:id="rId6"/>
    <p:sldId id="260" r:id="rId7"/>
    <p:sldId id="261" r:id="rId8"/>
    <p:sldId id="276" r:id="rId9"/>
    <p:sldId id="262" r:id="rId10"/>
    <p:sldId id="263" r:id="rId11"/>
    <p:sldId id="264" r:id="rId12"/>
    <p:sldId id="278" r:id="rId13"/>
    <p:sldId id="265" r:id="rId14"/>
    <p:sldId id="281" r:id="rId15"/>
    <p:sldId id="266" r:id="rId16"/>
    <p:sldId id="267" r:id="rId17"/>
    <p:sldId id="282" r:id="rId18"/>
    <p:sldId id="268" r:id="rId19"/>
    <p:sldId id="269" r:id="rId20"/>
    <p:sldId id="272" r:id="rId21"/>
    <p:sldId id="284" r:id="rId22"/>
    <p:sldId id="273" r:id="rId23"/>
    <p:sldId id="274" r:id="rId24"/>
    <p:sldId id="294" r:id="rId25"/>
    <p:sldId id="285" r:id="rId26"/>
    <p:sldId id="291" r:id="rId27"/>
    <p:sldId id="286" r:id="rId28"/>
    <p:sldId id="292" r:id="rId29"/>
    <p:sldId id="287" r:id="rId30"/>
    <p:sldId id="288" r:id="rId31"/>
    <p:sldId id="293" r:id="rId32"/>
    <p:sldId id="289" r:id="rId33"/>
    <p:sldId id="290" r:id="rId34"/>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75" y="270"/>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a:t>按一下以編輯母片標題樣式</a:t>
            </a:r>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4A53FCB3-5332-42FD-A0B4-FBE0936764BD}" type="datetimeFigureOut">
              <a:rPr lang="zh-TW" altLang="en-US" smtClean="0"/>
              <a:t>2019/4/9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4D45F3-C1D2-4A7D-AC77-07B408EC2CE9}" type="slidenum">
              <a:rPr lang="zh-TW" altLang="en-US" smtClean="0"/>
              <a:t>‹#›</a:t>
            </a:fld>
            <a:endParaRPr lang="zh-TW" altLang="en-US"/>
          </a:p>
        </p:txBody>
      </p:sp>
    </p:spTree>
    <p:extLst>
      <p:ext uri="{BB962C8B-B14F-4D97-AF65-F5344CB8AC3E}">
        <p14:creationId xmlns:p14="http://schemas.microsoft.com/office/powerpoint/2010/main" val="241133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A53FCB3-5332-42FD-A0B4-FBE0936764BD}" type="datetimeFigureOut">
              <a:rPr lang="zh-TW" altLang="en-US" smtClean="0"/>
              <a:t>2019/4/9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4D45F3-C1D2-4A7D-AC77-07B408EC2CE9}" type="slidenum">
              <a:rPr lang="zh-TW" altLang="en-US" smtClean="0"/>
              <a:t>‹#›</a:t>
            </a:fld>
            <a:endParaRPr lang="zh-TW" altLang="en-US"/>
          </a:p>
        </p:txBody>
      </p:sp>
    </p:spTree>
    <p:extLst>
      <p:ext uri="{BB962C8B-B14F-4D97-AF65-F5344CB8AC3E}">
        <p14:creationId xmlns:p14="http://schemas.microsoft.com/office/powerpoint/2010/main" val="316166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A53FCB3-5332-42FD-A0B4-FBE0936764BD}" type="datetimeFigureOut">
              <a:rPr lang="zh-TW" altLang="en-US" smtClean="0"/>
              <a:t>2019/4/9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4D45F3-C1D2-4A7D-AC77-07B408EC2CE9}" type="slidenum">
              <a:rPr lang="zh-TW" altLang="en-US" smtClean="0"/>
              <a:t>‹#›</a:t>
            </a:fld>
            <a:endParaRPr lang="zh-TW" altLang="en-US"/>
          </a:p>
        </p:txBody>
      </p:sp>
    </p:spTree>
    <p:extLst>
      <p:ext uri="{BB962C8B-B14F-4D97-AF65-F5344CB8AC3E}">
        <p14:creationId xmlns:p14="http://schemas.microsoft.com/office/powerpoint/2010/main" val="312572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A53FCB3-5332-42FD-A0B4-FBE0936764BD}" type="datetimeFigureOut">
              <a:rPr lang="zh-TW" altLang="en-US" smtClean="0"/>
              <a:t>2019/4/9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4D45F3-C1D2-4A7D-AC77-07B408EC2CE9}" type="slidenum">
              <a:rPr lang="zh-TW" altLang="en-US" smtClean="0"/>
              <a:t>‹#›</a:t>
            </a:fld>
            <a:endParaRPr lang="zh-TW" altLang="en-US"/>
          </a:p>
        </p:txBody>
      </p:sp>
    </p:spTree>
    <p:extLst>
      <p:ext uri="{BB962C8B-B14F-4D97-AF65-F5344CB8AC3E}">
        <p14:creationId xmlns:p14="http://schemas.microsoft.com/office/powerpoint/2010/main" val="320617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4A53FCB3-5332-42FD-A0B4-FBE0936764BD}" type="datetimeFigureOut">
              <a:rPr lang="zh-TW" altLang="en-US" smtClean="0"/>
              <a:t>2019/4/9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B4D45F3-C1D2-4A7D-AC77-07B408EC2CE9}" type="slidenum">
              <a:rPr lang="zh-TW" altLang="en-US" smtClean="0"/>
              <a:t>‹#›</a:t>
            </a:fld>
            <a:endParaRPr lang="zh-TW" altLang="en-US"/>
          </a:p>
        </p:txBody>
      </p:sp>
    </p:spTree>
    <p:extLst>
      <p:ext uri="{BB962C8B-B14F-4D97-AF65-F5344CB8AC3E}">
        <p14:creationId xmlns:p14="http://schemas.microsoft.com/office/powerpoint/2010/main" val="293584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A53FCB3-5332-42FD-A0B4-FBE0936764BD}" type="datetimeFigureOut">
              <a:rPr lang="zh-TW" altLang="en-US" smtClean="0"/>
              <a:t>2019/4/9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B4D45F3-C1D2-4A7D-AC77-07B408EC2CE9}" type="slidenum">
              <a:rPr lang="zh-TW" altLang="en-US" smtClean="0"/>
              <a:t>‹#›</a:t>
            </a:fld>
            <a:endParaRPr lang="zh-TW" altLang="en-US"/>
          </a:p>
        </p:txBody>
      </p:sp>
    </p:spTree>
    <p:extLst>
      <p:ext uri="{BB962C8B-B14F-4D97-AF65-F5344CB8AC3E}">
        <p14:creationId xmlns:p14="http://schemas.microsoft.com/office/powerpoint/2010/main" val="7479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A53FCB3-5332-42FD-A0B4-FBE0936764BD}" type="datetimeFigureOut">
              <a:rPr lang="zh-TW" altLang="en-US" smtClean="0"/>
              <a:t>2019/4/9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B4D45F3-C1D2-4A7D-AC77-07B408EC2CE9}" type="slidenum">
              <a:rPr lang="zh-TW" altLang="en-US" smtClean="0"/>
              <a:t>‹#›</a:t>
            </a:fld>
            <a:endParaRPr lang="zh-TW" altLang="en-US"/>
          </a:p>
        </p:txBody>
      </p:sp>
    </p:spTree>
    <p:extLst>
      <p:ext uri="{BB962C8B-B14F-4D97-AF65-F5344CB8AC3E}">
        <p14:creationId xmlns:p14="http://schemas.microsoft.com/office/powerpoint/2010/main" val="1766384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A53FCB3-5332-42FD-A0B4-FBE0936764BD}" type="datetimeFigureOut">
              <a:rPr lang="zh-TW" altLang="en-US" smtClean="0"/>
              <a:t>2019/4/9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B4D45F3-C1D2-4A7D-AC77-07B408EC2CE9}" type="slidenum">
              <a:rPr lang="zh-TW" altLang="en-US" smtClean="0"/>
              <a:t>‹#›</a:t>
            </a:fld>
            <a:endParaRPr lang="zh-TW" altLang="en-US"/>
          </a:p>
        </p:txBody>
      </p:sp>
    </p:spTree>
    <p:extLst>
      <p:ext uri="{BB962C8B-B14F-4D97-AF65-F5344CB8AC3E}">
        <p14:creationId xmlns:p14="http://schemas.microsoft.com/office/powerpoint/2010/main" val="185505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A53FCB3-5332-42FD-A0B4-FBE0936764BD}" type="datetimeFigureOut">
              <a:rPr lang="zh-TW" altLang="en-US" smtClean="0"/>
              <a:t>2019/4/9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B4D45F3-C1D2-4A7D-AC77-07B408EC2CE9}" type="slidenum">
              <a:rPr lang="zh-TW" altLang="en-US" smtClean="0"/>
              <a:t>‹#›</a:t>
            </a:fld>
            <a:endParaRPr lang="zh-TW" altLang="en-US"/>
          </a:p>
        </p:txBody>
      </p:sp>
    </p:spTree>
    <p:extLst>
      <p:ext uri="{BB962C8B-B14F-4D97-AF65-F5344CB8AC3E}">
        <p14:creationId xmlns:p14="http://schemas.microsoft.com/office/powerpoint/2010/main" val="89632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A53FCB3-5332-42FD-A0B4-FBE0936764BD}" type="datetimeFigureOut">
              <a:rPr lang="zh-TW" altLang="en-US" smtClean="0"/>
              <a:t>2019/4/9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B4D45F3-C1D2-4A7D-AC77-07B408EC2CE9}" type="slidenum">
              <a:rPr lang="zh-TW" altLang="en-US" smtClean="0"/>
              <a:t>‹#›</a:t>
            </a:fld>
            <a:endParaRPr lang="zh-TW" altLang="en-US"/>
          </a:p>
        </p:txBody>
      </p:sp>
    </p:spTree>
    <p:extLst>
      <p:ext uri="{BB962C8B-B14F-4D97-AF65-F5344CB8AC3E}">
        <p14:creationId xmlns:p14="http://schemas.microsoft.com/office/powerpoint/2010/main" val="192818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A53FCB3-5332-42FD-A0B4-FBE0936764BD}" type="datetimeFigureOut">
              <a:rPr lang="zh-TW" altLang="en-US" smtClean="0"/>
              <a:t>2019/4/9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B4D45F3-C1D2-4A7D-AC77-07B408EC2CE9}" type="slidenum">
              <a:rPr lang="zh-TW" altLang="en-US" smtClean="0"/>
              <a:t>‹#›</a:t>
            </a:fld>
            <a:endParaRPr lang="zh-TW" altLang="en-US"/>
          </a:p>
        </p:txBody>
      </p:sp>
    </p:spTree>
    <p:extLst>
      <p:ext uri="{BB962C8B-B14F-4D97-AF65-F5344CB8AC3E}">
        <p14:creationId xmlns:p14="http://schemas.microsoft.com/office/powerpoint/2010/main" val="349088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A53FCB3-5332-42FD-A0B4-FBE0936764BD}" type="datetimeFigureOut">
              <a:rPr lang="zh-TW" altLang="en-US" smtClean="0"/>
              <a:t>2019/4/9</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B4D45F3-C1D2-4A7D-AC77-07B408EC2CE9}" type="slidenum">
              <a:rPr lang="zh-TW" altLang="en-US" smtClean="0"/>
              <a:t>‹#›</a:t>
            </a:fld>
            <a:endParaRPr lang="zh-TW" altLang="en-US"/>
          </a:p>
        </p:txBody>
      </p:sp>
    </p:spTree>
    <p:extLst>
      <p:ext uri="{BB962C8B-B14F-4D97-AF65-F5344CB8AC3E}">
        <p14:creationId xmlns:p14="http://schemas.microsoft.com/office/powerpoint/2010/main" val="3105342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en.wikipedia.org/wiki/Halal"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ç¸éå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69" y="-58114"/>
            <a:ext cx="9539854" cy="536616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94667" y="2715766"/>
            <a:ext cx="4572000" cy="1452705"/>
          </a:xfrm>
          <a:prstGeom prst="rect">
            <a:avLst/>
          </a:prstGeom>
        </p:spPr>
        <p:txBody>
          <a:bodyPr>
            <a:spAutoFit/>
          </a:bodyPr>
          <a:lstStyle/>
          <a:p>
            <a:pPr lvl="0" algn="ctr" defTabSz="727840">
              <a:spcBef>
                <a:spcPct val="20000"/>
              </a:spcBef>
            </a:pPr>
            <a:r>
              <a:rPr lang="en-US" altLang="zh-TW" sz="2600" dirty="0">
                <a:ln w="18415" cmpd="sng">
                  <a:solidFill>
                    <a:srgbClr val="FFFFFF"/>
                  </a:solidFill>
                  <a:prstDash val="solid"/>
                </a:ln>
                <a:solidFill>
                  <a:srgbClr val="FFFFFF"/>
                </a:solidFill>
                <a:effectLst>
                  <a:outerShdw blurRad="63500" dir="3600000" algn="tl" rotWithShape="0">
                    <a:srgbClr val="000000">
                      <a:alpha val="70000"/>
                    </a:srgbClr>
                  </a:outerShdw>
                </a:effectLst>
              </a:rPr>
              <a:t>4/7/2019</a:t>
            </a:r>
          </a:p>
          <a:p>
            <a:pPr lvl="0" algn="ctr" defTabSz="727840">
              <a:spcBef>
                <a:spcPct val="20000"/>
              </a:spcBef>
            </a:pPr>
            <a:r>
              <a:rPr lang="en-US" altLang="zh-TW" sz="2600" dirty="0">
                <a:ln w="18415" cmpd="sng">
                  <a:solidFill>
                    <a:srgbClr val="FFFFFF"/>
                  </a:solidFill>
                  <a:prstDash val="solid"/>
                </a:ln>
                <a:solidFill>
                  <a:srgbClr val="FFFFFF"/>
                </a:solidFill>
                <a:effectLst>
                  <a:outerShdw blurRad="63500" dir="3600000" algn="tl" rotWithShape="0">
                    <a:srgbClr val="000000">
                      <a:alpha val="70000"/>
                    </a:srgbClr>
                  </a:outerShdw>
                </a:effectLst>
              </a:rPr>
              <a:t>Rev. Joseph Chang</a:t>
            </a:r>
          </a:p>
          <a:p>
            <a:pPr lvl="0" algn="ctr" defTabSz="727840">
              <a:spcBef>
                <a:spcPct val="20000"/>
              </a:spcBef>
            </a:pPr>
            <a:r>
              <a:rPr lang="en-US" altLang="zh-TW" sz="2600" dirty="0">
                <a:ln w="18415" cmpd="sng">
                  <a:solidFill>
                    <a:srgbClr val="FFFFFF"/>
                  </a:solidFill>
                  <a:prstDash val="solid"/>
                </a:ln>
                <a:solidFill>
                  <a:srgbClr val="FFFFFF"/>
                </a:solidFill>
                <a:effectLst>
                  <a:outerShdw blurRad="63500" dir="3600000" algn="tl" rotWithShape="0">
                    <a:srgbClr val="000000">
                      <a:alpha val="70000"/>
                    </a:srgbClr>
                  </a:outerShdw>
                </a:effectLst>
              </a:rPr>
              <a:t>BOLGPC </a:t>
            </a:r>
            <a:r>
              <a:rPr lang="zh-TW"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rPr>
              <a:t>爾灣大公園靈糧堂</a:t>
            </a:r>
            <a:endParaRPr lang="en-US" altLang="zh-TW"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矩形 7"/>
          <p:cNvSpPr/>
          <p:nvPr/>
        </p:nvSpPr>
        <p:spPr>
          <a:xfrm>
            <a:off x="1618162" y="555526"/>
            <a:ext cx="5782865" cy="1754326"/>
          </a:xfrm>
          <a:prstGeom prst="rect">
            <a:avLst/>
          </a:prstGeom>
          <a:noFill/>
        </p:spPr>
        <p:txBody>
          <a:bodyPr wrap="none" lIns="91440" tIns="45720" rIns="91440" bIns="45720">
            <a:spAutoFit/>
          </a:bodyPr>
          <a:lstStyle/>
          <a:p>
            <a:pPr algn="ctr">
              <a:spcAft>
                <a:spcPts val="0"/>
              </a:spcAft>
            </a:pPr>
            <a:r>
              <a:rPr lang="en-US" altLang="zh-TW"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a:rPr>
              <a:t>What Should I Eat? </a:t>
            </a:r>
          </a:p>
          <a:p>
            <a:pPr algn="ctr">
              <a:spcAft>
                <a:spcPts val="0"/>
              </a:spcAft>
            </a:pPr>
            <a:r>
              <a:rPr lang="zh-TW" altLang="zh-TW"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a:rPr>
              <a:t>我該吃甚麼</a:t>
            </a:r>
            <a:r>
              <a:rPr lang="en-US" altLang="zh-TW" sz="5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a:rPr>
              <a:t>?</a:t>
            </a:r>
            <a:endParaRPr lang="zh-TW"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078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1163504"/>
            <a:ext cx="7992888" cy="523220"/>
          </a:xfrm>
          <a:prstGeom prst="rect">
            <a:avLst/>
          </a:prstGeom>
        </p:spPr>
        <p:txBody>
          <a:bodyPr wrap="square">
            <a:spAutoFit/>
          </a:bodyPr>
          <a:lstStyle/>
          <a:p>
            <a:pPr>
              <a:spcAft>
                <a:spcPts val="0"/>
              </a:spcAft>
            </a:pPr>
            <a:r>
              <a:rPr lang="en-US" altLang="zh-TW" sz="2800" b="1" i="1" dirty="0">
                <a:solidFill>
                  <a:srgbClr val="FF0000"/>
                </a:solidFill>
                <a:latin typeface="Arial"/>
                <a:cs typeface="Times New Roman"/>
              </a:rPr>
              <a:t>II. </a:t>
            </a:r>
            <a:r>
              <a:rPr lang="en-US" altLang="zh-TW" sz="2800" b="1" i="1" u="sng" dirty="0">
                <a:solidFill>
                  <a:srgbClr val="444444"/>
                </a:solidFill>
                <a:latin typeface="Arial"/>
                <a:cs typeface="Times New Roman"/>
              </a:rPr>
              <a:t>God allowed us to eat meat. </a:t>
            </a:r>
            <a:r>
              <a:rPr lang="zh-TW" altLang="zh-TW" sz="2800" b="1" u="sng" dirty="0">
                <a:solidFill>
                  <a:srgbClr val="444444"/>
                </a:solidFill>
                <a:latin typeface="Arial"/>
                <a:cs typeface="Arial"/>
              </a:rPr>
              <a:t>神允許我們吃肉</a:t>
            </a:r>
            <a:r>
              <a:rPr lang="en-US" altLang="zh-TW" sz="2800" b="1" u="sng" dirty="0">
                <a:solidFill>
                  <a:srgbClr val="444444"/>
                </a:solidFill>
                <a:latin typeface="Arial"/>
                <a:cs typeface="Times New Roman"/>
              </a:rPr>
              <a:t>.</a:t>
            </a:r>
            <a:endParaRPr lang="zh-TW" altLang="zh-TW" sz="2800" b="1" u="sng" dirty="0">
              <a:cs typeface="Times New Roman"/>
            </a:endParaRPr>
          </a:p>
        </p:txBody>
      </p:sp>
      <p:sp>
        <p:nvSpPr>
          <p:cNvPr id="4" name="矩形 3"/>
          <p:cNvSpPr/>
          <p:nvPr/>
        </p:nvSpPr>
        <p:spPr>
          <a:xfrm>
            <a:off x="683568" y="1995686"/>
            <a:ext cx="7200800" cy="2092881"/>
          </a:xfrm>
          <a:prstGeom prst="rect">
            <a:avLst/>
          </a:prstGeom>
        </p:spPr>
        <p:txBody>
          <a:bodyPr wrap="square">
            <a:spAutoFit/>
          </a:bodyPr>
          <a:lstStyle/>
          <a:p>
            <a:r>
              <a:rPr lang="zh-TW" altLang="zh-TW" sz="2600" b="1" dirty="0"/>
              <a:t>洪水之後</a:t>
            </a:r>
            <a:r>
              <a:rPr lang="en-US" altLang="zh-TW" sz="2600" b="1" dirty="0"/>
              <a:t>, </a:t>
            </a:r>
            <a:r>
              <a:rPr lang="zh-TW" altLang="zh-TW" sz="2600" b="1" dirty="0"/>
              <a:t>神開始允許我們吃肉</a:t>
            </a:r>
            <a:r>
              <a:rPr lang="en-US" altLang="zh-TW" sz="2600" b="1" dirty="0"/>
              <a:t>, </a:t>
            </a:r>
            <a:r>
              <a:rPr lang="zh-TW" altLang="zh-TW" sz="2600" b="1" dirty="0"/>
              <a:t>挪亞從方舟出來之後</a:t>
            </a:r>
            <a:r>
              <a:rPr lang="en-US" altLang="zh-TW" sz="2600" b="1" dirty="0"/>
              <a:t>, </a:t>
            </a:r>
            <a:r>
              <a:rPr lang="zh-TW" altLang="zh-TW" sz="2600" b="1" dirty="0"/>
              <a:t>神跟他和他的孩子媳婦們這樣子</a:t>
            </a:r>
            <a:r>
              <a:rPr lang="zh-TW" altLang="zh-TW" sz="2600" dirty="0"/>
              <a:t>說</a:t>
            </a:r>
            <a:r>
              <a:rPr lang="en-US" altLang="zh-TW" sz="2600" dirty="0"/>
              <a:t>:</a:t>
            </a:r>
          </a:p>
          <a:p>
            <a:r>
              <a:rPr lang="en-US" altLang="zh-TW" sz="2600" b="1" dirty="0"/>
              <a:t>After the flood, God began to allow us to eat meat. After Noah came out of the ark, God said to him and his children and daughters:</a:t>
            </a:r>
            <a:endParaRPr lang="zh-TW" altLang="en-US" sz="2600" b="1" dirty="0"/>
          </a:p>
        </p:txBody>
      </p:sp>
    </p:spTree>
    <p:extLst>
      <p:ext uri="{BB962C8B-B14F-4D97-AF65-F5344CB8AC3E}">
        <p14:creationId xmlns:p14="http://schemas.microsoft.com/office/powerpoint/2010/main" val="10075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115955"/>
            <a:ext cx="9217024" cy="4893647"/>
          </a:xfrm>
          <a:prstGeom prst="rect">
            <a:avLst/>
          </a:prstGeom>
        </p:spPr>
        <p:txBody>
          <a:bodyPr wrap="square">
            <a:spAutoFit/>
          </a:bodyPr>
          <a:lstStyle/>
          <a:p>
            <a:pPr marL="457200" marR="457200">
              <a:spcAft>
                <a:spcPts val="0"/>
              </a:spcAft>
            </a:pPr>
            <a:r>
              <a:rPr lang="en-US" altLang="zh-TW" sz="2400" b="1" baseline="30000" dirty="0">
                <a:solidFill>
                  <a:srgbClr val="404040"/>
                </a:solidFill>
                <a:cs typeface="Times New Roman"/>
              </a:rPr>
              <a:t>1</a:t>
            </a:r>
            <a:r>
              <a:rPr lang="zh-TW" altLang="zh-TW" sz="2400" b="1" dirty="0">
                <a:solidFill>
                  <a:srgbClr val="404040"/>
                </a:solidFill>
                <a:cs typeface="Times New Roman"/>
              </a:rPr>
              <a:t>　神賜福給挪亞和他的兒子，對他們說：你們要生養眾多，遍滿了地。</a:t>
            </a:r>
            <a:r>
              <a:rPr lang="en-US" altLang="zh-TW" sz="2400" b="1" baseline="30000" dirty="0">
                <a:solidFill>
                  <a:srgbClr val="404040"/>
                </a:solidFill>
                <a:cs typeface="Times New Roman"/>
              </a:rPr>
              <a:t>2</a:t>
            </a:r>
            <a:r>
              <a:rPr lang="zh-TW" altLang="zh-TW" sz="2400" b="1" dirty="0">
                <a:solidFill>
                  <a:srgbClr val="404040"/>
                </a:solidFill>
                <a:cs typeface="Times New Roman"/>
              </a:rPr>
              <a:t>凡地上的走獸和空中的飛鳥都必驚恐，懼怕你們，連地上一切的昆蟲並海裡一切的魚都交付你們的手。</a:t>
            </a:r>
            <a:r>
              <a:rPr lang="en-US" altLang="zh-TW" sz="2400" b="1" baseline="30000" dirty="0">
                <a:solidFill>
                  <a:srgbClr val="404040"/>
                </a:solidFill>
                <a:cs typeface="Times New Roman"/>
              </a:rPr>
              <a:t>3</a:t>
            </a:r>
            <a:r>
              <a:rPr lang="zh-TW" altLang="zh-TW" sz="2400" b="1" dirty="0">
                <a:solidFill>
                  <a:srgbClr val="404040"/>
                </a:solidFill>
                <a:cs typeface="Times New Roman"/>
              </a:rPr>
              <a:t>凡活著的動物都可以作你們的食物。這一切我都賜給你們，如同菜蔬一樣。</a:t>
            </a:r>
            <a:r>
              <a:rPr lang="en-US" altLang="zh-TW" sz="2400" b="1" dirty="0">
                <a:solidFill>
                  <a:srgbClr val="404040"/>
                </a:solidFill>
                <a:cs typeface="Times New Roman"/>
              </a:rPr>
              <a:t>【</a:t>
            </a:r>
            <a:r>
              <a:rPr lang="zh-TW" altLang="en-US" sz="2400" b="1" dirty="0">
                <a:solidFill>
                  <a:srgbClr val="404040"/>
                </a:solidFill>
                <a:cs typeface="Times New Roman"/>
              </a:rPr>
              <a:t>創 </a:t>
            </a:r>
            <a:r>
              <a:rPr lang="en-US" altLang="zh-TW" sz="2400" b="1" dirty="0">
                <a:solidFill>
                  <a:srgbClr val="404040"/>
                </a:solidFill>
                <a:cs typeface="Times New Roman"/>
              </a:rPr>
              <a:t>9:1~6】</a:t>
            </a:r>
          </a:p>
          <a:p>
            <a:pPr marL="457200" marR="457200">
              <a:spcAft>
                <a:spcPts val="0"/>
              </a:spcAft>
            </a:pPr>
            <a:r>
              <a:rPr lang="en-US" altLang="zh-TW" sz="2400" b="1" baseline="30000" dirty="0"/>
              <a:t>1</a:t>
            </a:r>
            <a:r>
              <a:rPr lang="en-US" altLang="zh-TW" sz="2400" b="1" dirty="0"/>
              <a:t>A</a:t>
            </a:r>
            <a:r>
              <a:rPr lang="en-US" altLang="zh-TW" sz="2400" b="1" dirty="0">
                <a:solidFill>
                  <a:srgbClr val="404040"/>
                </a:solidFill>
                <a:cs typeface="Times New Roman"/>
              </a:rPr>
              <a:t>nd God blessed Noah and his sons and said to them, "Be fruitful and multiply and fill the earth. </a:t>
            </a:r>
            <a:r>
              <a:rPr lang="en-US" altLang="zh-TW" sz="2400" b="1" baseline="30000" dirty="0">
                <a:solidFill>
                  <a:srgbClr val="404040"/>
                </a:solidFill>
                <a:cs typeface="Times New Roman"/>
              </a:rPr>
              <a:t>2</a:t>
            </a:r>
            <a:r>
              <a:rPr lang="en-US" altLang="zh-TW" sz="2400" b="1" dirty="0">
                <a:solidFill>
                  <a:srgbClr val="404040"/>
                </a:solidFill>
                <a:cs typeface="Times New Roman"/>
              </a:rPr>
              <a:t>The fear of you and the dread of you shall be upon every beast of the earth and upon every bird of the heavens, upon everything that creeps on the ground and all the fish of the sea. Into your hand they are delivered. </a:t>
            </a:r>
            <a:r>
              <a:rPr lang="en-US" altLang="zh-TW" sz="2400" b="1" baseline="30000" dirty="0">
                <a:solidFill>
                  <a:srgbClr val="404040"/>
                </a:solidFill>
                <a:cs typeface="Times New Roman"/>
              </a:rPr>
              <a:t>3</a:t>
            </a:r>
            <a:r>
              <a:rPr lang="en-US" altLang="zh-TW" sz="2400" b="1" dirty="0">
                <a:solidFill>
                  <a:srgbClr val="404040"/>
                </a:solidFill>
                <a:cs typeface="Times New Roman"/>
              </a:rPr>
              <a:t>Every moving thing that lives shall be food for you. And as I gave you the green plants, I give you everything. </a:t>
            </a:r>
          </a:p>
          <a:p>
            <a:pPr marL="457200" marR="457200"/>
            <a:r>
              <a:rPr lang="zh-TW" altLang="zh-TW" sz="2400" b="1" dirty="0">
                <a:solidFill>
                  <a:srgbClr val="404040"/>
                </a:solidFill>
                <a:cs typeface="Times New Roman"/>
              </a:rPr>
              <a:t>【</a:t>
            </a:r>
            <a:r>
              <a:rPr lang="en-US" altLang="zh-TW" sz="2400" b="1" dirty="0">
                <a:solidFill>
                  <a:srgbClr val="404040"/>
                </a:solidFill>
                <a:cs typeface="Times New Roman"/>
              </a:rPr>
              <a:t>Gen 9:1~6</a:t>
            </a:r>
            <a:r>
              <a:rPr lang="zh-TW" altLang="zh-TW" sz="2400" b="1" dirty="0">
                <a:solidFill>
                  <a:srgbClr val="404040"/>
                </a:solidFill>
                <a:cs typeface="Times New Roman"/>
              </a:rPr>
              <a:t>】</a:t>
            </a:r>
          </a:p>
        </p:txBody>
      </p:sp>
    </p:spTree>
    <p:extLst>
      <p:ext uri="{BB962C8B-B14F-4D97-AF65-F5344CB8AC3E}">
        <p14:creationId xmlns:p14="http://schemas.microsoft.com/office/powerpoint/2010/main" val="32558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267494"/>
            <a:ext cx="8568952" cy="4637167"/>
          </a:xfrm>
          <a:prstGeom prst="rect">
            <a:avLst/>
          </a:prstGeom>
        </p:spPr>
        <p:txBody>
          <a:bodyPr wrap="square">
            <a:spAutoFit/>
          </a:bodyPr>
          <a:lstStyle/>
          <a:p>
            <a:r>
              <a:rPr lang="en-US" altLang="zh-TW" sz="2600" b="1" baseline="30000" dirty="0">
                <a:solidFill>
                  <a:srgbClr val="404040"/>
                </a:solidFill>
                <a:cs typeface="Times New Roman"/>
              </a:rPr>
              <a:t>4</a:t>
            </a:r>
            <a:r>
              <a:rPr lang="zh-TW" altLang="zh-TW" sz="2600" b="1" dirty="0">
                <a:solidFill>
                  <a:srgbClr val="404040"/>
                </a:solidFill>
                <a:cs typeface="Times New Roman"/>
              </a:rPr>
              <a:t>惟獨肉帶著血，那就是他的生命，你們不可吃。</a:t>
            </a:r>
            <a:r>
              <a:rPr lang="en-US" altLang="zh-TW" sz="2600" b="1" baseline="30000" dirty="0">
                <a:solidFill>
                  <a:srgbClr val="404040"/>
                </a:solidFill>
                <a:cs typeface="Times New Roman"/>
              </a:rPr>
              <a:t>5</a:t>
            </a:r>
            <a:r>
              <a:rPr lang="zh-TW" altLang="zh-TW" sz="2600" b="1" dirty="0">
                <a:solidFill>
                  <a:srgbClr val="404040"/>
                </a:solidFill>
                <a:cs typeface="Times New Roman"/>
              </a:rPr>
              <a:t>流你們血、害你們命的，無論是獸是人，我必討他的罪，就是向各人的弟兄也是如此。</a:t>
            </a:r>
            <a:r>
              <a:rPr lang="en-US" altLang="zh-TW" sz="2600" b="1" baseline="30000" dirty="0">
                <a:solidFill>
                  <a:srgbClr val="404040"/>
                </a:solidFill>
                <a:cs typeface="Times New Roman"/>
              </a:rPr>
              <a:t>6</a:t>
            </a:r>
            <a:r>
              <a:rPr lang="zh-TW" altLang="zh-TW" sz="2600" b="1" dirty="0">
                <a:solidFill>
                  <a:srgbClr val="404040"/>
                </a:solidFill>
                <a:cs typeface="Times New Roman"/>
              </a:rPr>
              <a:t>凡流人血的，他的血也必被人所流，因為　 神造人是照自己的形像造的。【創</a:t>
            </a:r>
            <a:r>
              <a:rPr lang="en-US" altLang="zh-TW" sz="2600" b="1" dirty="0">
                <a:solidFill>
                  <a:srgbClr val="404040"/>
                </a:solidFill>
                <a:cs typeface="Times New Roman"/>
              </a:rPr>
              <a:t> 9:1~6</a:t>
            </a:r>
            <a:r>
              <a:rPr lang="zh-TW" altLang="zh-TW" sz="2600" b="1" dirty="0">
                <a:solidFill>
                  <a:srgbClr val="404040"/>
                </a:solidFill>
                <a:cs typeface="Times New Roman"/>
              </a:rPr>
              <a:t>】</a:t>
            </a:r>
            <a:endParaRPr lang="en-US" altLang="zh-TW" sz="2600" b="1" dirty="0">
              <a:solidFill>
                <a:srgbClr val="404040"/>
              </a:solidFill>
              <a:cs typeface="Times New Roman"/>
            </a:endParaRPr>
          </a:p>
          <a:p>
            <a:endParaRPr lang="en-US" altLang="zh-TW" sz="2600" b="1" baseline="30000" dirty="0">
              <a:solidFill>
                <a:srgbClr val="404040"/>
              </a:solidFill>
              <a:cs typeface="Times New Roman"/>
            </a:endParaRPr>
          </a:p>
          <a:p>
            <a:r>
              <a:rPr lang="en-US" altLang="zh-TW" sz="2600" b="1" baseline="30000" dirty="0">
                <a:solidFill>
                  <a:srgbClr val="404040"/>
                </a:solidFill>
                <a:cs typeface="Times New Roman"/>
              </a:rPr>
              <a:t>4</a:t>
            </a:r>
            <a:r>
              <a:rPr lang="en-US" altLang="zh-TW" sz="2600" b="1" dirty="0">
                <a:solidFill>
                  <a:srgbClr val="404040"/>
                </a:solidFill>
                <a:cs typeface="Times New Roman"/>
              </a:rPr>
              <a:t>But you shall not eat flesh with its life, that is, its blood. </a:t>
            </a:r>
            <a:r>
              <a:rPr lang="en-US" altLang="zh-TW" sz="2600" b="1" baseline="30000" dirty="0">
                <a:solidFill>
                  <a:srgbClr val="404040"/>
                </a:solidFill>
                <a:cs typeface="Times New Roman"/>
              </a:rPr>
              <a:t>5</a:t>
            </a:r>
            <a:r>
              <a:rPr lang="en-US" altLang="zh-TW" sz="2600" b="1" dirty="0">
                <a:solidFill>
                  <a:srgbClr val="404040"/>
                </a:solidFill>
                <a:cs typeface="Times New Roman"/>
              </a:rPr>
              <a:t>And for your lifeblood I will require a reckoning: from every beast I will require it and from man. From his fellow man I will require a reckoning for the life of man. </a:t>
            </a:r>
            <a:r>
              <a:rPr lang="en-US" altLang="zh-TW" sz="2600" b="1" baseline="30000" dirty="0">
                <a:solidFill>
                  <a:srgbClr val="404040"/>
                </a:solidFill>
                <a:cs typeface="Times New Roman"/>
              </a:rPr>
              <a:t>6</a:t>
            </a:r>
            <a:r>
              <a:rPr lang="en-US" altLang="zh-TW" sz="2600" b="1" dirty="0">
                <a:solidFill>
                  <a:srgbClr val="404040"/>
                </a:solidFill>
                <a:cs typeface="Times New Roman"/>
              </a:rPr>
              <a:t>"Whoever sheds the blood of man, by man shall his blood be shed, for God made man in his own image. </a:t>
            </a:r>
            <a:r>
              <a:rPr lang="zh-TW" altLang="zh-TW" sz="2600" b="1" dirty="0">
                <a:solidFill>
                  <a:srgbClr val="404040"/>
                </a:solidFill>
                <a:cs typeface="Times New Roman"/>
              </a:rPr>
              <a:t>【</a:t>
            </a:r>
            <a:r>
              <a:rPr lang="en-US" altLang="zh-TW" sz="2600" b="1" dirty="0">
                <a:solidFill>
                  <a:srgbClr val="404040"/>
                </a:solidFill>
                <a:cs typeface="Times New Roman"/>
              </a:rPr>
              <a:t>Gen 9:1~6</a:t>
            </a:r>
            <a:r>
              <a:rPr lang="zh-TW" altLang="zh-TW" sz="2600" b="1" dirty="0">
                <a:solidFill>
                  <a:srgbClr val="404040"/>
                </a:solidFill>
                <a:cs typeface="Times New Roman"/>
              </a:rPr>
              <a:t>】</a:t>
            </a:r>
          </a:p>
          <a:p>
            <a:endParaRPr lang="zh-TW" altLang="en-US" dirty="0"/>
          </a:p>
        </p:txBody>
      </p:sp>
    </p:spTree>
    <p:extLst>
      <p:ext uri="{BB962C8B-B14F-4D97-AF65-F5344CB8AC3E}">
        <p14:creationId xmlns:p14="http://schemas.microsoft.com/office/powerpoint/2010/main" val="356739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8226" y="627534"/>
            <a:ext cx="6287106" cy="1015663"/>
          </a:xfrm>
          <a:prstGeom prst="rect">
            <a:avLst/>
          </a:prstGeom>
        </p:spPr>
        <p:txBody>
          <a:bodyPr wrap="none">
            <a:spAutoFit/>
          </a:bodyPr>
          <a:lstStyle/>
          <a:p>
            <a:r>
              <a:rPr lang="zh-TW" altLang="en-US" sz="3000" b="1" dirty="0">
                <a:solidFill>
                  <a:srgbClr val="FF0000"/>
                </a:solidFill>
                <a:cs typeface="Times New Roman"/>
                <a:sym typeface="Wingdings"/>
              </a:rPr>
              <a:t></a:t>
            </a:r>
            <a:r>
              <a:rPr lang="zh-TW" altLang="zh-TW" sz="3000" b="1" dirty="0">
                <a:cs typeface="Times New Roman"/>
              </a:rPr>
              <a:t>為什麼不能夠吃血</a:t>
            </a:r>
            <a:r>
              <a:rPr lang="en-US" altLang="zh-TW" sz="3000" b="1" dirty="0">
                <a:cs typeface="Times New Roman"/>
              </a:rPr>
              <a:t>?</a:t>
            </a:r>
          </a:p>
          <a:p>
            <a:r>
              <a:rPr lang="en-US" altLang="zh-TW" sz="3000" b="1" dirty="0">
                <a:cs typeface="Times New Roman"/>
              </a:rPr>
              <a:t>    Why are we forbidden to eat blood</a:t>
            </a:r>
            <a:r>
              <a:rPr lang="en-US" altLang="zh-TW" sz="2800" b="1" dirty="0">
                <a:cs typeface="Times New Roman"/>
              </a:rPr>
              <a:t>?</a:t>
            </a:r>
            <a:endParaRPr lang="zh-TW" altLang="en-US" sz="2800" b="1" dirty="0"/>
          </a:p>
        </p:txBody>
      </p:sp>
      <p:sp>
        <p:nvSpPr>
          <p:cNvPr id="4" name="矩形 3"/>
          <p:cNvSpPr/>
          <p:nvPr/>
        </p:nvSpPr>
        <p:spPr>
          <a:xfrm>
            <a:off x="668226" y="2030139"/>
            <a:ext cx="8064896"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3000" dirty="0">
                <a:solidFill>
                  <a:srgbClr val="0070C0"/>
                </a:solidFill>
                <a:sym typeface="Wingdings"/>
              </a:rPr>
              <a:t></a:t>
            </a:r>
            <a:r>
              <a:rPr lang="zh-TW" altLang="zh-TW" sz="3000" b="1" dirty="0"/>
              <a:t>因為血代表生命</a:t>
            </a:r>
            <a:r>
              <a:rPr lang="en-US" altLang="zh-TW" sz="3000" b="1" dirty="0"/>
              <a:t>. </a:t>
            </a:r>
            <a:r>
              <a:rPr lang="zh-TW" altLang="zh-TW" sz="3000" b="1" dirty="0"/>
              <a:t>神很重視人的生命</a:t>
            </a:r>
            <a:r>
              <a:rPr lang="en-US" altLang="zh-TW" sz="3000" b="1" dirty="0"/>
              <a:t>. </a:t>
            </a:r>
            <a:r>
              <a:rPr lang="zh-TW" altLang="zh-TW" sz="3000" b="1" dirty="0"/>
              <a:t>所以拿</a:t>
            </a:r>
            <a:endParaRPr lang="en-US" altLang="zh-TW" sz="3000" b="1" dirty="0"/>
          </a:p>
          <a:p>
            <a:r>
              <a:rPr lang="en-US" altLang="zh-TW" sz="3000" b="1" dirty="0"/>
              <a:t>     </a:t>
            </a:r>
            <a:r>
              <a:rPr lang="zh-TW" altLang="zh-TW" sz="3000" b="1" dirty="0"/>
              <a:t>掉人生命的</a:t>
            </a:r>
            <a:r>
              <a:rPr lang="en-US" altLang="zh-TW" sz="3000" b="1" dirty="0"/>
              <a:t>, </a:t>
            </a:r>
            <a:r>
              <a:rPr lang="zh-TW" altLang="zh-TW" sz="3000" b="1" dirty="0"/>
              <a:t>他就要付上自己的生命</a:t>
            </a:r>
            <a:r>
              <a:rPr lang="en-US" altLang="zh-TW" sz="3000" b="1" dirty="0"/>
              <a:t>.</a:t>
            </a:r>
          </a:p>
          <a:p>
            <a:r>
              <a:rPr lang="en-US" altLang="zh-TW" sz="3000" b="1" dirty="0"/>
              <a:t>     Blood represents life, and God values human</a:t>
            </a:r>
          </a:p>
          <a:p>
            <a:r>
              <a:rPr lang="en-US" altLang="zh-TW" sz="3000" b="1" dirty="0"/>
              <a:t>     life. He who murders pays the forfeit of his life.</a:t>
            </a:r>
          </a:p>
        </p:txBody>
      </p:sp>
    </p:spTree>
    <p:extLst>
      <p:ext uri="{BB962C8B-B14F-4D97-AF65-F5344CB8AC3E}">
        <p14:creationId xmlns:p14="http://schemas.microsoft.com/office/powerpoint/2010/main" val="200666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8490" y="339502"/>
            <a:ext cx="7534018" cy="1015663"/>
          </a:xfrm>
          <a:prstGeom prst="rect">
            <a:avLst/>
          </a:prstGeom>
        </p:spPr>
        <p:txBody>
          <a:bodyPr wrap="square">
            <a:spAutoFit/>
          </a:bodyPr>
          <a:lstStyle/>
          <a:p>
            <a:pPr lvl="0"/>
            <a:r>
              <a:rPr lang="zh-TW" altLang="en-US" sz="3000" dirty="0">
                <a:solidFill>
                  <a:srgbClr val="FF0000"/>
                </a:solidFill>
                <a:cs typeface="Times New Roman"/>
                <a:sym typeface="Wingdings"/>
              </a:rPr>
              <a:t></a:t>
            </a:r>
            <a:r>
              <a:rPr lang="zh-TW" altLang="zh-TW" sz="3000" b="1" dirty="0">
                <a:solidFill>
                  <a:prstClr val="black"/>
                </a:solidFill>
                <a:cs typeface="Times New Roman"/>
              </a:rPr>
              <a:t>那麼動物的血呢</a:t>
            </a:r>
            <a:r>
              <a:rPr lang="en-US" altLang="zh-TW" sz="3000" b="1" dirty="0">
                <a:solidFill>
                  <a:prstClr val="black"/>
                </a:solidFill>
                <a:cs typeface="Times New Roman"/>
              </a:rPr>
              <a:t>?</a:t>
            </a:r>
          </a:p>
          <a:p>
            <a:pPr lvl="0"/>
            <a:r>
              <a:rPr lang="en-US" altLang="zh-TW" sz="3000" b="1" dirty="0">
                <a:solidFill>
                  <a:prstClr val="black"/>
                </a:solidFill>
                <a:cs typeface="Times New Roman"/>
              </a:rPr>
              <a:t>     What about the blood of animals?</a:t>
            </a:r>
            <a:endParaRPr lang="zh-TW" altLang="en-US" sz="3000" b="1" dirty="0">
              <a:solidFill>
                <a:prstClr val="black"/>
              </a:solidFill>
            </a:endParaRPr>
          </a:p>
        </p:txBody>
      </p:sp>
      <p:sp>
        <p:nvSpPr>
          <p:cNvPr id="4" name="矩形 3"/>
          <p:cNvSpPr/>
          <p:nvPr/>
        </p:nvSpPr>
        <p:spPr>
          <a:xfrm>
            <a:off x="608465" y="1506532"/>
            <a:ext cx="7534018" cy="33239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zh-TW" sz="3000" dirty="0">
                <a:solidFill>
                  <a:srgbClr val="0070C0"/>
                </a:solidFill>
                <a:sym typeface="Wingdings"/>
              </a:rPr>
              <a:t></a:t>
            </a:r>
            <a:r>
              <a:rPr lang="zh-TW" altLang="zh-TW" sz="3000" b="1" dirty="0"/>
              <a:t>動物的血代表贖罪這個功能</a:t>
            </a:r>
            <a:r>
              <a:rPr lang="en-US" altLang="zh-TW" sz="3000" b="1" dirty="0">
                <a:solidFill>
                  <a:prstClr val="black"/>
                </a:solidFill>
              </a:rPr>
              <a:t>, </a:t>
            </a:r>
            <a:r>
              <a:rPr lang="zh-TW" altLang="zh-TW" sz="3000" b="1" dirty="0">
                <a:solidFill>
                  <a:prstClr val="black"/>
                </a:solidFill>
              </a:rPr>
              <a:t>所以我們也</a:t>
            </a:r>
            <a:endParaRPr lang="en-US" altLang="zh-TW" sz="3000" b="1" dirty="0">
              <a:solidFill>
                <a:prstClr val="black"/>
              </a:solidFill>
            </a:endParaRPr>
          </a:p>
          <a:p>
            <a:r>
              <a:rPr lang="en-US" altLang="zh-TW" sz="3000" b="1" dirty="0">
                <a:solidFill>
                  <a:prstClr val="black"/>
                </a:solidFill>
              </a:rPr>
              <a:t>     </a:t>
            </a:r>
            <a:r>
              <a:rPr lang="zh-TW" altLang="zh-TW" sz="3000" b="1" dirty="0">
                <a:solidFill>
                  <a:prstClr val="black"/>
                </a:solidFill>
              </a:rPr>
              <a:t>不可以吃</a:t>
            </a:r>
            <a:r>
              <a:rPr lang="en-US" altLang="zh-TW" sz="3000" b="1" dirty="0">
                <a:solidFill>
                  <a:prstClr val="black"/>
                </a:solidFill>
              </a:rPr>
              <a:t>.</a:t>
            </a:r>
          </a:p>
          <a:p>
            <a:r>
              <a:rPr lang="en-US" altLang="zh-TW" sz="3000" b="1" dirty="0">
                <a:solidFill>
                  <a:prstClr val="black"/>
                </a:solidFill>
              </a:rPr>
              <a:t>    Animal blood represents the function of  </a:t>
            </a:r>
          </a:p>
          <a:p>
            <a:r>
              <a:rPr lang="en-US" altLang="zh-TW" sz="3000" b="1" dirty="0">
                <a:solidFill>
                  <a:prstClr val="black"/>
                </a:solidFill>
              </a:rPr>
              <a:t>    atonement, so we are not allowed to eat it </a:t>
            </a:r>
          </a:p>
          <a:p>
            <a:r>
              <a:rPr lang="en-US" altLang="zh-TW" sz="3000" b="1" dirty="0">
                <a:solidFill>
                  <a:prstClr val="black"/>
                </a:solidFill>
              </a:rPr>
              <a:t>    either.</a:t>
            </a:r>
          </a:p>
          <a:p>
            <a:endParaRPr lang="en-US" altLang="zh-TW" sz="3000" b="1" dirty="0">
              <a:solidFill>
                <a:prstClr val="black"/>
              </a:solidFill>
            </a:endParaRPr>
          </a:p>
          <a:p>
            <a:endParaRPr lang="en-US" altLang="zh-TW" sz="3000" b="1" dirty="0">
              <a:solidFill>
                <a:prstClr val="black"/>
              </a:solidFill>
            </a:endParaRPr>
          </a:p>
        </p:txBody>
      </p:sp>
      <p:pic>
        <p:nvPicPr>
          <p:cNvPr id="4098" name="Picture 2" descr="ãç»ä¸åç©æ´»ç¥­ã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435846"/>
            <a:ext cx="230389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65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6464" y="183866"/>
            <a:ext cx="6793526" cy="892552"/>
          </a:xfrm>
          <a:prstGeom prst="rect">
            <a:avLst/>
          </a:prstGeom>
        </p:spPr>
        <p:txBody>
          <a:bodyPr wrap="none">
            <a:spAutoFit/>
          </a:bodyPr>
          <a:lstStyle/>
          <a:p>
            <a:pPr>
              <a:spcAft>
                <a:spcPts val="0"/>
              </a:spcAft>
            </a:pPr>
            <a:r>
              <a:rPr lang="zh-TW" altLang="zh-TW" sz="2600" b="1" u="sng" dirty="0">
                <a:cs typeface="Times New Roman"/>
              </a:rPr>
              <a:t>摩西的時代</a:t>
            </a:r>
            <a:r>
              <a:rPr lang="en-US" altLang="zh-TW" sz="2600" b="1" u="sng" dirty="0">
                <a:cs typeface="Times New Roman"/>
              </a:rPr>
              <a:t>, </a:t>
            </a:r>
            <a:r>
              <a:rPr lang="zh-TW" altLang="zh-TW" sz="2600" b="1" u="sng" dirty="0">
                <a:cs typeface="Times New Roman"/>
              </a:rPr>
              <a:t>神對以色列人這樣子說</a:t>
            </a:r>
            <a:r>
              <a:rPr lang="en-US" altLang="zh-TW" sz="2600" b="1" u="sng" dirty="0">
                <a:cs typeface="Times New Roman"/>
              </a:rPr>
              <a:t>:</a:t>
            </a:r>
          </a:p>
          <a:p>
            <a:pPr>
              <a:spcAft>
                <a:spcPts val="0"/>
              </a:spcAft>
            </a:pPr>
            <a:r>
              <a:rPr lang="en-US" altLang="zh-TW" sz="2600" dirty="0">
                <a:cs typeface="Times New Roman"/>
              </a:rPr>
              <a:t> </a:t>
            </a:r>
            <a:r>
              <a:rPr lang="en-US" altLang="zh-TW" sz="2600" b="1" dirty="0">
                <a:cs typeface="Times New Roman"/>
              </a:rPr>
              <a:t>In the days of Moses, God said to the Israelites</a:t>
            </a:r>
            <a:r>
              <a:rPr lang="en-US" altLang="zh-TW" sz="2600" dirty="0">
                <a:cs typeface="Times New Roman"/>
              </a:rPr>
              <a:t>:</a:t>
            </a:r>
            <a:endParaRPr lang="zh-TW" altLang="zh-TW" sz="2600" dirty="0">
              <a:cs typeface="Times New Roman"/>
            </a:endParaRPr>
          </a:p>
        </p:txBody>
      </p:sp>
      <p:sp>
        <p:nvSpPr>
          <p:cNvPr id="3" name="矩形 2"/>
          <p:cNvSpPr/>
          <p:nvPr/>
        </p:nvSpPr>
        <p:spPr>
          <a:xfrm>
            <a:off x="-123259" y="1357848"/>
            <a:ext cx="9577064" cy="3785652"/>
          </a:xfrm>
          <a:prstGeom prst="rect">
            <a:avLst/>
          </a:prstGeom>
        </p:spPr>
        <p:txBody>
          <a:bodyPr wrap="square">
            <a:spAutoFit/>
          </a:bodyPr>
          <a:lstStyle/>
          <a:p>
            <a:pPr marL="457200" marR="457200">
              <a:spcAft>
                <a:spcPts val="0"/>
              </a:spcAft>
            </a:pPr>
            <a:r>
              <a:rPr lang="en-US" altLang="zh-TW" sz="2400" b="1" baseline="30000" dirty="0">
                <a:solidFill>
                  <a:srgbClr val="404040"/>
                </a:solidFill>
                <a:cs typeface="Times New Roman"/>
              </a:rPr>
              <a:t>10</a:t>
            </a:r>
            <a:r>
              <a:rPr lang="zh-TW" altLang="zh-TW" sz="2400" b="1" dirty="0">
                <a:solidFill>
                  <a:srgbClr val="404040"/>
                </a:solidFill>
                <a:cs typeface="Times New Roman"/>
              </a:rPr>
              <a:t>凡以色列家中的人，或是寄居在他們中間的外人，若吃甚麼血，我必向那吃血的人變臉，把他從民中剪除。</a:t>
            </a:r>
            <a:r>
              <a:rPr lang="en-US" altLang="zh-TW" sz="2400" b="1" baseline="30000" dirty="0">
                <a:solidFill>
                  <a:srgbClr val="404040"/>
                </a:solidFill>
                <a:cs typeface="Times New Roman"/>
              </a:rPr>
              <a:t>11</a:t>
            </a:r>
            <a:r>
              <a:rPr lang="zh-TW" altLang="zh-TW" sz="2400" b="1" dirty="0">
                <a:solidFill>
                  <a:srgbClr val="404040"/>
                </a:solidFill>
                <a:cs typeface="Times New Roman"/>
              </a:rPr>
              <a:t>因為活物的生命是在血中。我把這血賜給你們，可以在壇上為你們的生命贖罪；因血裡有生命，所以能贖罪。【利</a:t>
            </a:r>
            <a:r>
              <a:rPr lang="en-US" altLang="zh-TW" sz="2400" b="1" dirty="0">
                <a:solidFill>
                  <a:srgbClr val="404040"/>
                </a:solidFill>
                <a:cs typeface="Times New Roman"/>
              </a:rPr>
              <a:t> 17:10~11</a:t>
            </a:r>
            <a:r>
              <a:rPr lang="zh-TW" altLang="zh-TW" sz="2400" b="1" dirty="0">
                <a:solidFill>
                  <a:srgbClr val="404040"/>
                </a:solidFill>
                <a:cs typeface="Times New Roman"/>
              </a:rPr>
              <a:t>】</a:t>
            </a:r>
            <a:br>
              <a:rPr lang="en-US" altLang="zh-TW" sz="2400" b="1" dirty="0">
                <a:solidFill>
                  <a:srgbClr val="404040"/>
                </a:solidFill>
                <a:cs typeface="Times New Roman"/>
              </a:rPr>
            </a:br>
            <a:r>
              <a:rPr lang="en-US" altLang="zh-TW" sz="2400" b="1" baseline="30000" dirty="0">
                <a:solidFill>
                  <a:srgbClr val="404040"/>
                </a:solidFill>
                <a:cs typeface="Times New Roman"/>
              </a:rPr>
              <a:t>10</a:t>
            </a:r>
            <a:r>
              <a:rPr lang="en-US" altLang="zh-TW" sz="2400" b="1" dirty="0">
                <a:solidFill>
                  <a:srgbClr val="404040"/>
                </a:solidFill>
                <a:cs typeface="Times New Roman"/>
              </a:rPr>
              <a:t>"If any one of the house of Israel or of the strangers who sojourn among them eats any blood, I will set my face against that person who eats blood and will cut him off from among his people. </a:t>
            </a:r>
            <a:r>
              <a:rPr lang="en-US" altLang="zh-TW" sz="2400" b="1" baseline="30000" dirty="0">
                <a:solidFill>
                  <a:srgbClr val="404040"/>
                </a:solidFill>
                <a:cs typeface="Times New Roman"/>
              </a:rPr>
              <a:t>11</a:t>
            </a:r>
            <a:r>
              <a:rPr lang="en-US" altLang="zh-TW" sz="2400" b="1" dirty="0">
                <a:solidFill>
                  <a:srgbClr val="404040"/>
                </a:solidFill>
                <a:cs typeface="Times New Roman"/>
              </a:rPr>
              <a:t>For the life of the flesh is in the blood, and I have given it for you on the altar to make atonement for your souls, for it is the blood that makes atonement by the life. </a:t>
            </a:r>
            <a:r>
              <a:rPr lang="zh-TW" altLang="zh-TW" sz="2400" b="1" dirty="0">
                <a:solidFill>
                  <a:srgbClr val="404040"/>
                </a:solidFill>
                <a:cs typeface="Times New Roman"/>
              </a:rPr>
              <a:t>【</a:t>
            </a:r>
            <a:r>
              <a:rPr lang="en-US" altLang="zh-TW" sz="2400" b="1" dirty="0">
                <a:solidFill>
                  <a:srgbClr val="404040"/>
                </a:solidFill>
                <a:cs typeface="Times New Roman"/>
              </a:rPr>
              <a:t>Lev 17:10~11</a:t>
            </a:r>
            <a:r>
              <a:rPr lang="zh-TW" altLang="zh-TW" sz="2400" b="1" dirty="0">
                <a:solidFill>
                  <a:srgbClr val="404040"/>
                </a:solidFill>
                <a:cs typeface="Times New Roman"/>
              </a:rPr>
              <a:t>】</a:t>
            </a:r>
          </a:p>
        </p:txBody>
      </p:sp>
    </p:spTree>
    <p:extLst>
      <p:ext uri="{BB962C8B-B14F-4D97-AF65-F5344CB8AC3E}">
        <p14:creationId xmlns:p14="http://schemas.microsoft.com/office/powerpoint/2010/main" val="86451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5972" y="915566"/>
            <a:ext cx="5708294" cy="984885"/>
          </a:xfrm>
          <a:prstGeom prst="rect">
            <a:avLst/>
          </a:prstGeom>
        </p:spPr>
        <p:txBody>
          <a:bodyPr wrap="none">
            <a:spAutoFit/>
          </a:bodyPr>
          <a:lstStyle/>
          <a:p>
            <a:pPr>
              <a:spcAft>
                <a:spcPts val="0"/>
              </a:spcAft>
            </a:pPr>
            <a:r>
              <a:rPr lang="zh-TW" altLang="en-US" sz="3000" b="1" dirty="0">
                <a:solidFill>
                  <a:srgbClr val="FF0000"/>
                </a:solidFill>
                <a:cs typeface="Times New Roman"/>
                <a:sym typeface="Wingdings"/>
              </a:rPr>
              <a:t></a:t>
            </a:r>
            <a:r>
              <a:rPr lang="zh-TW" altLang="zh-TW" sz="3000" b="1" dirty="0">
                <a:cs typeface="Times New Roman"/>
              </a:rPr>
              <a:t>我們現在可以吃血嗎</a:t>
            </a:r>
            <a:r>
              <a:rPr lang="en-US" altLang="zh-TW" sz="2800" b="1" dirty="0">
                <a:cs typeface="Times New Roman"/>
              </a:rPr>
              <a:t>?</a:t>
            </a:r>
          </a:p>
          <a:p>
            <a:pPr>
              <a:spcAft>
                <a:spcPts val="0"/>
              </a:spcAft>
            </a:pPr>
            <a:r>
              <a:rPr lang="en-US" altLang="zh-TW" sz="2800" b="1" dirty="0">
                <a:cs typeface="Times New Roman"/>
              </a:rPr>
              <a:t>    Are we allowed to eat blood now?</a:t>
            </a:r>
            <a:endParaRPr lang="zh-TW" altLang="zh-TW" sz="2800" b="1" dirty="0">
              <a:cs typeface="Times New Roman"/>
            </a:endParaRPr>
          </a:p>
        </p:txBody>
      </p:sp>
      <p:sp>
        <p:nvSpPr>
          <p:cNvPr id="3" name="矩形 2"/>
          <p:cNvSpPr/>
          <p:nvPr/>
        </p:nvSpPr>
        <p:spPr>
          <a:xfrm>
            <a:off x="611560" y="2139703"/>
            <a:ext cx="8208912" cy="2246769"/>
          </a:xfrm>
          <a:prstGeom prst="rect">
            <a:avLst/>
          </a:prstGeom>
        </p:spPr>
        <p:txBody>
          <a:bodyPr wrap="square">
            <a:spAutoFit/>
          </a:bodyPr>
          <a:lstStyle/>
          <a:p>
            <a:r>
              <a:rPr lang="zh-TW" altLang="zh-TW" sz="2800" dirty="0">
                <a:effectLst/>
                <a:ea typeface="Calibri"/>
                <a:cs typeface="Times New Roman"/>
              </a:rPr>
              <a:t> </a:t>
            </a:r>
            <a:r>
              <a:rPr lang="zh-TW" altLang="en-US" sz="2800" dirty="0">
                <a:solidFill>
                  <a:srgbClr val="0070C0"/>
                </a:solidFill>
                <a:effectLst/>
                <a:ea typeface="Calibri"/>
                <a:cs typeface="Times New Roman"/>
                <a:sym typeface="Wingdings"/>
              </a:rPr>
              <a:t></a:t>
            </a:r>
            <a:r>
              <a:rPr lang="zh-TW" altLang="zh-TW" sz="2800" b="1" dirty="0">
                <a:cs typeface="Times New Roman"/>
              </a:rPr>
              <a:t>耶路撒冷的大公會議耶穌的弟弟雅各很清楚地講</a:t>
            </a:r>
            <a:endParaRPr lang="en-US" altLang="zh-TW" sz="2800" b="1" dirty="0">
              <a:cs typeface="Times New Roman"/>
            </a:endParaRPr>
          </a:p>
          <a:p>
            <a:r>
              <a:rPr lang="en-US" altLang="zh-TW" sz="2800" b="1" dirty="0">
                <a:cs typeface="Times New Roman"/>
              </a:rPr>
              <a:t>      </a:t>
            </a:r>
            <a:r>
              <a:rPr lang="zh-TW" altLang="zh-TW" sz="2800" b="1" dirty="0">
                <a:cs typeface="Times New Roman"/>
              </a:rPr>
              <a:t>到</a:t>
            </a:r>
            <a:r>
              <a:rPr lang="en-US" altLang="zh-TW" sz="2800" b="1" dirty="0">
                <a:cs typeface="Times New Roman"/>
              </a:rPr>
              <a:t>, </a:t>
            </a:r>
            <a:r>
              <a:rPr lang="zh-TW" altLang="zh-TW" sz="2800" b="1" dirty="0">
                <a:cs typeface="Times New Roman"/>
              </a:rPr>
              <a:t>教會是不可以吃血的</a:t>
            </a:r>
            <a:r>
              <a:rPr lang="en-US" altLang="zh-TW" sz="2800" b="1" dirty="0">
                <a:cs typeface="Times New Roman"/>
              </a:rPr>
              <a:t>:</a:t>
            </a:r>
          </a:p>
          <a:p>
            <a:r>
              <a:rPr lang="en-US" altLang="zh-TW" sz="2800" b="1" dirty="0">
                <a:cs typeface="Times New Roman"/>
              </a:rPr>
              <a:t>     Jacob, the brother of Jesus in the Great Council of</a:t>
            </a:r>
          </a:p>
          <a:p>
            <a:r>
              <a:rPr lang="en-US" altLang="zh-TW" sz="2800" b="1" dirty="0">
                <a:cs typeface="Times New Roman"/>
              </a:rPr>
              <a:t>     Jerusalem, spoke very clearly that we should  </a:t>
            </a:r>
          </a:p>
          <a:p>
            <a:r>
              <a:rPr lang="en-US" altLang="zh-TW" sz="2800" b="1" dirty="0">
                <a:cs typeface="Times New Roman"/>
              </a:rPr>
              <a:t>     abstain from blood.</a:t>
            </a:r>
          </a:p>
        </p:txBody>
      </p:sp>
    </p:spTree>
    <p:extLst>
      <p:ext uri="{BB962C8B-B14F-4D97-AF65-F5344CB8AC3E}">
        <p14:creationId xmlns:p14="http://schemas.microsoft.com/office/powerpoint/2010/main" val="7327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627534"/>
            <a:ext cx="7848872" cy="3693319"/>
          </a:xfrm>
          <a:prstGeom prst="rect">
            <a:avLst/>
          </a:prstGeom>
        </p:spPr>
        <p:txBody>
          <a:bodyPr wrap="square">
            <a:spAutoFit/>
          </a:bodyPr>
          <a:lstStyle/>
          <a:p>
            <a:r>
              <a:rPr lang="en-US" altLang="zh-TW" sz="2600" b="1" dirty="0"/>
              <a:t>19</a:t>
            </a:r>
            <a:r>
              <a:rPr lang="zh-TW" altLang="en-US" sz="2600" b="1" dirty="0"/>
              <a:t>所以據我的意見，不可難為那歸服神的外邦人；</a:t>
            </a:r>
            <a:r>
              <a:rPr lang="en-US" altLang="zh-TW" sz="2600" b="1" dirty="0"/>
              <a:t>20</a:t>
            </a:r>
            <a:r>
              <a:rPr lang="zh-TW" altLang="en-US" sz="2600" b="1" dirty="0"/>
              <a:t>只要寫信，吩咐他們禁戒偶像的污穢和姦淫，並勒死的牲畜和血。</a:t>
            </a:r>
            <a:r>
              <a:rPr lang="en-US" altLang="zh-TW" sz="2600" b="1" dirty="0"/>
              <a:t>【</a:t>
            </a:r>
            <a:r>
              <a:rPr lang="zh-TW" altLang="en-US" sz="2600" b="1" dirty="0"/>
              <a:t>徒 </a:t>
            </a:r>
            <a:r>
              <a:rPr lang="en-US" altLang="zh-TW" sz="2600" b="1" dirty="0"/>
              <a:t>15:19~20】</a:t>
            </a:r>
          </a:p>
          <a:p>
            <a:br>
              <a:rPr lang="en-US" altLang="zh-TW" sz="2600" b="1" dirty="0"/>
            </a:br>
            <a:r>
              <a:rPr lang="en-US" altLang="zh-TW" sz="2600" b="1" dirty="0"/>
              <a:t>19Therefore my judgment is that we should not trouble those of the Gentiles who turn to God, 20but should write to them to abstain from the things polluted by idols, and from sexual immorality, and from what has been strangled, and from blood. 【Acts 15:19~20】</a:t>
            </a:r>
          </a:p>
        </p:txBody>
      </p:sp>
    </p:spTree>
    <p:extLst>
      <p:ext uri="{BB962C8B-B14F-4D97-AF65-F5344CB8AC3E}">
        <p14:creationId xmlns:p14="http://schemas.microsoft.com/office/powerpoint/2010/main" val="2364572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83518"/>
            <a:ext cx="4648067" cy="523220"/>
          </a:xfrm>
          <a:prstGeom prst="rect">
            <a:avLst/>
          </a:prstGeom>
        </p:spPr>
        <p:txBody>
          <a:bodyPr wrap="none">
            <a:spAutoFit/>
          </a:bodyPr>
          <a:lstStyle/>
          <a:p>
            <a:pPr>
              <a:spcAft>
                <a:spcPts val="0"/>
              </a:spcAft>
            </a:pPr>
            <a:r>
              <a:rPr lang="en-US" altLang="zh-TW" sz="2800" b="1" dirty="0">
                <a:solidFill>
                  <a:srgbClr val="FF0000"/>
                </a:solidFill>
                <a:cs typeface="Times New Roman"/>
              </a:rPr>
              <a:t>III. </a:t>
            </a:r>
            <a:r>
              <a:rPr lang="en-US" altLang="zh-TW" sz="2800" b="1" u="sng" dirty="0">
                <a:cs typeface="Times New Roman"/>
              </a:rPr>
              <a:t>Jewish Diet/</a:t>
            </a:r>
            <a:r>
              <a:rPr lang="zh-TW" altLang="zh-TW" sz="2800" b="1" u="sng" dirty="0">
                <a:cs typeface="Times New Roman"/>
              </a:rPr>
              <a:t>猶太人的飲食</a:t>
            </a:r>
            <a:endParaRPr lang="zh-TW" altLang="zh-TW" sz="2800" u="sng" dirty="0">
              <a:cs typeface="Times New Roman"/>
            </a:endParaRPr>
          </a:p>
        </p:txBody>
      </p:sp>
      <p:sp>
        <p:nvSpPr>
          <p:cNvPr id="5" name="矩形 4"/>
          <p:cNvSpPr/>
          <p:nvPr/>
        </p:nvSpPr>
        <p:spPr>
          <a:xfrm>
            <a:off x="650698" y="1184326"/>
            <a:ext cx="8196812" cy="1723549"/>
          </a:xfrm>
          <a:prstGeom prst="rect">
            <a:avLst/>
          </a:prstGeom>
        </p:spPr>
        <p:txBody>
          <a:bodyPr wrap="square">
            <a:spAutoFit/>
          </a:bodyPr>
          <a:lstStyle/>
          <a:p>
            <a:r>
              <a:rPr lang="zh-TW" altLang="en-US" sz="2600" b="1" dirty="0"/>
              <a:t>吃</a:t>
            </a:r>
            <a:r>
              <a:rPr lang="en-US" altLang="zh-TW" sz="2600" b="1" dirty="0"/>
              <a:t>Kosher</a:t>
            </a:r>
            <a:r>
              <a:rPr lang="zh-TW" altLang="zh-TW" sz="2600" b="1" dirty="0"/>
              <a:t>的食物</a:t>
            </a:r>
            <a:r>
              <a:rPr lang="en-US" altLang="zh-TW" sz="2600" b="1" dirty="0"/>
              <a:t>, </a:t>
            </a:r>
            <a:r>
              <a:rPr lang="zh-TW" altLang="zh-TW" sz="2600" b="1" dirty="0"/>
              <a:t>表示來源可靠</a:t>
            </a:r>
            <a:r>
              <a:rPr lang="en-US" altLang="zh-TW" sz="2600" b="1" dirty="0"/>
              <a:t>, </a:t>
            </a:r>
            <a:r>
              <a:rPr lang="zh-TW" altLang="zh-TW" sz="2600" b="1" dirty="0"/>
              <a:t>食物的種類被上帝許可</a:t>
            </a:r>
            <a:r>
              <a:rPr lang="en-US" altLang="zh-TW" sz="2600" b="1" dirty="0"/>
              <a:t>, </a:t>
            </a:r>
            <a:r>
              <a:rPr lang="zh-TW" altLang="zh-TW" sz="2600" b="1" dirty="0"/>
              <a:t>準備的方法也合乎聖經</a:t>
            </a:r>
            <a:r>
              <a:rPr lang="en-US" altLang="zh-TW" sz="2600" b="1" dirty="0"/>
              <a:t>.  </a:t>
            </a:r>
            <a:r>
              <a:rPr lang="zh-TW" altLang="en-US" sz="2600" b="1" dirty="0"/>
              <a:t>必須是</a:t>
            </a:r>
            <a:r>
              <a:rPr lang="zh-TW" altLang="zh-TW" sz="2800" b="1" dirty="0"/>
              <a:t>反芻</a:t>
            </a:r>
            <a:r>
              <a:rPr lang="zh-TW" altLang="en-US" sz="2800" b="1" dirty="0"/>
              <a:t>和</a:t>
            </a:r>
            <a:r>
              <a:rPr lang="zh-TW" altLang="zh-TW" sz="2400" b="1" dirty="0"/>
              <a:t>分蹄</a:t>
            </a:r>
            <a:r>
              <a:rPr lang="zh-TW" altLang="en-US" sz="2400" b="1" dirty="0"/>
              <a:t>的。</a:t>
            </a:r>
            <a:endParaRPr lang="en-US" altLang="zh-TW" sz="2400" b="1" dirty="0"/>
          </a:p>
          <a:p>
            <a:r>
              <a:rPr lang="en-US" altLang="zh-TW" sz="2600" b="1" dirty="0"/>
              <a:t>For larger animals, kosher laws permit the consumption of species that both chew their cud and have split hooves</a:t>
            </a:r>
            <a:r>
              <a:rPr lang="en-US" altLang="zh-TW" sz="2600" dirty="0"/>
              <a:t>.</a:t>
            </a:r>
            <a:endParaRPr lang="en-US" altLang="zh-TW" sz="2600" b="1" dirty="0"/>
          </a:p>
        </p:txBody>
      </p:sp>
      <p:pic>
        <p:nvPicPr>
          <p:cNvPr id="1026" name="Picture 2" descr="ãè±¬ã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84" y="3483503"/>
            <a:ext cx="2521721" cy="1260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ãcat fish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189" y="3384891"/>
            <a:ext cx="1296144" cy="13762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7119" y="3467154"/>
            <a:ext cx="1698015" cy="113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6829" y="3576664"/>
            <a:ext cx="1910290" cy="107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4236" y="3615277"/>
            <a:ext cx="1452260" cy="97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650698" y="3534925"/>
            <a:ext cx="734496" cy="830997"/>
          </a:xfrm>
          <a:prstGeom prst="rect">
            <a:avLst/>
          </a:prstGeom>
        </p:spPr>
        <p:txBody>
          <a:bodyPr wrap="none">
            <a:spAutoFit/>
          </a:bodyPr>
          <a:lstStyle/>
          <a:p>
            <a:r>
              <a:rPr lang="en-US" altLang="zh-TW" sz="4800" b="1" dirty="0">
                <a:solidFill>
                  <a:srgbClr val="FF0000"/>
                </a:solidFill>
                <a:sym typeface="Wingdings"/>
              </a:rPr>
              <a:t></a:t>
            </a:r>
            <a:endParaRPr lang="zh-TW" altLang="en-US" sz="4800" dirty="0">
              <a:solidFill>
                <a:srgbClr val="FF0000"/>
              </a:solidFill>
            </a:endParaRPr>
          </a:p>
        </p:txBody>
      </p:sp>
      <p:sp>
        <p:nvSpPr>
          <p:cNvPr id="4" name="矩形 3"/>
          <p:cNvSpPr/>
          <p:nvPr/>
        </p:nvSpPr>
        <p:spPr>
          <a:xfrm>
            <a:off x="2915816" y="3534925"/>
            <a:ext cx="734496" cy="830997"/>
          </a:xfrm>
          <a:prstGeom prst="rect">
            <a:avLst/>
          </a:prstGeom>
        </p:spPr>
        <p:txBody>
          <a:bodyPr wrap="none">
            <a:spAutoFit/>
          </a:bodyPr>
          <a:lstStyle/>
          <a:p>
            <a:r>
              <a:rPr lang="en-US" altLang="zh-TW" sz="4800" b="1" dirty="0">
                <a:solidFill>
                  <a:srgbClr val="FF0000"/>
                </a:solidFill>
                <a:sym typeface="Wingdings"/>
              </a:rPr>
              <a:t></a:t>
            </a:r>
            <a:endParaRPr lang="zh-TW" altLang="en-US" sz="4800" dirty="0">
              <a:solidFill>
                <a:srgbClr val="FF0000"/>
              </a:solidFill>
            </a:endParaRPr>
          </a:p>
        </p:txBody>
      </p:sp>
      <p:sp>
        <p:nvSpPr>
          <p:cNvPr id="12" name="矩形 11"/>
          <p:cNvSpPr/>
          <p:nvPr/>
        </p:nvSpPr>
        <p:spPr>
          <a:xfrm>
            <a:off x="3803597" y="3383086"/>
            <a:ext cx="734496" cy="830997"/>
          </a:xfrm>
          <a:prstGeom prst="rect">
            <a:avLst/>
          </a:prstGeom>
        </p:spPr>
        <p:txBody>
          <a:bodyPr wrap="none">
            <a:spAutoFit/>
          </a:bodyPr>
          <a:lstStyle/>
          <a:p>
            <a:r>
              <a:rPr lang="en-US" altLang="zh-TW" sz="4800" b="1" dirty="0">
                <a:solidFill>
                  <a:srgbClr val="FF0000"/>
                </a:solidFill>
                <a:sym typeface="Wingdings"/>
              </a:rPr>
              <a:t></a:t>
            </a:r>
            <a:endParaRPr lang="zh-TW" altLang="en-US" sz="4800" dirty="0">
              <a:solidFill>
                <a:srgbClr val="FF0000"/>
              </a:solidFill>
            </a:endParaRPr>
          </a:p>
        </p:txBody>
      </p:sp>
      <p:sp>
        <p:nvSpPr>
          <p:cNvPr id="13" name="矩形 12"/>
          <p:cNvSpPr/>
          <p:nvPr/>
        </p:nvSpPr>
        <p:spPr>
          <a:xfrm>
            <a:off x="5851630" y="3448479"/>
            <a:ext cx="734496" cy="830997"/>
          </a:xfrm>
          <a:prstGeom prst="rect">
            <a:avLst/>
          </a:prstGeom>
        </p:spPr>
        <p:txBody>
          <a:bodyPr wrap="none">
            <a:spAutoFit/>
          </a:bodyPr>
          <a:lstStyle/>
          <a:p>
            <a:r>
              <a:rPr lang="en-US" altLang="zh-TW" sz="4800" b="1" dirty="0">
                <a:solidFill>
                  <a:srgbClr val="FF0000"/>
                </a:solidFill>
                <a:sym typeface="Wingdings"/>
              </a:rPr>
              <a:t></a:t>
            </a:r>
            <a:endParaRPr lang="zh-TW" altLang="en-US" sz="4800" dirty="0">
              <a:solidFill>
                <a:srgbClr val="FF0000"/>
              </a:solidFill>
            </a:endParaRPr>
          </a:p>
        </p:txBody>
      </p:sp>
      <p:sp>
        <p:nvSpPr>
          <p:cNvPr id="14" name="矩形 13"/>
          <p:cNvSpPr/>
          <p:nvPr/>
        </p:nvSpPr>
        <p:spPr>
          <a:xfrm>
            <a:off x="7533583" y="3382690"/>
            <a:ext cx="734496" cy="830997"/>
          </a:xfrm>
          <a:prstGeom prst="rect">
            <a:avLst/>
          </a:prstGeom>
        </p:spPr>
        <p:txBody>
          <a:bodyPr wrap="none">
            <a:spAutoFit/>
          </a:bodyPr>
          <a:lstStyle/>
          <a:p>
            <a:r>
              <a:rPr lang="en-US" altLang="zh-TW" sz="4800" b="1" dirty="0">
                <a:solidFill>
                  <a:srgbClr val="FF0000"/>
                </a:solidFill>
                <a:sym typeface="Wingdings"/>
              </a:rPr>
              <a:t></a:t>
            </a:r>
            <a:endParaRPr lang="zh-TW" altLang="en-US" sz="4800" dirty="0">
              <a:solidFill>
                <a:srgbClr val="FF0000"/>
              </a:solidFill>
            </a:endParaRPr>
          </a:p>
        </p:txBody>
      </p:sp>
    </p:spTree>
    <p:extLst>
      <p:ext uri="{BB962C8B-B14F-4D97-AF65-F5344CB8AC3E}">
        <p14:creationId xmlns:p14="http://schemas.microsoft.com/office/powerpoint/2010/main" val="253998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2048" y="1132813"/>
            <a:ext cx="1732334" cy="492443"/>
          </a:xfrm>
          <a:prstGeom prst="rect">
            <a:avLst/>
          </a:prstGeom>
        </p:spPr>
        <p:txBody>
          <a:bodyPr wrap="none">
            <a:spAutoFit/>
          </a:bodyPr>
          <a:lstStyle/>
          <a:p>
            <a:pPr>
              <a:spcAft>
                <a:spcPts val="0"/>
              </a:spcAft>
            </a:pPr>
            <a:r>
              <a:rPr lang="en-US" altLang="zh-TW" sz="2600" dirty="0">
                <a:cs typeface="Times New Roman"/>
              </a:rPr>
              <a:t>Illustration:</a:t>
            </a:r>
            <a:endParaRPr lang="zh-TW" altLang="zh-TW" sz="2600" dirty="0">
              <a:cs typeface="Times New Roman"/>
            </a:endParaRPr>
          </a:p>
        </p:txBody>
      </p:sp>
      <p:pic>
        <p:nvPicPr>
          <p:cNvPr id="3" name="Picture 5" descr="https://upload.wikimedia.org/wikipedia/commons/thumb/c/c3/India-0037_-_Flickr_-_archer10_%28Dennis%29.jpg/1188px-India-0037_-_Flickr_-_archer10_%28Dennis%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795" y="1737856"/>
            <a:ext cx="4048798" cy="2922790"/>
          </a:xfrm>
          <a:prstGeom prst="rect">
            <a:avLst/>
          </a:prstGeom>
          <a:noFill/>
          <a:ln>
            <a:noFill/>
          </a:ln>
        </p:spPr>
      </p:pic>
      <p:pic>
        <p:nvPicPr>
          <p:cNvPr id="4" name="Picture 6" descr="The flag of Pakistan hoisted at the top of National Monume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7044" y="1148931"/>
            <a:ext cx="3528392" cy="3532655"/>
          </a:xfrm>
          <a:prstGeom prst="rect">
            <a:avLst/>
          </a:prstGeom>
          <a:noFill/>
          <a:ln>
            <a:noFill/>
          </a:ln>
        </p:spPr>
      </p:pic>
      <p:sp>
        <p:nvSpPr>
          <p:cNvPr id="5" name="矩形 4"/>
          <p:cNvSpPr/>
          <p:nvPr/>
        </p:nvSpPr>
        <p:spPr>
          <a:xfrm>
            <a:off x="432048" y="187935"/>
            <a:ext cx="7020272" cy="954107"/>
          </a:xfrm>
          <a:prstGeom prst="rect">
            <a:avLst/>
          </a:prstGeom>
        </p:spPr>
        <p:txBody>
          <a:bodyPr wrap="square">
            <a:spAutoFit/>
          </a:bodyPr>
          <a:lstStyle/>
          <a:p>
            <a:pPr lvl="0"/>
            <a:r>
              <a:rPr lang="en-US" altLang="zh-TW" sz="2800" dirty="0">
                <a:solidFill>
                  <a:srgbClr val="FF0000"/>
                </a:solidFill>
                <a:cs typeface="Times New Roman"/>
                <a:sym typeface="Wingdings"/>
              </a:rPr>
              <a:t></a:t>
            </a:r>
            <a:r>
              <a:rPr lang="en-US" altLang="zh-TW" sz="2800" b="1" dirty="0">
                <a:solidFill>
                  <a:prstClr val="black"/>
                </a:solidFill>
                <a:cs typeface="Times New Roman"/>
              </a:rPr>
              <a:t>“</a:t>
            </a:r>
            <a:r>
              <a:rPr lang="zh-TW" altLang="zh-TW" sz="2800" b="1" dirty="0">
                <a:solidFill>
                  <a:prstClr val="black"/>
                </a:solidFill>
                <a:cs typeface="Times New Roman"/>
              </a:rPr>
              <a:t>為什麼</a:t>
            </a:r>
            <a:r>
              <a:rPr lang="en-US" altLang="zh-TW" sz="2800" b="1" dirty="0">
                <a:solidFill>
                  <a:prstClr val="black"/>
                </a:solidFill>
                <a:cs typeface="Times New Roman"/>
              </a:rPr>
              <a:t>” </a:t>
            </a:r>
            <a:r>
              <a:rPr lang="zh-TW" altLang="zh-TW" sz="2800" b="1" dirty="0">
                <a:solidFill>
                  <a:prstClr val="black"/>
                </a:solidFill>
                <a:cs typeface="Times New Roman"/>
              </a:rPr>
              <a:t>神要這樣子規定他們</a:t>
            </a:r>
            <a:r>
              <a:rPr lang="en-US" altLang="zh-TW" sz="2800" dirty="0">
                <a:solidFill>
                  <a:prstClr val="black"/>
                </a:solidFill>
                <a:cs typeface="Times New Roman"/>
              </a:rPr>
              <a:t>?</a:t>
            </a:r>
          </a:p>
          <a:p>
            <a:pPr lvl="0"/>
            <a:r>
              <a:rPr lang="zh-TW" altLang="en-US" sz="2800" dirty="0">
                <a:solidFill>
                  <a:prstClr val="black"/>
                </a:solidFill>
                <a:cs typeface="Times New Roman"/>
              </a:rPr>
              <a:t>   </a:t>
            </a:r>
            <a:r>
              <a:rPr lang="en-US" altLang="zh-TW" sz="2800" dirty="0">
                <a:solidFill>
                  <a:prstClr val="black"/>
                </a:solidFill>
                <a:cs typeface="Times New Roman"/>
              </a:rPr>
              <a:t>Why does God stipulate them like this?</a:t>
            </a:r>
            <a:endParaRPr lang="zh-TW" altLang="zh-TW" sz="2800" dirty="0">
              <a:solidFill>
                <a:prstClr val="black"/>
              </a:solidFill>
              <a:cs typeface="Times New Roman"/>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961" y="4700807"/>
            <a:ext cx="44644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7044" y="4700807"/>
            <a:ext cx="50239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3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4796" y="627534"/>
            <a:ext cx="8280920" cy="2062103"/>
          </a:xfrm>
          <a:prstGeom prst="rect">
            <a:avLst/>
          </a:prstGeom>
        </p:spPr>
        <p:txBody>
          <a:bodyPr wrap="square">
            <a:spAutoFit/>
          </a:bodyPr>
          <a:lstStyle/>
          <a:p>
            <a:r>
              <a:rPr lang="zh-TW" altLang="en-US" sz="3200" b="1" dirty="0">
                <a:solidFill>
                  <a:srgbClr val="FF0000"/>
                </a:solidFill>
                <a:cs typeface="Calibri"/>
                <a:sym typeface="Wingdings"/>
              </a:rPr>
              <a:t></a:t>
            </a:r>
            <a:r>
              <a:rPr lang="zh-TW" altLang="zh-TW" sz="3200" b="1" dirty="0">
                <a:cs typeface="Times New Roman"/>
              </a:rPr>
              <a:t>吃和我們肉體的生命很有關係</a:t>
            </a:r>
            <a:r>
              <a:rPr lang="en-US" altLang="zh-TW" sz="3200" b="1" dirty="0">
                <a:cs typeface="Times New Roman"/>
              </a:rPr>
              <a:t>. </a:t>
            </a:r>
          </a:p>
          <a:p>
            <a:r>
              <a:rPr lang="zh-TW" altLang="en-US" sz="3200" b="1" dirty="0">
                <a:cs typeface="Times New Roman"/>
              </a:rPr>
              <a:t>   那</a:t>
            </a:r>
            <a:r>
              <a:rPr lang="zh-TW" altLang="zh-TW" sz="3200" b="1" u="sng" dirty="0">
                <a:cs typeface="Times New Roman"/>
              </a:rPr>
              <a:t>吃會不會和我們屬靈的生命也有關係呢</a:t>
            </a:r>
            <a:r>
              <a:rPr lang="en-US" altLang="zh-TW" sz="3200" b="1" dirty="0">
                <a:cs typeface="Times New Roman"/>
              </a:rPr>
              <a:t>?</a:t>
            </a:r>
          </a:p>
          <a:p>
            <a:r>
              <a:rPr lang="en-US" altLang="zh-TW" sz="3200" b="1" dirty="0"/>
              <a:t>   Eating is pretty much related to our physical</a:t>
            </a:r>
          </a:p>
          <a:p>
            <a:r>
              <a:rPr lang="en-US" altLang="zh-TW" sz="3200" b="1" dirty="0"/>
              <a:t>   life. Will it be related to our spiritual life?</a:t>
            </a:r>
            <a:endParaRPr lang="zh-TW" altLang="en-US" sz="3200" b="1" dirty="0"/>
          </a:p>
        </p:txBody>
      </p:sp>
      <p:sp>
        <p:nvSpPr>
          <p:cNvPr id="3" name="矩形 2"/>
          <p:cNvSpPr/>
          <p:nvPr/>
        </p:nvSpPr>
        <p:spPr>
          <a:xfrm>
            <a:off x="683568" y="3148391"/>
            <a:ext cx="3678828" cy="1077218"/>
          </a:xfrm>
          <a:prstGeom prst="rect">
            <a:avLst/>
          </a:prstGeom>
        </p:spPr>
        <p:txBody>
          <a:bodyPr wrap="none">
            <a:spAutoFit/>
          </a:bodyPr>
          <a:lstStyle/>
          <a:p>
            <a:pPr>
              <a:spcAft>
                <a:spcPts val="0"/>
              </a:spcAft>
            </a:pPr>
            <a:r>
              <a:rPr lang="zh-TW" altLang="en-US" sz="3200" b="1" dirty="0">
                <a:solidFill>
                  <a:srgbClr val="0070C0"/>
                </a:solidFill>
                <a:cs typeface="Times New Roman"/>
                <a:sym typeface="Wingdings"/>
              </a:rPr>
              <a:t></a:t>
            </a:r>
            <a:r>
              <a:rPr lang="zh-TW" altLang="zh-TW" sz="3200" b="1" dirty="0">
                <a:cs typeface="Times New Roman"/>
              </a:rPr>
              <a:t>當然有啦</a:t>
            </a:r>
            <a:r>
              <a:rPr lang="en-US" altLang="zh-TW" sz="3200" b="1" dirty="0">
                <a:cs typeface="Times New Roman"/>
              </a:rPr>
              <a:t>!</a:t>
            </a:r>
          </a:p>
          <a:p>
            <a:pPr>
              <a:spcAft>
                <a:spcPts val="0"/>
              </a:spcAft>
            </a:pPr>
            <a:r>
              <a:rPr lang="en-US" altLang="zh-TW" sz="3200" b="1" dirty="0">
                <a:cs typeface="Times New Roman"/>
              </a:rPr>
              <a:t>    Of course there is!</a:t>
            </a:r>
            <a:endParaRPr lang="zh-TW" altLang="zh-TW" sz="3200" b="1" dirty="0">
              <a:cs typeface="Times New Roman"/>
            </a:endParaRPr>
          </a:p>
        </p:txBody>
      </p:sp>
    </p:spTree>
    <p:extLst>
      <p:ext uri="{BB962C8B-B14F-4D97-AF65-F5344CB8AC3E}">
        <p14:creationId xmlns:p14="http://schemas.microsoft.com/office/powerpoint/2010/main" val="41091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87624" y="1995686"/>
            <a:ext cx="6769630" cy="892552"/>
          </a:xfrm>
          <a:prstGeom prst="rect">
            <a:avLst/>
          </a:prstGeom>
        </p:spPr>
        <p:txBody>
          <a:bodyPr wrap="square">
            <a:spAutoFit/>
          </a:bodyPr>
          <a:lstStyle/>
          <a:p>
            <a:r>
              <a:rPr lang="zh-TW" altLang="zh-TW" sz="2600" b="1" u="sng" dirty="0"/>
              <a:t>佛教</a:t>
            </a:r>
            <a:r>
              <a:rPr lang="en-US" altLang="zh-TW" sz="2600" b="1" u="sng" dirty="0"/>
              <a:t>/</a:t>
            </a:r>
            <a:r>
              <a:rPr lang="zh-TW" altLang="zh-TW" sz="2600" b="1" u="sng" dirty="0"/>
              <a:t>印度教和回教的吃飯習慣</a:t>
            </a:r>
            <a:r>
              <a:rPr lang="en-US" altLang="zh-TW" sz="2600" b="1" u="sng" dirty="0"/>
              <a:t> :</a:t>
            </a:r>
          </a:p>
          <a:p>
            <a:r>
              <a:rPr lang="en-US" altLang="zh-TW" sz="2600" b="1" dirty="0"/>
              <a:t> </a:t>
            </a:r>
            <a:r>
              <a:rPr lang="en-US" altLang="zh-TW" sz="2400" b="1" dirty="0">
                <a:ea typeface="Calibri"/>
                <a:cs typeface="Times New Roman"/>
              </a:rPr>
              <a:t>Buddhism , Hinduism </a:t>
            </a:r>
            <a:r>
              <a:rPr lang="en-US" altLang="zh-TW" sz="2600" b="1" dirty="0"/>
              <a:t>and Muslim eating habits:</a:t>
            </a:r>
            <a:endParaRPr lang="zh-TW" altLang="zh-TW" sz="2600" b="1" dirty="0"/>
          </a:p>
        </p:txBody>
      </p:sp>
    </p:spTree>
    <p:extLst>
      <p:ext uri="{BB962C8B-B14F-4D97-AF65-F5344CB8AC3E}">
        <p14:creationId xmlns:p14="http://schemas.microsoft.com/office/powerpoint/2010/main" val="126775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0766" y="411510"/>
            <a:ext cx="8424936" cy="954107"/>
          </a:xfrm>
          <a:prstGeom prst="rect">
            <a:avLst/>
          </a:prstGeom>
        </p:spPr>
        <p:txBody>
          <a:bodyPr wrap="square">
            <a:spAutoFit/>
          </a:bodyPr>
          <a:lstStyle/>
          <a:p>
            <a:r>
              <a:rPr lang="en-US" altLang="zh-TW" sz="2800" b="1" dirty="0">
                <a:solidFill>
                  <a:srgbClr val="FF0000"/>
                </a:solidFill>
                <a:cs typeface="Times New Roman"/>
              </a:rPr>
              <a:t>IV. </a:t>
            </a:r>
            <a:r>
              <a:rPr lang="zh-TW" altLang="zh-TW" sz="2800" b="1" dirty="0">
                <a:cs typeface="Times New Roman"/>
              </a:rPr>
              <a:t>回教大底承受猶太教的教導</a:t>
            </a:r>
            <a:r>
              <a:rPr lang="en-US" altLang="zh-TW" sz="2800" b="1" dirty="0">
                <a:cs typeface="Times New Roman"/>
              </a:rPr>
              <a:t> </a:t>
            </a:r>
          </a:p>
          <a:p>
            <a:r>
              <a:rPr lang="zh-TW" altLang="en-US" sz="2800" b="1" dirty="0">
                <a:cs typeface="Times New Roman"/>
              </a:rPr>
              <a:t>      </a:t>
            </a:r>
            <a:r>
              <a:rPr lang="en-US" altLang="zh-TW" sz="2800" b="1" dirty="0">
                <a:cs typeface="Times New Roman"/>
              </a:rPr>
              <a:t>Muslim inherited much Jewish teaching.</a:t>
            </a:r>
            <a:endParaRPr lang="zh-TW" altLang="en-US" sz="2800" dirty="0"/>
          </a:p>
        </p:txBody>
      </p:sp>
      <p:sp>
        <p:nvSpPr>
          <p:cNvPr id="3" name="矩形 2"/>
          <p:cNvSpPr/>
          <p:nvPr/>
        </p:nvSpPr>
        <p:spPr>
          <a:xfrm>
            <a:off x="575487" y="1563637"/>
            <a:ext cx="8395383" cy="1354217"/>
          </a:xfrm>
          <a:prstGeom prst="rect">
            <a:avLst/>
          </a:prstGeom>
        </p:spPr>
        <p:txBody>
          <a:bodyPr wrap="square">
            <a:spAutoFit/>
          </a:bodyPr>
          <a:lstStyle/>
          <a:p>
            <a:r>
              <a:rPr lang="zh-TW" altLang="en-US" sz="2600" b="1" dirty="0">
                <a:solidFill>
                  <a:srgbClr val="0070C0"/>
                </a:solidFill>
                <a:cs typeface="Times New Roman"/>
                <a:sym typeface="Wingdings"/>
              </a:rPr>
              <a:t></a:t>
            </a:r>
            <a:r>
              <a:rPr lang="zh-TW" altLang="zh-TW" sz="2600" b="1" dirty="0">
                <a:cs typeface="Times New Roman"/>
              </a:rPr>
              <a:t>他們的飲食律法是叫做</a:t>
            </a:r>
            <a:r>
              <a:rPr lang="en-US" altLang="zh-TW" sz="2600" b="1" i="1" u="sng" dirty="0">
                <a:solidFill>
                  <a:srgbClr val="0B0080"/>
                </a:solidFill>
                <a:latin typeface="Arial"/>
                <a:cs typeface="Times New Roman"/>
                <a:hlinkClick r:id="rId2" tooltip="Halal"/>
              </a:rPr>
              <a:t>halal</a:t>
            </a:r>
            <a:r>
              <a:rPr lang="en-US" altLang="zh-TW" sz="2600" b="1" i="1" dirty="0">
                <a:solidFill>
                  <a:srgbClr val="222222"/>
                </a:solidFill>
                <a:latin typeface="Arial"/>
              </a:rPr>
              <a:t> </a:t>
            </a:r>
            <a:r>
              <a:rPr lang="zh-TW" altLang="zh-TW" sz="2600" b="1" dirty="0">
                <a:solidFill>
                  <a:srgbClr val="222222"/>
                </a:solidFill>
                <a:latin typeface="Arial"/>
                <a:cs typeface="Arial"/>
              </a:rPr>
              <a:t>同樣的要求動物要放血</a:t>
            </a:r>
            <a:endParaRPr lang="en-US" altLang="zh-TW" sz="2600" b="1" dirty="0">
              <a:solidFill>
                <a:srgbClr val="222222"/>
              </a:solidFill>
              <a:latin typeface="Arial"/>
              <a:cs typeface="Arial"/>
            </a:endParaRPr>
          </a:p>
          <a:p>
            <a:r>
              <a:rPr lang="en-US" altLang="zh-TW" sz="2600" dirty="0"/>
              <a:t>      </a:t>
            </a:r>
            <a:r>
              <a:rPr lang="en-US" altLang="zh-TW" sz="2600" b="1" dirty="0"/>
              <a:t>Their diet is called halal.</a:t>
            </a:r>
            <a:r>
              <a:rPr lang="en-US" altLang="zh-TW" sz="2800" b="1" dirty="0"/>
              <a:t>  All blood is drained from</a:t>
            </a:r>
          </a:p>
          <a:p>
            <a:r>
              <a:rPr lang="en-US" altLang="zh-TW" sz="2800" b="1" dirty="0"/>
              <a:t>      the carcass.</a:t>
            </a:r>
            <a:endParaRPr lang="zh-TW" altLang="en-US" sz="2600" b="1" dirty="0"/>
          </a:p>
        </p:txBody>
      </p:sp>
      <p:pic>
        <p:nvPicPr>
          <p:cNvPr id="4" name="Picture 8" descr="https://upload.wikimedia.org/wikipedia/commons/thumb/d/d6/Halal_Market_Woodbury%2C_Minnesota_%28US%29.jpg/1920px-Halal_Market_Woodbury%2C_Minnesota_%28US%2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979464"/>
            <a:ext cx="3888432" cy="1820774"/>
          </a:xfrm>
          <a:prstGeom prst="rect">
            <a:avLst/>
          </a:prstGeom>
          <a:noFill/>
          <a:ln>
            <a:noFill/>
          </a:ln>
        </p:spPr>
      </p:pic>
      <p:pic>
        <p:nvPicPr>
          <p:cNvPr id="1026" name="Picture 2" descr="ãé§±é§ãçåçæå°çµ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119766"/>
            <a:ext cx="1584176" cy="1540171"/>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6588224" y="3124596"/>
            <a:ext cx="734496" cy="830997"/>
          </a:xfrm>
          <a:prstGeom prst="rect">
            <a:avLst/>
          </a:prstGeom>
        </p:spPr>
        <p:txBody>
          <a:bodyPr wrap="none">
            <a:spAutoFit/>
          </a:bodyPr>
          <a:lstStyle/>
          <a:p>
            <a:r>
              <a:rPr lang="en-US" altLang="zh-TW" sz="4800" b="1" dirty="0">
                <a:solidFill>
                  <a:srgbClr val="FF0000"/>
                </a:solidFill>
                <a:sym typeface="Wingdings"/>
              </a:rPr>
              <a:t></a:t>
            </a:r>
            <a:endParaRPr lang="zh-TW" altLang="en-US" sz="4800" dirty="0">
              <a:solidFill>
                <a:srgbClr val="FF0000"/>
              </a:solidFill>
            </a:endParaRPr>
          </a:p>
        </p:txBody>
      </p:sp>
    </p:spTree>
    <p:extLst>
      <p:ext uri="{BB962C8B-B14F-4D97-AF65-F5344CB8AC3E}">
        <p14:creationId xmlns:p14="http://schemas.microsoft.com/office/powerpoint/2010/main" val="49626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8174" y="771550"/>
            <a:ext cx="5828327" cy="523220"/>
          </a:xfrm>
          <a:prstGeom prst="rect">
            <a:avLst/>
          </a:prstGeom>
        </p:spPr>
        <p:txBody>
          <a:bodyPr wrap="none">
            <a:spAutoFit/>
          </a:bodyPr>
          <a:lstStyle/>
          <a:p>
            <a:r>
              <a:rPr lang="en-US" altLang="zh-TW" sz="2800" b="1" dirty="0">
                <a:solidFill>
                  <a:srgbClr val="FF0000"/>
                </a:solidFill>
                <a:cs typeface="Times New Roman"/>
              </a:rPr>
              <a:t>V.</a:t>
            </a:r>
            <a:r>
              <a:rPr lang="en-US" altLang="zh-TW" sz="2800" b="1" dirty="0">
                <a:cs typeface="Times New Roman"/>
              </a:rPr>
              <a:t> </a:t>
            </a:r>
            <a:r>
              <a:rPr lang="zh-TW" altLang="zh-TW" sz="2800" b="1" dirty="0">
                <a:cs typeface="Times New Roman"/>
              </a:rPr>
              <a:t>印度教</a:t>
            </a:r>
            <a:r>
              <a:rPr lang="en-US" altLang="zh-TW" sz="2800" b="1" dirty="0">
                <a:cs typeface="Times New Roman"/>
              </a:rPr>
              <a:t>, </a:t>
            </a:r>
            <a:r>
              <a:rPr lang="zh-TW" altLang="zh-TW" sz="2800" b="1" dirty="0">
                <a:cs typeface="Times New Roman"/>
              </a:rPr>
              <a:t>佛教</a:t>
            </a:r>
            <a:r>
              <a:rPr lang="zh-TW" altLang="zh-TW" sz="2800" b="1" dirty="0">
                <a:effectLst/>
                <a:ea typeface="Calibri"/>
                <a:cs typeface="Times New Roman"/>
              </a:rPr>
              <a:t> </a:t>
            </a:r>
            <a:r>
              <a:rPr lang="en-US" altLang="zh-TW" sz="2800" b="1" dirty="0">
                <a:effectLst/>
                <a:ea typeface="Calibri"/>
                <a:cs typeface="Times New Roman"/>
              </a:rPr>
              <a:t>/Hinduism, Buddhism</a:t>
            </a:r>
            <a:endParaRPr lang="zh-TW" altLang="en-US" sz="2800" dirty="0"/>
          </a:p>
        </p:txBody>
      </p:sp>
      <p:sp>
        <p:nvSpPr>
          <p:cNvPr id="3" name="矩形 2"/>
          <p:cNvSpPr/>
          <p:nvPr/>
        </p:nvSpPr>
        <p:spPr>
          <a:xfrm>
            <a:off x="755576" y="1563638"/>
            <a:ext cx="7711953" cy="954107"/>
          </a:xfrm>
          <a:prstGeom prst="rect">
            <a:avLst/>
          </a:prstGeom>
        </p:spPr>
        <p:txBody>
          <a:bodyPr wrap="square">
            <a:spAutoFit/>
          </a:bodyPr>
          <a:lstStyle/>
          <a:p>
            <a:r>
              <a:rPr lang="zh-TW" altLang="en-US" sz="2800" b="1" dirty="0">
                <a:solidFill>
                  <a:srgbClr val="0070C0"/>
                </a:solidFill>
                <a:sym typeface="Wingdings"/>
              </a:rPr>
              <a:t></a:t>
            </a:r>
            <a:r>
              <a:rPr lang="zh-TW" altLang="zh-TW" sz="2800" b="1" dirty="0"/>
              <a:t>要敬虔的就不能吃肉食</a:t>
            </a:r>
            <a:r>
              <a:rPr lang="en-US" altLang="zh-TW" sz="2800" b="1" dirty="0"/>
              <a:t>. </a:t>
            </a:r>
            <a:r>
              <a:rPr lang="zh-TW" altLang="zh-TW" sz="2800" b="1" dirty="0"/>
              <a:t>一般的至少不要吃牛</a:t>
            </a:r>
            <a:r>
              <a:rPr lang="en-US" altLang="zh-TW" sz="2800" b="1" dirty="0"/>
              <a:t>. </a:t>
            </a:r>
          </a:p>
          <a:p>
            <a:r>
              <a:rPr lang="en-US" altLang="zh-TW" sz="2800" dirty="0"/>
              <a:t>     </a:t>
            </a:r>
            <a:r>
              <a:rPr lang="en-US" altLang="zh-TW" sz="2800" b="1" dirty="0"/>
              <a:t>Some eat pork. Generally, beef is forbidden. </a:t>
            </a:r>
            <a:endParaRPr lang="zh-TW" altLang="en-US" sz="2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135" y="3029638"/>
            <a:ext cx="2667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751984" y="3029638"/>
            <a:ext cx="734496" cy="830997"/>
          </a:xfrm>
          <a:prstGeom prst="rect">
            <a:avLst/>
          </a:prstGeom>
        </p:spPr>
        <p:txBody>
          <a:bodyPr wrap="none">
            <a:spAutoFit/>
          </a:bodyPr>
          <a:lstStyle/>
          <a:p>
            <a:r>
              <a:rPr lang="en-US" altLang="zh-TW" sz="4800" b="1" dirty="0">
                <a:solidFill>
                  <a:srgbClr val="FF0000"/>
                </a:solidFill>
                <a:ea typeface="Calibri"/>
                <a:cs typeface="Times New Roman"/>
                <a:sym typeface="Wingdings"/>
              </a:rPr>
              <a:t></a:t>
            </a:r>
            <a:endParaRPr lang="zh-TW" altLang="en-US" sz="4800" dirty="0">
              <a:solidFill>
                <a:srgbClr val="FF0000"/>
              </a:solidFill>
            </a:endParaRPr>
          </a:p>
        </p:txBody>
      </p:sp>
    </p:spTree>
    <p:extLst>
      <p:ext uri="{BB962C8B-B14F-4D97-AF65-F5344CB8AC3E}">
        <p14:creationId xmlns:p14="http://schemas.microsoft.com/office/powerpoint/2010/main" val="341162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059582"/>
            <a:ext cx="3365793" cy="523220"/>
          </a:xfrm>
          <a:prstGeom prst="rect">
            <a:avLst/>
          </a:prstGeom>
        </p:spPr>
        <p:txBody>
          <a:bodyPr wrap="none">
            <a:spAutoFit/>
          </a:bodyPr>
          <a:lstStyle/>
          <a:p>
            <a:pPr>
              <a:spcAft>
                <a:spcPts val="0"/>
              </a:spcAft>
            </a:pPr>
            <a:r>
              <a:rPr lang="en-US" altLang="zh-TW" sz="2800" b="1" dirty="0">
                <a:solidFill>
                  <a:srgbClr val="FF0000"/>
                </a:solidFill>
                <a:cs typeface="Times New Roman"/>
              </a:rPr>
              <a:t>VI. </a:t>
            </a:r>
            <a:r>
              <a:rPr lang="zh-TW" altLang="zh-TW" sz="2800" b="1" dirty="0">
                <a:cs typeface="Times New Roman"/>
              </a:rPr>
              <a:t>基督教</a:t>
            </a:r>
            <a:r>
              <a:rPr lang="en-US" altLang="zh-TW" sz="2800" b="1" dirty="0">
                <a:cs typeface="Times New Roman"/>
              </a:rPr>
              <a:t>/Christians</a:t>
            </a:r>
            <a:endParaRPr lang="zh-TW" altLang="zh-TW" sz="2800" dirty="0">
              <a:cs typeface="Times New Roman"/>
            </a:endParaRPr>
          </a:p>
        </p:txBody>
      </p:sp>
      <p:sp>
        <p:nvSpPr>
          <p:cNvPr id="3" name="矩形 2"/>
          <p:cNvSpPr/>
          <p:nvPr/>
        </p:nvSpPr>
        <p:spPr>
          <a:xfrm>
            <a:off x="658491" y="2355725"/>
            <a:ext cx="7939463" cy="954107"/>
          </a:xfrm>
          <a:prstGeom prst="rect">
            <a:avLst/>
          </a:prstGeom>
        </p:spPr>
        <p:txBody>
          <a:bodyPr wrap="square">
            <a:spAutoFit/>
          </a:bodyPr>
          <a:lstStyle/>
          <a:p>
            <a:r>
              <a:rPr lang="zh-TW" altLang="en-US" sz="2800" b="1" dirty="0">
                <a:solidFill>
                  <a:srgbClr val="0070C0"/>
                </a:solidFill>
                <a:cs typeface="Times New Roman"/>
                <a:sym typeface="Wingdings"/>
              </a:rPr>
              <a:t></a:t>
            </a:r>
            <a:r>
              <a:rPr lang="zh-TW" altLang="zh-TW" sz="2800" b="1" dirty="0">
                <a:cs typeface="Times New Roman"/>
              </a:rPr>
              <a:t>基督徒是甚麼都吃</a:t>
            </a:r>
            <a:r>
              <a:rPr lang="en-US" altLang="zh-TW" sz="2800" b="1" dirty="0">
                <a:cs typeface="Times New Roman"/>
              </a:rPr>
              <a:t>. </a:t>
            </a:r>
            <a:r>
              <a:rPr lang="zh-TW" altLang="zh-TW" sz="2800" b="1" dirty="0">
                <a:cs typeface="Times New Roman"/>
              </a:rPr>
              <a:t>只是不能吃血</a:t>
            </a:r>
            <a:r>
              <a:rPr lang="en-US" altLang="zh-TW" sz="2800" b="1" dirty="0">
                <a:cs typeface="Times New Roman"/>
              </a:rPr>
              <a:t>.</a:t>
            </a:r>
          </a:p>
          <a:p>
            <a:r>
              <a:rPr lang="en-US" altLang="zh-TW" sz="2800" b="1" dirty="0">
                <a:cs typeface="Times New Roman"/>
              </a:rPr>
              <a:t>     Christians eat everything. Just can't eat blood.</a:t>
            </a:r>
            <a:endParaRPr lang="zh-TW" altLang="en-US" sz="2800" b="1" dirty="0"/>
          </a:p>
        </p:txBody>
      </p:sp>
    </p:spTree>
    <p:extLst>
      <p:ext uri="{BB962C8B-B14F-4D97-AF65-F5344CB8AC3E}">
        <p14:creationId xmlns:p14="http://schemas.microsoft.com/office/powerpoint/2010/main" val="127685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465251"/>
            <a:ext cx="8496944" cy="2246769"/>
          </a:xfrm>
          <a:prstGeom prst="rect">
            <a:avLst/>
          </a:prstGeom>
        </p:spPr>
        <p:txBody>
          <a:bodyPr wrap="square">
            <a:spAutoFit/>
          </a:bodyPr>
          <a:lstStyle/>
          <a:p>
            <a:pPr lvl="0"/>
            <a:r>
              <a:rPr lang="en-US" altLang="zh-TW" sz="2800" b="1" dirty="0">
                <a:solidFill>
                  <a:srgbClr val="FF0000"/>
                </a:solidFill>
                <a:sym typeface="Wingdings"/>
              </a:rPr>
              <a:t></a:t>
            </a:r>
            <a:r>
              <a:rPr lang="zh-TW" altLang="zh-TW" sz="2800" b="1" dirty="0">
                <a:solidFill>
                  <a:prstClr val="black"/>
                </a:solidFill>
              </a:rPr>
              <a:t>為什麼我們可以不遵守舊約的教導</a:t>
            </a:r>
            <a:r>
              <a:rPr lang="en-US" altLang="zh-TW" sz="2800" b="1" dirty="0">
                <a:solidFill>
                  <a:prstClr val="black"/>
                </a:solidFill>
              </a:rPr>
              <a:t>, </a:t>
            </a:r>
            <a:r>
              <a:rPr lang="zh-TW" altLang="zh-TW" sz="2800" b="1" dirty="0">
                <a:solidFill>
                  <a:prstClr val="black"/>
                </a:solidFill>
              </a:rPr>
              <a:t>可以吃豬肉</a:t>
            </a:r>
            <a:r>
              <a:rPr lang="en-US" altLang="zh-TW" sz="2800" b="1" dirty="0">
                <a:solidFill>
                  <a:prstClr val="black"/>
                </a:solidFill>
              </a:rPr>
              <a:t>,</a:t>
            </a:r>
          </a:p>
          <a:p>
            <a:pPr lvl="0"/>
            <a:r>
              <a:rPr lang="en-US" altLang="zh-TW" sz="2800" b="1" dirty="0">
                <a:solidFill>
                  <a:prstClr val="black"/>
                </a:solidFill>
              </a:rPr>
              <a:t>    </a:t>
            </a:r>
            <a:r>
              <a:rPr lang="zh-TW" altLang="zh-TW" sz="2800" b="1" dirty="0">
                <a:solidFill>
                  <a:prstClr val="black"/>
                </a:solidFill>
              </a:rPr>
              <a:t>可以吃龍蝦呢</a:t>
            </a:r>
            <a:r>
              <a:rPr lang="en-US" altLang="zh-TW" sz="2800" b="1" dirty="0">
                <a:solidFill>
                  <a:prstClr val="black"/>
                </a:solidFill>
              </a:rPr>
              <a:t>? </a:t>
            </a:r>
          </a:p>
          <a:p>
            <a:pPr lvl="0"/>
            <a:r>
              <a:rPr lang="en-US" altLang="zh-TW" sz="2800" b="1" dirty="0">
                <a:solidFill>
                  <a:prstClr val="black"/>
                </a:solidFill>
              </a:rPr>
              <a:t>   Why can we eat pork and lobster without following</a:t>
            </a:r>
          </a:p>
          <a:p>
            <a:pPr lvl="0"/>
            <a:r>
              <a:rPr lang="en-US" altLang="zh-TW" sz="2800" b="1" dirty="0">
                <a:solidFill>
                  <a:prstClr val="black"/>
                </a:solidFill>
              </a:rPr>
              <a:t>   the teachings of the Old Testament?</a:t>
            </a:r>
          </a:p>
          <a:p>
            <a:pPr lvl="0"/>
            <a:r>
              <a:rPr lang="en-US" altLang="zh-TW" sz="2800" b="1" dirty="0">
                <a:solidFill>
                  <a:prstClr val="black"/>
                </a:solidFill>
              </a:rPr>
              <a:t>     </a:t>
            </a:r>
            <a:endParaRPr lang="zh-TW" altLang="en-US" sz="2800" b="1" dirty="0">
              <a:solidFill>
                <a:prstClr val="black"/>
              </a:solidFill>
            </a:endParaRPr>
          </a:p>
        </p:txBody>
      </p:sp>
      <p:sp>
        <p:nvSpPr>
          <p:cNvPr id="4" name="矩形 3"/>
          <p:cNvSpPr/>
          <p:nvPr/>
        </p:nvSpPr>
        <p:spPr>
          <a:xfrm>
            <a:off x="395536" y="2712020"/>
            <a:ext cx="8496944" cy="2246769"/>
          </a:xfrm>
          <a:prstGeom prst="rect">
            <a:avLst/>
          </a:prstGeom>
        </p:spPr>
        <p:txBody>
          <a:bodyPr wrap="square">
            <a:spAutoFit/>
          </a:bodyPr>
          <a:lstStyle/>
          <a:p>
            <a:pPr lvl="0"/>
            <a:r>
              <a:rPr lang="zh-TW" altLang="zh-TW" sz="2800" b="1" dirty="0">
                <a:solidFill>
                  <a:srgbClr val="0070C0"/>
                </a:solidFill>
                <a:sym typeface="Wingdings"/>
              </a:rPr>
              <a:t></a:t>
            </a:r>
            <a:r>
              <a:rPr lang="zh-TW" altLang="zh-TW" sz="2800" b="1" dirty="0">
                <a:solidFill>
                  <a:prstClr val="black"/>
                </a:solidFill>
              </a:rPr>
              <a:t>我們要是必須遵守舊約的律法</a:t>
            </a:r>
            <a:r>
              <a:rPr lang="en-US" altLang="zh-TW" sz="2800" b="1" dirty="0">
                <a:solidFill>
                  <a:prstClr val="black"/>
                </a:solidFill>
              </a:rPr>
              <a:t>, </a:t>
            </a:r>
            <a:r>
              <a:rPr lang="zh-TW" altLang="zh-TW" sz="2800" b="1" dirty="0">
                <a:solidFill>
                  <a:prstClr val="black"/>
                </a:solidFill>
              </a:rPr>
              <a:t>基本上</a:t>
            </a:r>
            <a:r>
              <a:rPr lang="en-US" altLang="zh-TW" sz="2800" b="1" dirty="0">
                <a:solidFill>
                  <a:prstClr val="black"/>
                </a:solidFill>
              </a:rPr>
              <a:t>, </a:t>
            </a:r>
            <a:r>
              <a:rPr lang="zh-TW" altLang="zh-TW" sz="2800" b="1" dirty="0">
                <a:solidFill>
                  <a:prstClr val="black"/>
                </a:solidFill>
              </a:rPr>
              <a:t>我們就是</a:t>
            </a:r>
            <a:endParaRPr lang="en-US" altLang="zh-TW" sz="2800" b="1" dirty="0">
              <a:solidFill>
                <a:prstClr val="black"/>
              </a:solidFill>
            </a:endParaRPr>
          </a:p>
          <a:p>
            <a:pPr lvl="0"/>
            <a:r>
              <a:rPr lang="en-US" altLang="zh-TW" sz="2800" b="1" dirty="0">
                <a:solidFill>
                  <a:prstClr val="black"/>
                </a:solidFill>
              </a:rPr>
              <a:t>     </a:t>
            </a:r>
            <a:r>
              <a:rPr lang="zh-TW" altLang="zh-TW" sz="2800" b="1" dirty="0">
                <a:solidFill>
                  <a:prstClr val="black"/>
                </a:solidFill>
              </a:rPr>
              <a:t>需要先成為猶太人然後才可以信耶穌</a:t>
            </a:r>
            <a:r>
              <a:rPr lang="en-US" altLang="zh-TW" sz="2800" b="1" dirty="0">
                <a:solidFill>
                  <a:prstClr val="black"/>
                </a:solidFill>
              </a:rPr>
              <a:t>.</a:t>
            </a:r>
          </a:p>
          <a:p>
            <a:pPr lvl="0"/>
            <a:r>
              <a:rPr lang="en-US" altLang="zh-TW" sz="2800" b="1" dirty="0">
                <a:solidFill>
                  <a:prstClr val="black"/>
                </a:solidFill>
              </a:rPr>
              <a:t>     If we must abide by the laws of the Old Testament, </a:t>
            </a:r>
          </a:p>
          <a:p>
            <a:pPr lvl="0"/>
            <a:r>
              <a:rPr lang="en-US" altLang="zh-TW" sz="2800" b="1" dirty="0">
                <a:solidFill>
                  <a:prstClr val="black"/>
                </a:solidFill>
              </a:rPr>
              <a:t>     basically, we need to be a Jew before we can believe</a:t>
            </a:r>
          </a:p>
          <a:p>
            <a:pPr lvl="0"/>
            <a:r>
              <a:rPr lang="en-US" altLang="zh-TW" sz="2800" b="1" dirty="0">
                <a:solidFill>
                  <a:prstClr val="black"/>
                </a:solidFill>
              </a:rPr>
              <a:t>      in Jesus.</a:t>
            </a:r>
            <a:endParaRPr lang="zh-TW" altLang="zh-TW" sz="2800" b="1" dirty="0">
              <a:solidFill>
                <a:prstClr val="black"/>
              </a:solidFill>
            </a:endParaRPr>
          </a:p>
        </p:txBody>
      </p:sp>
    </p:spTree>
    <p:extLst>
      <p:ext uri="{BB962C8B-B14F-4D97-AF65-F5344CB8AC3E}">
        <p14:creationId xmlns:p14="http://schemas.microsoft.com/office/powerpoint/2010/main" val="343179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95486"/>
            <a:ext cx="3498843" cy="892552"/>
          </a:xfrm>
          <a:prstGeom prst="rect">
            <a:avLst/>
          </a:prstGeom>
        </p:spPr>
        <p:txBody>
          <a:bodyPr wrap="none">
            <a:spAutoFit/>
          </a:bodyPr>
          <a:lstStyle/>
          <a:p>
            <a:r>
              <a:rPr lang="zh-TW" altLang="zh-TW" sz="2600" b="1" u="sng" dirty="0"/>
              <a:t>主耶穌這樣子說</a:t>
            </a:r>
            <a:r>
              <a:rPr lang="en-US" altLang="zh-TW" sz="2600" b="1" u="sng" dirty="0"/>
              <a:t>:</a:t>
            </a:r>
          </a:p>
          <a:p>
            <a:r>
              <a:rPr lang="en-US" altLang="zh-TW" sz="2600" b="1" dirty="0"/>
              <a:t>The Lord Jesus said this:</a:t>
            </a:r>
            <a:endParaRPr lang="zh-TW" altLang="zh-TW" sz="2600" b="1" dirty="0"/>
          </a:p>
        </p:txBody>
      </p:sp>
      <p:sp>
        <p:nvSpPr>
          <p:cNvPr id="3" name="矩形 2"/>
          <p:cNvSpPr/>
          <p:nvPr/>
        </p:nvSpPr>
        <p:spPr>
          <a:xfrm>
            <a:off x="206131" y="1203598"/>
            <a:ext cx="8784976" cy="3693319"/>
          </a:xfrm>
          <a:prstGeom prst="rect">
            <a:avLst/>
          </a:prstGeom>
        </p:spPr>
        <p:txBody>
          <a:bodyPr wrap="square">
            <a:spAutoFit/>
          </a:bodyPr>
          <a:lstStyle/>
          <a:p>
            <a:r>
              <a:rPr lang="en-US" altLang="zh-TW" sz="2600" b="1" baseline="30000" dirty="0"/>
              <a:t>14</a:t>
            </a:r>
            <a:r>
              <a:rPr lang="zh-TW" altLang="zh-TW" sz="2600" b="1" dirty="0"/>
              <a:t>耶穌又叫眾人來，對他們說：你們都要聽我的話，也要明白。</a:t>
            </a:r>
            <a:r>
              <a:rPr lang="en-US" altLang="zh-TW" sz="2600" b="1" baseline="30000" dirty="0"/>
              <a:t>15</a:t>
            </a:r>
            <a:r>
              <a:rPr lang="zh-TW" altLang="zh-TW" sz="2600" b="1" dirty="0"/>
              <a:t>從外面進去的不能污穢人，惟有從裡面出來的乃能污穢人。（有古卷在此有：</a:t>
            </a:r>
            <a:r>
              <a:rPr lang="en-US" altLang="zh-TW" sz="2600" b="1" baseline="30000" dirty="0"/>
              <a:t>16</a:t>
            </a:r>
            <a:r>
              <a:rPr lang="zh-TW" altLang="zh-TW" sz="2600" b="1" dirty="0"/>
              <a:t>有耳可聽的，就應當聽！）</a:t>
            </a:r>
            <a:endParaRPr lang="en-US" altLang="zh-TW" sz="2600" b="1" dirty="0"/>
          </a:p>
          <a:p>
            <a:r>
              <a:rPr lang="zh-TW" altLang="zh-TW" sz="2600" b="1" dirty="0"/>
              <a:t>【可</a:t>
            </a:r>
            <a:r>
              <a:rPr lang="en-US" altLang="zh-TW" sz="2600" b="1" dirty="0"/>
              <a:t> 7:14~19</a:t>
            </a:r>
            <a:r>
              <a:rPr lang="zh-TW" altLang="zh-TW" sz="2600" b="1" dirty="0"/>
              <a:t>】</a:t>
            </a:r>
            <a:br>
              <a:rPr lang="en-US" altLang="zh-TW" sz="2600" b="1" dirty="0"/>
            </a:br>
            <a:r>
              <a:rPr lang="en-US" altLang="zh-TW" sz="2600" b="1" baseline="30000" dirty="0"/>
              <a:t>14</a:t>
            </a:r>
            <a:r>
              <a:rPr lang="en-US" altLang="zh-TW" sz="2600" b="1" dirty="0"/>
              <a:t>And he called the people to him again and said to them, ""Hear me, all of you, and understand:" </a:t>
            </a:r>
            <a:r>
              <a:rPr lang="en-US" altLang="zh-TW" sz="2600" b="1" baseline="30000" dirty="0"/>
              <a:t>15</a:t>
            </a:r>
            <a:r>
              <a:rPr lang="en-US" altLang="zh-TW" sz="2600" b="1" dirty="0"/>
              <a:t>"There is nothing outside a person that by going into him can defile him, but the things that come out of a person are what defile him."" </a:t>
            </a:r>
            <a:r>
              <a:rPr lang="en-US" altLang="zh-TW" sz="2600" b="1" baseline="30000" dirty="0"/>
              <a:t>16</a:t>
            </a:r>
            <a:r>
              <a:rPr lang="en-US" altLang="zh-TW" sz="2600" b="1" dirty="0"/>
              <a:t>[Same as Above.] </a:t>
            </a:r>
            <a:r>
              <a:rPr lang="zh-TW" altLang="zh-TW" sz="2600" b="1" dirty="0"/>
              <a:t>【</a:t>
            </a:r>
            <a:r>
              <a:rPr lang="en-US" altLang="zh-TW" sz="2600" b="1" dirty="0"/>
              <a:t>Mark 7:14~19</a:t>
            </a:r>
            <a:r>
              <a:rPr lang="zh-TW" altLang="zh-TW" sz="2600" b="1" dirty="0"/>
              <a:t>】</a:t>
            </a:r>
          </a:p>
        </p:txBody>
      </p:sp>
    </p:spTree>
    <p:extLst>
      <p:ext uri="{BB962C8B-B14F-4D97-AF65-F5344CB8AC3E}">
        <p14:creationId xmlns:p14="http://schemas.microsoft.com/office/powerpoint/2010/main" val="313975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95486"/>
            <a:ext cx="8424936" cy="2492990"/>
          </a:xfrm>
          <a:prstGeom prst="rect">
            <a:avLst/>
          </a:prstGeom>
        </p:spPr>
        <p:txBody>
          <a:bodyPr wrap="square">
            <a:spAutoFit/>
          </a:bodyPr>
          <a:lstStyle/>
          <a:p>
            <a:r>
              <a:rPr lang="en-US" altLang="zh-TW" sz="2600" b="1" baseline="30000" dirty="0"/>
              <a:t>17</a:t>
            </a:r>
            <a:r>
              <a:rPr lang="zh-TW" altLang="zh-TW" sz="2600" b="1" dirty="0"/>
              <a:t>耶穌離開眾人，進了屋子，門徒就問他這比喻的意思。 </a:t>
            </a:r>
            <a:r>
              <a:rPr lang="en-US" altLang="zh-TW" sz="2600" b="1" baseline="30000" dirty="0"/>
              <a:t>18</a:t>
            </a:r>
            <a:r>
              <a:rPr lang="zh-TW" altLang="zh-TW" sz="2600" b="1" dirty="0"/>
              <a:t>耶穌對他們說：你們也是這樣不明白麼？豈不曉得凡從外面進入的，不能污穢人，</a:t>
            </a:r>
            <a:r>
              <a:rPr lang="en-US" altLang="zh-TW" sz="2600" b="1" baseline="30000" dirty="0"/>
              <a:t>19</a:t>
            </a:r>
            <a:r>
              <a:rPr lang="zh-TW" altLang="zh-TW" sz="2600" b="1" dirty="0"/>
              <a:t>因為不是入他的心，乃是入他的肚腹，又落到茅廁裡。</a:t>
            </a:r>
            <a:r>
              <a:rPr lang="zh-TW" altLang="zh-TW" sz="2600" b="1" dirty="0">
                <a:solidFill>
                  <a:srgbClr val="FF0000"/>
                </a:solidFill>
              </a:rPr>
              <a:t>這是說，各樣的食物都是潔淨的</a:t>
            </a:r>
            <a:r>
              <a:rPr lang="zh-TW" altLang="zh-TW" sz="2600" b="1" dirty="0"/>
              <a:t>；【可</a:t>
            </a:r>
            <a:r>
              <a:rPr lang="en-US" altLang="zh-TW" sz="2600" b="1" dirty="0"/>
              <a:t> 7:14~19</a:t>
            </a:r>
            <a:r>
              <a:rPr lang="zh-TW" altLang="zh-TW" sz="2600" b="1" dirty="0"/>
              <a:t>】</a:t>
            </a:r>
            <a:br>
              <a:rPr lang="en-US" altLang="zh-TW" sz="2600" b="1" dirty="0"/>
            </a:br>
            <a:endParaRPr lang="zh-TW" altLang="en-US" sz="2600" b="1" dirty="0"/>
          </a:p>
        </p:txBody>
      </p:sp>
      <p:sp>
        <p:nvSpPr>
          <p:cNvPr id="3" name="矩形 2"/>
          <p:cNvSpPr/>
          <p:nvPr/>
        </p:nvSpPr>
        <p:spPr>
          <a:xfrm>
            <a:off x="399642" y="2250400"/>
            <a:ext cx="8424936" cy="2893100"/>
          </a:xfrm>
          <a:prstGeom prst="rect">
            <a:avLst/>
          </a:prstGeom>
        </p:spPr>
        <p:txBody>
          <a:bodyPr wrap="square">
            <a:spAutoFit/>
          </a:bodyPr>
          <a:lstStyle/>
          <a:p>
            <a:r>
              <a:rPr lang="en-US" altLang="zh-TW" sz="2600" b="1" baseline="30000" dirty="0"/>
              <a:t>17</a:t>
            </a:r>
            <a:r>
              <a:rPr lang="en-US" altLang="zh-TW" sz="2600" b="1" dirty="0"/>
              <a:t>And when he had entered the house and left the people, his disciples asked him about the parable. </a:t>
            </a:r>
            <a:r>
              <a:rPr lang="en-US" altLang="zh-TW" sz="2600" b="1" baseline="30000" dirty="0"/>
              <a:t>18</a:t>
            </a:r>
            <a:r>
              <a:rPr lang="en-US" altLang="zh-TW" sz="2600" b="1" dirty="0"/>
              <a:t>And he said to them, ""Then are you also without understanding? Do you not see that whatever goes into a person from outside cannot defile him," </a:t>
            </a:r>
            <a:r>
              <a:rPr lang="en-US" altLang="zh-TW" sz="2600" b="1" baseline="30000" dirty="0"/>
              <a:t>19</a:t>
            </a:r>
            <a:r>
              <a:rPr lang="en-US" altLang="zh-TW" sz="2600" b="1" dirty="0"/>
              <a:t>"since it enters not his heart but his stomach, and is expelled?""(</a:t>
            </a:r>
            <a:r>
              <a:rPr lang="en-US" altLang="zh-TW" sz="2600" b="1" dirty="0">
                <a:solidFill>
                  <a:srgbClr val="FF0000"/>
                </a:solidFill>
              </a:rPr>
              <a:t>Thus he declared all foods clean.</a:t>
            </a:r>
            <a:r>
              <a:rPr lang="en-US" altLang="zh-TW" sz="2600" b="1" dirty="0"/>
              <a:t>) </a:t>
            </a:r>
            <a:r>
              <a:rPr lang="zh-TW" altLang="zh-TW" sz="2600" b="1" dirty="0"/>
              <a:t>【</a:t>
            </a:r>
            <a:r>
              <a:rPr lang="en-US" altLang="zh-TW" sz="2600" b="1" dirty="0"/>
              <a:t>Mark 7:14~19</a:t>
            </a:r>
            <a:r>
              <a:rPr lang="zh-TW" altLang="zh-TW" sz="2600" b="1" dirty="0"/>
              <a:t>】</a:t>
            </a:r>
          </a:p>
        </p:txBody>
      </p:sp>
    </p:spTree>
    <p:extLst>
      <p:ext uri="{BB962C8B-B14F-4D97-AF65-F5344CB8AC3E}">
        <p14:creationId xmlns:p14="http://schemas.microsoft.com/office/powerpoint/2010/main" val="416010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267494"/>
            <a:ext cx="8064896" cy="892552"/>
          </a:xfrm>
          <a:prstGeom prst="rect">
            <a:avLst/>
          </a:prstGeom>
        </p:spPr>
        <p:txBody>
          <a:bodyPr wrap="square">
            <a:spAutoFit/>
          </a:bodyPr>
          <a:lstStyle/>
          <a:p>
            <a:r>
              <a:rPr lang="zh-TW" altLang="zh-TW" sz="2600" b="1" u="sng" dirty="0"/>
              <a:t>聖靈對彼得所說的話</a:t>
            </a:r>
            <a:r>
              <a:rPr lang="en-US" altLang="zh-TW" sz="2600" b="1" u="sng" dirty="0"/>
              <a:t>:</a:t>
            </a:r>
          </a:p>
          <a:p>
            <a:r>
              <a:rPr lang="en-US" altLang="zh-TW" sz="2600" b="1" dirty="0"/>
              <a:t>What the Holy Spirit said to Peter:</a:t>
            </a:r>
            <a:endParaRPr lang="zh-TW" altLang="en-US" sz="2600" b="1" dirty="0"/>
          </a:p>
        </p:txBody>
      </p:sp>
      <p:sp>
        <p:nvSpPr>
          <p:cNvPr id="3" name="矩形 2"/>
          <p:cNvSpPr/>
          <p:nvPr/>
        </p:nvSpPr>
        <p:spPr>
          <a:xfrm>
            <a:off x="375738" y="1347614"/>
            <a:ext cx="8496944" cy="3693319"/>
          </a:xfrm>
          <a:prstGeom prst="rect">
            <a:avLst/>
          </a:prstGeom>
        </p:spPr>
        <p:txBody>
          <a:bodyPr wrap="square">
            <a:spAutoFit/>
          </a:bodyPr>
          <a:lstStyle/>
          <a:p>
            <a:r>
              <a:rPr lang="en-US" altLang="zh-TW" sz="2600" b="1" baseline="30000" dirty="0"/>
              <a:t>11</a:t>
            </a:r>
            <a:r>
              <a:rPr lang="zh-TW" altLang="zh-TW" sz="2600" b="1" dirty="0"/>
              <a:t>看見天開了，有一物降下，好像一塊大布，繫著四角，縋在地上，</a:t>
            </a:r>
            <a:r>
              <a:rPr lang="en-US" altLang="zh-TW" sz="2600" b="1" baseline="30000" dirty="0"/>
              <a:t>12</a:t>
            </a:r>
            <a:r>
              <a:rPr lang="zh-TW" altLang="zh-TW" sz="2600" b="1" dirty="0"/>
              <a:t>裡面有地上各樣四足的走獸和昆蟲，並天上的飛鳥；</a:t>
            </a:r>
            <a:r>
              <a:rPr lang="en-US" altLang="zh-TW" sz="2600" b="1" baseline="30000" dirty="0"/>
              <a:t>13</a:t>
            </a:r>
            <a:r>
              <a:rPr lang="zh-TW" altLang="zh-TW" sz="2600" b="1" dirty="0"/>
              <a:t>又有聲音向他說：彼得，起來，宰了吃！</a:t>
            </a:r>
            <a:endParaRPr lang="en-US" altLang="zh-TW" sz="2600" b="1" dirty="0"/>
          </a:p>
          <a:p>
            <a:r>
              <a:rPr lang="zh-TW" altLang="zh-TW" sz="2600" b="1" dirty="0"/>
              <a:t>【徒</a:t>
            </a:r>
            <a:r>
              <a:rPr lang="en-US" altLang="zh-TW" sz="2600" b="1" dirty="0"/>
              <a:t> 10:11~16</a:t>
            </a:r>
            <a:r>
              <a:rPr lang="zh-TW" altLang="zh-TW" sz="2600" b="1" dirty="0"/>
              <a:t>】</a:t>
            </a:r>
            <a:br>
              <a:rPr lang="en-US" altLang="zh-TW" sz="2600" b="1" dirty="0"/>
            </a:br>
            <a:r>
              <a:rPr lang="en-US" altLang="zh-TW" sz="2600" b="1" baseline="30000" dirty="0"/>
              <a:t>11</a:t>
            </a:r>
            <a:r>
              <a:rPr lang="en-US" altLang="zh-TW" sz="2600" b="1" dirty="0"/>
              <a:t>and saw the heavens opened and something like a great sheet descending, being let down by its four corners upon the earth. </a:t>
            </a:r>
            <a:r>
              <a:rPr lang="en-US" altLang="zh-TW" sz="2600" b="1" baseline="30000" dirty="0"/>
              <a:t>12</a:t>
            </a:r>
            <a:r>
              <a:rPr lang="en-US" altLang="zh-TW" sz="2600" b="1" dirty="0"/>
              <a:t>In it were all kinds of animals and reptiles and birds of the air. </a:t>
            </a:r>
            <a:r>
              <a:rPr lang="en-US" altLang="zh-TW" sz="2600" b="1" baseline="30000" dirty="0"/>
              <a:t>13</a:t>
            </a:r>
            <a:r>
              <a:rPr lang="en-US" altLang="zh-TW" sz="2600" b="1" dirty="0"/>
              <a:t>And there came a voice to him: ""Rise, Peter; kill and eat."</a:t>
            </a:r>
            <a:r>
              <a:rPr lang="zh-TW" altLang="zh-TW" sz="2600" b="1" dirty="0"/>
              <a:t>【</a:t>
            </a:r>
            <a:r>
              <a:rPr lang="en-US" altLang="zh-TW" sz="2600" b="1" dirty="0"/>
              <a:t>Acts 10:11~16</a:t>
            </a:r>
            <a:r>
              <a:rPr lang="zh-TW" altLang="zh-TW" sz="2600" b="1" dirty="0"/>
              <a:t>】</a:t>
            </a:r>
            <a:endParaRPr lang="zh-TW" altLang="en-US" sz="2600" dirty="0"/>
          </a:p>
        </p:txBody>
      </p:sp>
    </p:spTree>
    <p:extLst>
      <p:ext uri="{BB962C8B-B14F-4D97-AF65-F5344CB8AC3E}">
        <p14:creationId xmlns:p14="http://schemas.microsoft.com/office/powerpoint/2010/main" val="185084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11510"/>
            <a:ext cx="7992888" cy="1969770"/>
          </a:xfrm>
          <a:prstGeom prst="rect">
            <a:avLst/>
          </a:prstGeom>
        </p:spPr>
        <p:txBody>
          <a:bodyPr wrap="square">
            <a:spAutoFit/>
          </a:bodyPr>
          <a:lstStyle/>
          <a:p>
            <a:r>
              <a:rPr lang="en-US" altLang="zh-TW" sz="2600" b="1" baseline="30000" dirty="0"/>
              <a:t>14</a:t>
            </a:r>
            <a:r>
              <a:rPr lang="zh-TW" altLang="zh-TW" sz="2600" b="1" dirty="0"/>
              <a:t>彼得卻說：主阿，這是不可的！凡俗物和不潔淨的物，我從來沒有吃過。</a:t>
            </a:r>
            <a:r>
              <a:rPr lang="en-US" altLang="zh-TW" sz="2600" b="1" baseline="30000" dirty="0"/>
              <a:t>15</a:t>
            </a:r>
            <a:r>
              <a:rPr lang="zh-TW" altLang="zh-TW" sz="2600" b="1" dirty="0"/>
              <a:t>第二次有聲音向他說：神所潔淨的，你不可當作俗物。</a:t>
            </a:r>
            <a:r>
              <a:rPr lang="en-US" altLang="zh-TW" sz="2600" b="1" baseline="30000" dirty="0"/>
              <a:t>16</a:t>
            </a:r>
            <a:r>
              <a:rPr lang="zh-TW" altLang="zh-TW" sz="2600" b="1" dirty="0"/>
              <a:t>這樣一連三次，那物隨即收回天上去了。【徒</a:t>
            </a:r>
            <a:r>
              <a:rPr lang="en-US" altLang="zh-TW" sz="2600" b="1" dirty="0"/>
              <a:t> 10:11~16</a:t>
            </a:r>
            <a:r>
              <a:rPr lang="zh-TW" altLang="zh-TW" sz="2600" b="1" dirty="0"/>
              <a:t>】</a:t>
            </a:r>
            <a:br>
              <a:rPr lang="en-US" altLang="zh-TW" b="1" dirty="0"/>
            </a:br>
            <a:endParaRPr lang="zh-TW" altLang="en-US" dirty="0"/>
          </a:p>
        </p:txBody>
      </p:sp>
      <p:sp>
        <p:nvSpPr>
          <p:cNvPr id="3" name="矩形 2"/>
          <p:cNvSpPr/>
          <p:nvPr/>
        </p:nvSpPr>
        <p:spPr>
          <a:xfrm>
            <a:off x="467544" y="2381280"/>
            <a:ext cx="8064896" cy="2492990"/>
          </a:xfrm>
          <a:prstGeom prst="rect">
            <a:avLst/>
          </a:prstGeom>
        </p:spPr>
        <p:txBody>
          <a:bodyPr wrap="square">
            <a:spAutoFit/>
          </a:bodyPr>
          <a:lstStyle/>
          <a:p>
            <a:r>
              <a:rPr lang="en-US" altLang="zh-TW" sz="2600" b="1" dirty="0"/>
              <a:t>" </a:t>
            </a:r>
            <a:r>
              <a:rPr lang="en-US" altLang="zh-TW" sz="2600" b="1" baseline="30000" dirty="0"/>
              <a:t>14</a:t>
            </a:r>
            <a:r>
              <a:rPr lang="en-US" altLang="zh-TW" sz="2600" b="1" dirty="0"/>
              <a:t>But Peter said, "By no means, Lord; for I have never eaten anything that is common or unclean." </a:t>
            </a:r>
            <a:r>
              <a:rPr lang="en-US" altLang="zh-TW" sz="2600" b="1" baseline="30000" dirty="0"/>
              <a:t>15</a:t>
            </a:r>
            <a:r>
              <a:rPr lang="en-US" altLang="zh-TW" sz="2600" b="1" dirty="0"/>
              <a:t>And the voice came to him again a second time, ""What God has made clean, do not call common."" </a:t>
            </a:r>
            <a:r>
              <a:rPr lang="en-US" altLang="zh-TW" sz="2600" b="1" baseline="30000" dirty="0"/>
              <a:t>16</a:t>
            </a:r>
            <a:r>
              <a:rPr lang="en-US" altLang="zh-TW" sz="2600" b="1" dirty="0"/>
              <a:t>This happened three times, and the thing was taken up at once to heaven. </a:t>
            </a:r>
            <a:r>
              <a:rPr lang="zh-TW" altLang="zh-TW" sz="2600" b="1" dirty="0"/>
              <a:t>【</a:t>
            </a:r>
            <a:r>
              <a:rPr lang="en-US" altLang="zh-TW" sz="2600" b="1" dirty="0"/>
              <a:t>Acts 10:11~16</a:t>
            </a:r>
            <a:r>
              <a:rPr lang="zh-TW" altLang="zh-TW" sz="2600" b="1" dirty="0"/>
              <a:t>】</a:t>
            </a:r>
            <a:endParaRPr lang="zh-TW" altLang="en-US" sz="2600" dirty="0"/>
          </a:p>
        </p:txBody>
      </p:sp>
    </p:spTree>
    <p:extLst>
      <p:ext uri="{BB962C8B-B14F-4D97-AF65-F5344CB8AC3E}">
        <p14:creationId xmlns:p14="http://schemas.microsoft.com/office/powerpoint/2010/main" val="2111481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095580"/>
            <a:ext cx="8492654" cy="39087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2600" b="1" dirty="0">
                <a:solidFill>
                  <a:srgbClr val="0070C0"/>
                </a:solidFill>
                <a:sym typeface="Wingdings"/>
              </a:rPr>
              <a:t></a:t>
            </a:r>
            <a:r>
              <a:rPr lang="zh-TW" altLang="zh-TW" sz="2600" b="1" dirty="0"/>
              <a:t>就是神直接把救恩帶到外邦人之中</a:t>
            </a:r>
            <a:r>
              <a:rPr lang="en-US" altLang="zh-TW" sz="2600" b="1" dirty="0"/>
              <a:t>, </a:t>
            </a:r>
            <a:r>
              <a:rPr lang="zh-TW" altLang="zh-TW" sz="2600" b="1" dirty="0"/>
              <a:t>不再透過猶太</a:t>
            </a:r>
            <a:r>
              <a:rPr lang="zh-TW" altLang="zh-TW" sz="2600" b="1" dirty="0">
                <a:solidFill>
                  <a:prstClr val="black"/>
                </a:solidFill>
              </a:rPr>
              <a:t>人</a:t>
            </a:r>
            <a:r>
              <a:rPr lang="zh-TW" altLang="zh-TW" sz="2600" b="1" dirty="0"/>
              <a:t>了</a:t>
            </a:r>
            <a:r>
              <a:rPr lang="en-US" altLang="zh-TW" sz="2600" b="1" dirty="0"/>
              <a:t>. </a:t>
            </a:r>
            <a:r>
              <a:rPr lang="en-US" altLang="zh-TW" dirty="0"/>
              <a:t> </a:t>
            </a:r>
            <a:r>
              <a:rPr lang="zh-TW" altLang="zh-TW" sz="2600" b="1" dirty="0">
                <a:solidFill>
                  <a:prstClr val="black"/>
                </a:solidFill>
              </a:rPr>
              <a:t>今天我們信上帝</a:t>
            </a:r>
            <a:r>
              <a:rPr lang="en-US" altLang="zh-TW" sz="2600" b="1" dirty="0">
                <a:solidFill>
                  <a:prstClr val="black"/>
                </a:solidFill>
              </a:rPr>
              <a:t>, </a:t>
            </a:r>
            <a:r>
              <a:rPr lang="zh-TW" altLang="zh-TW" sz="2600" b="1" dirty="0">
                <a:solidFill>
                  <a:prstClr val="black"/>
                </a:solidFill>
              </a:rPr>
              <a:t>不需要經過猶太人</a:t>
            </a:r>
            <a:r>
              <a:rPr lang="en-US" altLang="zh-TW" sz="2600" b="1" dirty="0">
                <a:solidFill>
                  <a:prstClr val="black"/>
                </a:solidFill>
              </a:rPr>
              <a:t>, </a:t>
            </a:r>
            <a:r>
              <a:rPr lang="zh-TW" altLang="zh-TW" sz="2600" b="1" dirty="0">
                <a:solidFill>
                  <a:prstClr val="black"/>
                </a:solidFill>
              </a:rPr>
              <a:t>不需要遵守猶太人的飲食習慣</a:t>
            </a:r>
            <a:r>
              <a:rPr lang="en-US" altLang="zh-TW" sz="2600" b="1" dirty="0">
                <a:solidFill>
                  <a:prstClr val="black"/>
                </a:solidFill>
              </a:rPr>
              <a:t>, </a:t>
            </a:r>
            <a:r>
              <a:rPr lang="zh-TW" altLang="zh-TW" sz="2600" b="1" dirty="0">
                <a:solidFill>
                  <a:prstClr val="black"/>
                </a:solidFill>
              </a:rPr>
              <a:t>我們就可以直接來到神的面前了</a:t>
            </a:r>
            <a:r>
              <a:rPr lang="en-US" altLang="zh-TW" sz="2600" b="1" dirty="0">
                <a:solidFill>
                  <a:prstClr val="black"/>
                </a:solidFill>
              </a:rPr>
              <a:t>.</a:t>
            </a:r>
            <a:r>
              <a:rPr lang="zh-TW" altLang="zh-TW" sz="2800" b="1" dirty="0"/>
              <a:t>耶穌成為我們的道路</a:t>
            </a:r>
            <a:r>
              <a:rPr lang="en-US" altLang="zh-TW" sz="2800" b="1" dirty="0"/>
              <a:t>, </a:t>
            </a:r>
            <a:r>
              <a:rPr lang="zh-TW" altLang="zh-TW" sz="2800" b="1" dirty="0"/>
              <a:t>真理</a:t>
            </a:r>
            <a:r>
              <a:rPr lang="en-US" altLang="zh-TW" sz="2800" b="1" dirty="0"/>
              <a:t>, </a:t>
            </a:r>
            <a:r>
              <a:rPr lang="zh-TW" altLang="zh-TW" sz="2800" b="1" dirty="0"/>
              <a:t>生命</a:t>
            </a:r>
            <a:r>
              <a:rPr lang="en-US" altLang="zh-TW" sz="2800" b="1" dirty="0"/>
              <a:t>. </a:t>
            </a:r>
          </a:p>
          <a:p>
            <a:r>
              <a:rPr lang="en-US" altLang="zh-TW" sz="2800" b="1" dirty="0"/>
              <a:t>It is God who brings salvation directly to the Gentiles, no longer through the Jews. Today we believe in God, do not need to go through the Jews, do not need to follow the Jewish eating habits, we can come directly to God. Jesus became Our path, truth, life.</a:t>
            </a:r>
            <a:endParaRPr lang="zh-TW" altLang="zh-TW" sz="2800" b="1" dirty="0"/>
          </a:p>
        </p:txBody>
      </p:sp>
      <p:sp>
        <p:nvSpPr>
          <p:cNvPr id="5" name="矩形 4"/>
          <p:cNvSpPr/>
          <p:nvPr/>
        </p:nvSpPr>
        <p:spPr>
          <a:xfrm>
            <a:off x="323528" y="203028"/>
            <a:ext cx="7630037" cy="892552"/>
          </a:xfrm>
          <a:prstGeom prst="rect">
            <a:avLst/>
          </a:prstGeom>
        </p:spPr>
        <p:txBody>
          <a:bodyPr wrap="none">
            <a:spAutoFit/>
          </a:bodyPr>
          <a:lstStyle/>
          <a:p>
            <a:r>
              <a:rPr lang="zh-TW" altLang="en-US" sz="2600" b="1" dirty="0">
                <a:solidFill>
                  <a:srgbClr val="FF0000"/>
                </a:solidFill>
                <a:sym typeface="Wingdings"/>
              </a:rPr>
              <a:t></a:t>
            </a:r>
            <a:r>
              <a:rPr lang="zh-TW" altLang="zh-TW" sz="2600" b="1" dirty="0"/>
              <a:t>最大</a:t>
            </a:r>
            <a:r>
              <a:rPr lang="zh-TW" altLang="en-US" sz="2600" b="1" dirty="0"/>
              <a:t>、</a:t>
            </a:r>
            <a:r>
              <a:rPr lang="zh-TW" altLang="zh-TW" sz="2600" b="1" dirty="0"/>
              <a:t>最重要的屬靈意義</a:t>
            </a:r>
            <a:r>
              <a:rPr lang="en-US" altLang="zh-TW" sz="2600" b="1" dirty="0"/>
              <a:t>:</a:t>
            </a:r>
          </a:p>
          <a:p>
            <a:r>
              <a:rPr lang="en-US" altLang="zh-TW" sz="2600" b="1" dirty="0"/>
              <a:t>    The greatest and most important spiritual meaning:</a:t>
            </a:r>
            <a:endParaRPr lang="zh-TW" altLang="en-US" sz="2600" b="1" dirty="0"/>
          </a:p>
        </p:txBody>
      </p:sp>
    </p:spTree>
    <p:extLst>
      <p:ext uri="{BB962C8B-B14F-4D97-AF65-F5344CB8AC3E}">
        <p14:creationId xmlns:p14="http://schemas.microsoft.com/office/powerpoint/2010/main" val="37288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7264" y="915566"/>
            <a:ext cx="8244916" cy="40934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en-US" sz="2600" dirty="0">
                <a:solidFill>
                  <a:srgbClr val="0070C0"/>
                </a:solidFill>
                <a:cs typeface="Times New Roman"/>
                <a:sym typeface="Wingdings"/>
              </a:rPr>
              <a:t></a:t>
            </a:r>
            <a:r>
              <a:rPr lang="zh-TW" altLang="zh-TW" sz="2600" b="1" dirty="0">
                <a:cs typeface="Times New Roman"/>
              </a:rPr>
              <a:t>不滿足我們屬肉體的需要</a:t>
            </a:r>
            <a:r>
              <a:rPr lang="en-US" altLang="zh-TW" sz="2600" b="1" dirty="0">
                <a:cs typeface="Times New Roman"/>
              </a:rPr>
              <a:t>,</a:t>
            </a:r>
            <a:r>
              <a:rPr lang="zh-TW" altLang="zh-TW" sz="2600" b="1" dirty="0">
                <a:cs typeface="Times New Roman"/>
              </a:rPr>
              <a:t>所以可以讓我們屬靈的感覺</a:t>
            </a:r>
            <a:endParaRPr lang="en-US" altLang="zh-TW" sz="2600" b="1" dirty="0">
              <a:cs typeface="Times New Roman"/>
            </a:endParaRPr>
          </a:p>
          <a:p>
            <a:r>
              <a:rPr lang="en-US" altLang="zh-TW" sz="2600" b="1" dirty="0">
                <a:cs typeface="Times New Roman"/>
              </a:rPr>
              <a:t>     </a:t>
            </a:r>
            <a:r>
              <a:rPr lang="zh-TW" altLang="zh-TW" sz="2600" b="1" dirty="0">
                <a:cs typeface="Times New Roman"/>
              </a:rPr>
              <a:t>更加敏銳地來親近神</a:t>
            </a:r>
            <a:r>
              <a:rPr lang="en-US" altLang="zh-TW" sz="2600" b="1" dirty="0">
                <a:cs typeface="Times New Roman"/>
              </a:rPr>
              <a:t>. </a:t>
            </a:r>
          </a:p>
          <a:p>
            <a:r>
              <a:rPr lang="en-US" altLang="zh-TW" sz="2600" b="1" dirty="0">
                <a:cs typeface="Times New Roman"/>
              </a:rPr>
              <a:t>     Don't satisfy the needs of our physical body, so we can</a:t>
            </a:r>
          </a:p>
          <a:p>
            <a:r>
              <a:rPr lang="en-US" altLang="zh-TW" sz="2600" b="1" dirty="0">
                <a:cs typeface="Times New Roman"/>
              </a:rPr>
              <a:t>      let our spiritual feelings  be closer to God with a keen</a:t>
            </a:r>
          </a:p>
          <a:p>
            <a:r>
              <a:rPr lang="en-US" altLang="zh-TW" sz="2600" b="1" dirty="0">
                <a:cs typeface="Times New Roman"/>
              </a:rPr>
              <a:t>      sense.</a:t>
            </a:r>
          </a:p>
          <a:p>
            <a:endParaRPr lang="en-US" altLang="zh-TW" sz="2600" b="1" dirty="0">
              <a:cs typeface="Times New Roman"/>
            </a:endParaRPr>
          </a:p>
          <a:p>
            <a:endParaRPr lang="en-US" altLang="zh-TW" sz="2600" b="1" dirty="0">
              <a:cs typeface="Times New Roman"/>
            </a:endParaRPr>
          </a:p>
          <a:p>
            <a:endParaRPr lang="en-US" altLang="zh-TW" sz="2600" b="1" dirty="0">
              <a:cs typeface="Times New Roman"/>
            </a:endParaRPr>
          </a:p>
          <a:p>
            <a:endParaRPr lang="en-US" altLang="zh-TW" sz="2600" b="1" dirty="0">
              <a:cs typeface="Times New Roman"/>
            </a:endParaRPr>
          </a:p>
          <a:p>
            <a:endParaRPr lang="en-US" altLang="zh-TW" sz="2600" b="1" dirty="0">
              <a:cs typeface="Times New Roman"/>
            </a:endParaRPr>
          </a:p>
        </p:txBody>
      </p:sp>
      <p:sp>
        <p:nvSpPr>
          <p:cNvPr id="4" name="矩形 3"/>
          <p:cNvSpPr/>
          <p:nvPr/>
        </p:nvSpPr>
        <p:spPr>
          <a:xfrm>
            <a:off x="406319" y="248330"/>
            <a:ext cx="5642763" cy="523220"/>
          </a:xfrm>
          <a:prstGeom prst="rect">
            <a:avLst/>
          </a:prstGeom>
        </p:spPr>
        <p:txBody>
          <a:bodyPr wrap="none">
            <a:spAutoFit/>
          </a:bodyPr>
          <a:lstStyle/>
          <a:p>
            <a:r>
              <a:rPr lang="zh-TW" altLang="zh-TW" sz="2800" b="1" dirty="0"/>
              <a:t> </a:t>
            </a:r>
            <a:r>
              <a:rPr lang="zh-TW" altLang="en-US" sz="2800" b="1" dirty="0">
                <a:solidFill>
                  <a:srgbClr val="FF0000"/>
                </a:solidFill>
                <a:sym typeface="Wingdings"/>
              </a:rPr>
              <a:t></a:t>
            </a:r>
            <a:r>
              <a:rPr lang="en-US" altLang="zh-TW" sz="2800" b="1" dirty="0"/>
              <a:t>“</a:t>
            </a:r>
            <a:r>
              <a:rPr lang="zh-TW" altLang="zh-TW" sz="2800" b="1" dirty="0"/>
              <a:t>禁食禱告</a:t>
            </a:r>
            <a:r>
              <a:rPr lang="en-US" altLang="zh-TW" sz="2800" b="1" dirty="0"/>
              <a:t>”  "fasting and praying"</a:t>
            </a:r>
            <a:endParaRPr lang="zh-TW" altLang="en-US" sz="2800" b="1" dirty="0"/>
          </a:p>
        </p:txBody>
      </p:sp>
      <p:pic>
        <p:nvPicPr>
          <p:cNvPr id="2050" name="Picture 2" descr="ãç¦±å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3518" y="2935285"/>
            <a:ext cx="3672408" cy="187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2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267494"/>
            <a:ext cx="5910977" cy="523220"/>
          </a:xfrm>
          <a:prstGeom prst="rect">
            <a:avLst/>
          </a:prstGeom>
        </p:spPr>
        <p:txBody>
          <a:bodyPr wrap="none">
            <a:spAutoFit/>
          </a:bodyPr>
          <a:lstStyle/>
          <a:p>
            <a:r>
              <a:rPr lang="en-US" altLang="zh-TW" sz="2800" b="1" dirty="0">
                <a:solidFill>
                  <a:srgbClr val="FF0000"/>
                </a:solidFill>
              </a:rPr>
              <a:t>VII. </a:t>
            </a:r>
            <a:r>
              <a:rPr lang="zh-TW" altLang="zh-TW" sz="2800" b="1" u="sng" dirty="0"/>
              <a:t>以愛心為原則的吃</a:t>
            </a:r>
            <a:r>
              <a:rPr lang="en-US" altLang="zh-TW" sz="2800" b="1" u="sng" dirty="0"/>
              <a:t>. Eat with Love.</a:t>
            </a:r>
            <a:endParaRPr lang="zh-TW" altLang="zh-TW" sz="2800" u="sng" dirty="0"/>
          </a:p>
        </p:txBody>
      </p:sp>
      <p:sp>
        <p:nvSpPr>
          <p:cNvPr id="3" name="矩形 2"/>
          <p:cNvSpPr/>
          <p:nvPr/>
        </p:nvSpPr>
        <p:spPr>
          <a:xfrm>
            <a:off x="298890" y="915566"/>
            <a:ext cx="8640960" cy="4493538"/>
          </a:xfrm>
          <a:prstGeom prst="rect">
            <a:avLst/>
          </a:prstGeom>
        </p:spPr>
        <p:txBody>
          <a:bodyPr wrap="square">
            <a:spAutoFit/>
          </a:bodyPr>
          <a:lstStyle/>
          <a:p>
            <a:r>
              <a:rPr lang="en-US" altLang="zh-TW" sz="2600" b="1" baseline="30000" dirty="0"/>
              <a:t>25</a:t>
            </a:r>
            <a:r>
              <a:rPr lang="zh-TW" altLang="zh-TW" sz="2600" b="1" dirty="0"/>
              <a:t>凡市上所賣的，你們只管吃，不要為良心的緣故問甚麼話，</a:t>
            </a:r>
            <a:r>
              <a:rPr lang="en-US" altLang="zh-TW" sz="2600" b="1" baseline="30000" dirty="0"/>
              <a:t>26</a:t>
            </a:r>
            <a:r>
              <a:rPr lang="zh-TW" altLang="zh-TW" sz="2600" b="1" dirty="0"/>
              <a:t>因為地和其中所充滿的都屬乎主。</a:t>
            </a:r>
            <a:r>
              <a:rPr lang="en-US" altLang="zh-TW" sz="2600" b="1" baseline="30000" dirty="0"/>
              <a:t>27</a:t>
            </a:r>
            <a:r>
              <a:rPr lang="zh-TW" altLang="zh-TW" sz="2600" b="1" dirty="0"/>
              <a:t>倘有一個不信的人請你們赴席，你們若願意去，凡擺在你們面前的，只管吃，不要為良心的緣故問甚麼話。 【林前</a:t>
            </a:r>
            <a:r>
              <a:rPr lang="en-US" altLang="zh-TW" sz="2600" b="1" dirty="0"/>
              <a:t> 10:25~29</a:t>
            </a:r>
            <a:r>
              <a:rPr lang="zh-TW" altLang="zh-TW" sz="2600" b="1" dirty="0"/>
              <a:t>】</a:t>
            </a:r>
            <a:endParaRPr lang="en-US" altLang="zh-TW" sz="2600" b="1" dirty="0"/>
          </a:p>
          <a:p>
            <a:r>
              <a:rPr lang="en-US" altLang="zh-TW" sz="2600" b="1" baseline="30000" dirty="0"/>
              <a:t>25</a:t>
            </a:r>
            <a:r>
              <a:rPr lang="en-US" altLang="zh-TW" sz="2600" b="1" dirty="0"/>
              <a:t>Eat whatever is sold in the meat market without raising any question on the ground of conscience. </a:t>
            </a:r>
            <a:r>
              <a:rPr lang="en-US" altLang="zh-TW" sz="2600" b="1" baseline="30000" dirty="0"/>
              <a:t>26</a:t>
            </a:r>
            <a:r>
              <a:rPr lang="en-US" altLang="zh-TW" sz="2600" b="1" dirty="0"/>
              <a:t>For "the earth is the Lord's, and the fullness thereof." </a:t>
            </a:r>
            <a:r>
              <a:rPr lang="en-US" altLang="zh-TW" sz="2600" b="1" baseline="30000" dirty="0"/>
              <a:t>27</a:t>
            </a:r>
            <a:r>
              <a:rPr lang="en-US" altLang="zh-TW" sz="2600" b="1" dirty="0"/>
              <a:t>If one of the unbelievers invites you to dinner and you are disposed to go, eat whatever is set before you without raising any question on the ground of conscience. </a:t>
            </a:r>
            <a:r>
              <a:rPr lang="zh-TW" altLang="zh-TW" sz="2600" b="1" dirty="0"/>
              <a:t>【</a:t>
            </a:r>
            <a:r>
              <a:rPr lang="en-US" altLang="zh-TW" sz="2600" b="1" dirty="0"/>
              <a:t>1Cor 10:25~29</a:t>
            </a:r>
            <a:r>
              <a:rPr lang="zh-TW" altLang="zh-TW" sz="2600" b="1" dirty="0"/>
              <a:t>】</a:t>
            </a:r>
          </a:p>
          <a:p>
            <a:endParaRPr lang="zh-TW" altLang="zh-TW" sz="2600" b="1" dirty="0"/>
          </a:p>
        </p:txBody>
      </p:sp>
    </p:spTree>
    <p:extLst>
      <p:ext uri="{BB962C8B-B14F-4D97-AF65-F5344CB8AC3E}">
        <p14:creationId xmlns:p14="http://schemas.microsoft.com/office/powerpoint/2010/main" val="325449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83518"/>
            <a:ext cx="8136904" cy="1969770"/>
          </a:xfrm>
          <a:prstGeom prst="rect">
            <a:avLst/>
          </a:prstGeom>
        </p:spPr>
        <p:txBody>
          <a:bodyPr wrap="square">
            <a:spAutoFit/>
          </a:bodyPr>
          <a:lstStyle/>
          <a:p>
            <a:r>
              <a:rPr lang="en-US" altLang="zh-TW" sz="2600" b="1" baseline="30000" dirty="0"/>
              <a:t>28</a:t>
            </a:r>
            <a:r>
              <a:rPr lang="zh-TW" altLang="zh-TW" sz="2600" b="1" dirty="0"/>
              <a:t>若有人對你們說：這是獻過祭的物，就要為那告訴你們的人，並為良心的緣故不吃。</a:t>
            </a:r>
            <a:r>
              <a:rPr lang="en-US" altLang="zh-TW" sz="2600" b="1" baseline="30000" dirty="0"/>
              <a:t>29</a:t>
            </a:r>
            <a:r>
              <a:rPr lang="zh-TW" altLang="zh-TW" sz="2600" b="1" dirty="0"/>
              <a:t>我說的良心不是你的，乃是他的。我這自由為甚麼被別人的良心論斷呢？</a:t>
            </a:r>
            <a:endParaRPr lang="en-US" altLang="zh-TW" sz="2600" b="1" dirty="0"/>
          </a:p>
          <a:p>
            <a:r>
              <a:rPr lang="zh-TW" altLang="zh-TW" sz="2600" b="1" dirty="0"/>
              <a:t>【林前</a:t>
            </a:r>
            <a:r>
              <a:rPr lang="en-US" altLang="zh-TW" sz="2600" b="1" dirty="0"/>
              <a:t> 10:25~29</a:t>
            </a:r>
            <a:r>
              <a:rPr lang="zh-TW" altLang="zh-TW" sz="2600" b="1" dirty="0"/>
              <a:t>】</a:t>
            </a:r>
            <a:br>
              <a:rPr lang="en-US" altLang="zh-TW" b="1" dirty="0"/>
            </a:br>
            <a:endParaRPr lang="zh-TW" altLang="en-US" dirty="0"/>
          </a:p>
        </p:txBody>
      </p:sp>
      <p:sp>
        <p:nvSpPr>
          <p:cNvPr id="3" name="矩形 2"/>
          <p:cNvSpPr/>
          <p:nvPr/>
        </p:nvSpPr>
        <p:spPr>
          <a:xfrm>
            <a:off x="539552" y="2405116"/>
            <a:ext cx="8136904" cy="2492990"/>
          </a:xfrm>
          <a:prstGeom prst="rect">
            <a:avLst/>
          </a:prstGeom>
        </p:spPr>
        <p:txBody>
          <a:bodyPr wrap="square">
            <a:spAutoFit/>
          </a:bodyPr>
          <a:lstStyle/>
          <a:p>
            <a:r>
              <a:rPr lang="en-US" altLang="zh-TW" sz="2600" b="1" baseline="30000" dirty="0"/>
              <a:t>28</a:t>
            </a:r>
            <a:r>
              <a:rPr lang="en-US" altLang="zh-TW" sz="2600" b="1" dirty="0"/>
              <a:t>But if someone says to you, "This has been offered in sacrifice," then do not eat it, for the sake of the one who informed you, and for the sake of conscience- </a:t>
            </a:r>
            <a:r>
              <a:rPr lang="en-US" altLang="zh-TW" sz="2600" b="1" baseline="30000" dirty="0"/>
              <a:t>29</a:t>
            </a:r>
            <a:r>
              <a:rPr lang="en-US" altLang="zh-TW" sz="2600" b="1" dirty="0"/>
              <a:t>I do not mean your conscience, but his. For why should my liberty be determined by someone else's conscience? </a:t>
            </a:r>
          </a:p>
          <a:p>
            <a:r>
              <a:rPr lang="zh-TW" altLang="zh-TW" sz="2600" b="1" dirty="0"/>
              <a:t>【</a:t>
            </a:r>
            <a:r>
              <a:rPr lang="en-US" altLang="zh-TW" sz="2600" b="1" dirty="0"/>
              <a:t>1Cor 10:25~29</a:t>
            </a:r>
            <a:r>
              <a:rPr lang="zh-TW" altLang="zh-TW" sz="2600" b="1" dirty="0"/>
              <a:t>】</a:t>
            </a:r>
          </a:p>
        </p:txBody>
      </p:sp>
    </p:spTree>
    <p:extLst>
      <p:ext uri="{BB962C8B-B14F-4D97-AF65-F5344CB8AC3E}">
        <p14:creationId xmlns:p14="http://schemas.microsoft.com/office/powerpoint/2010/main" val="2283295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2230" y="195486"/>
            <a:ext cx="6827254" cy="892552"/>
          </a:xfrm>
          <a:prstGeom prst="rect">
            <a:avLst/>
          </a:prstGeom>
        </p:spPr>
        <p:txBody>
          <a:bodyPr wrap="none">
            <a:spAutoFit/>
          </a:bodyPr>
          <a:lstStyle/>
          <a:p>
            <a:r>
              <a:rPr lang="zh-TW" altLang="en-US" sz="2600" b="1" dirty="0">
                <a:solidFill>
                  <a:srgbClr val="FF0000"/>
                </a:solidFill>
                <a:sym typeface="Wingdings"/>
              </a:rPr>
              <a:t></a:t>
            </a:r>
            <a:r>
              <a:rPr lang="zh-TW" altLang="zh-TW" sz="2600" b="1" dirty="0"/>
              <a:t>這裡所說的基督徒吃的兩個原則</a:t>
            </a:r>
            <a:r>
              <a:rPr lang="en-US" altLang="zh-TW" sz="2600" b="1" dirty="0"/>
              <a:t>:</a:t>
            </a:r>
          </a:p>
          <a:p>
            <a:r>
              <a:rPr lang="en-US" altLang="zh-TW" sz="2600" b="1" dirty="0"/>
              <a:t>    Here are two principles that Christians follow:</a:t>
            </a:r>
            <a:endParaRPr lang="zh-TW" altLang="zh-TW" sz="2600" b="1" dirty="0"/>
          </a:p>
        </p:txBody>
      </p:sp>
      <p:sp>
        <p:nvSpPr>
          <p:cNvPr id="3" name="矩形 2"/>
          <p:cNvSpPr/>
          <p:nvPr/>
        </p:nvSpPr>
        <p:spPr>
          <a:xfrm>
            <a:off x="823772" y="1550070"/>
            <a:ext cx="8136904" cy="2092881"/>
          </a:xfrm>
          <a:prstGeom prst="rect">
            <a:avLst/>
          </a:prstGeom>
        </p:spPr>
        <p:txBody>
          <a:bodyPr wrap="square">
            <a:spAutoFit/>
          </a:bodyPr>
          <a:lstStyle/>
          <a:p>
            <a:r>
              <a:rPr lang="zh-TW" altLang="zh-TW" sz="2600" b="1" dirty="0"/>
              <a:t>甚麼都可以吃</a:t>
            </a:r>
            <a:r>
              <a:rPr lang="en-US" altLang="zh-TW" sz="2600" b="1" dirty="0"/>
              <a:t>, </a:t>
            </a:r>
            <a:r>
              <a:rPr lang="zh-TW" altLang="zh-TW" sz="2600" b="1" dirty="0"/>
              <a:t>甚至連祭過偶像的東西都可以吃</a:t>
            </a:r>
            <a:r>
              <a:rPr lang="en-US" altLang="zh-TW" sz="2600" b="1" dirty="0"/>
              <a:t>. </a:t>
            </a:r>
            <a:r>
              <a:rPr lang="zh-TW" altLang="zh-TW" sz="2600" b="1" dirty="0"/>
              <a:t>因為這東西是神所造的</a:t>
            </a:r>
            <a:r>
              <a:rPr lang="en-US" altLang="zh-TW" sz="2600" b="1" dirty="0"/>
              <a:t>, </a:t>
            </a:r>
            <a:r>
              <a:rPr lang="zh-TW" altLang="zh-TW" sz="2600" b="1" dirty="0"/>
              <a:t>我只要感謝了</a:t>
            </a:r>
            <a:r>
              <a:rPr lang="en-US" altLang="zh-TW" sz="2600" b="1" dirty="0"/>
              <a:t>, </a:t>
            </a:r>
            <a:r>
              <a:rPr lang="zh-TW" altLang="zh-TW" sz="2600" b="1" dirty="0"/>
              <a:t>就可以吃</a:t>
            </a:r>
            <a:r>
              <a:rPr lang="en-US" altLang="zh-TW" sz="2600" b="1" dirty="0"/>
              <a:t>.</a:t>
            </a:r>
          </a:p>
          <a:p>
            <a:r>
              <a:rPr lang="en-US" altLang="zh-TW" sz="2600" b="1" dirty="0"/>
              <a:t>Everything can be eaten, even things that have been sacrificed for idols can be eaten. Because they are made by God, we can eat them with thankfulness.</a:t>
            </a:r>
            <a:endParaRPr lang="zh-TW" altLang="en-US" sz="2600" b="1" dirty="0"/>
          </a:p>
        </p:txBody>
      </p:sp>
      <p:sp>
        <p:nvSpPr>
          <p:cNvPr id="4" name="矩形 3"/>
          <p:cNvSpPr/>
          <p:nvPr/>
        </p:nvSpPr>
        <p:spPr>
          <a:xfrm>
            <a:off x="671739" y="3660852"/>
            <a:ext cx="1940724" cy="492443"/>
          </a:xfrm>
          <a:prstGeom prst="rect">
            <a:avLst/>
          </a:prstGeom>
        </p:spPr>
        <p:txBody>
          <a:bodyPr wrap="none">
            <a:spAutoFit/>
          </a:bodyPr>
          <a:lstStyle/>
          <a:p>
            <a:r>
              <a:rPr lang="en-US" altLang="zh-TW" sz="2600" b="1" u="sng" dirty="0"/>
              <a:t>2)</a:t>
            </a:r>
            <a:r>
              <a:rPr lang="zh-TW" altLang="zh-TW" sz="2600" b="1" u="sng" dirty="0"/>
              <a:t>愛心</a:t>
            </a:r>
            <a:r>
              <a:rPr lang="en-US" altLang="zh-TW" sz="2600" b="1" u="sng" dirty="0"/>
              <a:t>/love:</a:t>
            </a:r>
            <a:endParaRPr lang="zh-TW" altLang="en-US" sz="2600" b="1" u="sng" dirty="0"/>
          </a:p>
        </p:txBody>
      </p:sp>
      <p:sp>
        <p:nvSpPr>
          <p:cNvPr id="6" name="矩形 5"/>
          <p:cNvSpPr/>
          <p:nvPr/>
        </p:nvSpPr>
        <p:spPr>
          <a:xfrm>
            <a:off x="611560" y="1088038"/>
            <a:ext cx="2337499" cy="492443"/>
          </a:xfrm>
          <a:prstGeom prst="rect">
            <a:avLst/>
          </a:prstGeom>
        </p:spPr>
        <p:txBody>
          <a:bodyPr wrap="none">
            <a:spAutoFit/>
          </a:bodyPr>
          <a:lstStyle/>
          <a:p>
            <a:r>
              <a:rPr lang="en-US" altLang="zh-TW" sz="2600" b="1" u="sng" dirty="0"/>
              <a:t>1)</a:t>
            </a:r>
            <a:r>
              <a:rPr lang="zh-TW" altLang="zh-TW" sz="2600" b="1" u="sng" dirty="0"/>
              <a:t>自由</a:t>
            </a:r>
            <a:r>
              <a:rPr lang="en-US" altLang="zh-TW" sz="2600" b="1" u="sng" dirty="0"/>
              <a:t>/liberty :</a:t>
            </a:r>
            <a:endParaRPr lang="zh-TW" altLang="en-US" sz="2600" b="1" u="sng" dirty="0"/>
          </a:p>
        </p:txBody>
      </p:sp>
      <p:sp>
        <p:nvSpPr>
          <p:cNvPr id="7" name="矩形 6"/>
          <p:cNvSpPr/>
          <p:nvPr/>
        </p:nvSpPr>
        <p:spPr>
          <a:xfrm>
            <a:off x="849438" y="4179526"/>
            <a:ext cx="8172400" cy="892552"/>
          </a:xfrm>
          <a:prstGeom prst="rect">
            <a:avLst/>
          </a:prstGeom>
        </p:spPr>
        <p:txBody>
          <a:bodyPr wrap="square">
            <a:spAutoFit/>
          </a:bodyPr>
          <a:lstStyle/>
          <a:p>
            <a:r>
              <a:rPr lang="zh-TW" altLang="zh-TW" sz="2600" b="1" dirty="0"/>
              <a:t>有時候我不吃</a:t>
            </a:r>
            <a:r>
              <a:rPr lang="en-US" altLang="zh-TW" sz="2600" b="1" dirty="0"/>
              <a:t>, </a:t>
            </a:r>
            <a:r>
              <a:rPr lang="zh-TW" altLang="zh-TW" sz="2600" b="1" dirty="0"/>
              <a:t>是因為愛心的緣故</a:t>
            </a:r>
            <a:r>
              <a:rPr lang="en-US" altLang="zh-TW" sz="2600" b="1" dirty="0"/>
              <a:t>.</a:t>
            </a:r>
          </a:p>
          <a:p>
            <a:r>
              <a:rPr lang="en-US" altLang="zh-TW" sz="2600" b="1" dirty="0"/>
              <a:t>Sometimes I don’t eat it for the sake of love.</a:t>
            </a:r>
            <a:endParaRPr lang="zh-TW" altLang="zh-TW" sz="2600" b="1" dirty="0"/>
          </a:p>
        </p:txBody>
      </p:sp>
    </p:spTree>
    <p:extLst>
      <p:ext uri="{BB962C8B-B14F-4D97-AF65-F5344CB8AC3E}">
        <p14:creationId xmlns:p14="http://schemas.microsoft.com/office/powerpoint/2010/main" val="13556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206815"/>
            <a:ext cx="2525050" cy="523220"/>
          </a:xfrm>
          <a:prstGeom prst="rect">
            <a:avLst/>
          </a:prstGeom>
          <a:solidFill>
            <a:srgbClr val="FFFF00"/>
          </a:solidFill>
        </p:spPr>
        <p:txBody>
          <a:bodyPr wrap="none">
            <a:spAutoFit/>
          </a:bodyPr>
          <a:lstStyle/>
          <a:p>
            <a:r>
              <a:rPr lang="en-US" altLang="zh-TW" sz="2800" b="1" dirty="0"/>
              <a:t>Conclusion</a:t>
            </a:r>
            <a:r>
              <a:rPr lang="zh-TW" altLang="zh-TW" sz="2800" b="1" dirty="0"/>
              <a:t>結論</a:t>
            </a:r>
            <a:endParaRPr lang="zh-TW" altLang="en-US" sz="2800" dirty="0"/>
          </a:p>
        </p:txBody>
      </p:sp>
      <p:sp>
        <p:nvSpPr>
          <p:cNvPr id="3" name="矩形 2"/>
          <p:cNvSpPr/>
          <p:nvPr/>
        </p:nvSpPr>
        <p:spPr>
          <a:xfrm>
            <a:off x="421348" y="756741"/>
            <a:ext cx="5104603" cy="461665"/>
          </a:xfrm>
          <a:prstGeom prst="rect">
            <a:avLst/>
          </a:prstGeom>
        </p:spPr>
        <p:txBody>
          <a:bodyPr wrap="none">
            <a:spAutoFit/>
          </a:bodyPr>
          <a:lstStyle/>
          <a:p>
            <a:r>
              <a:rPr lang="zh-TW" altLang="zh-TW" sz="2400" b="1" dirty="0"/>
              <a:t>吃東西的原則</a:t>
            </a:r>
            <a:r>
              <a:rPr lang="en-US" altLang="zh-TW" sz="2400" b="1" dirty="0"/>
              <a:t>/The principle of eating:</a:t>
            </a:r>
            <a:endParaRPr lang="zh-TW" altLang="zh-TW" sz="2400" b="1" dirty="0"/>
          </a:p>
        </p:txBody>
      </p:sp>
      <p:sp>
        <p:nvSpPr>
          <p:cNvPr id="5" name="矩形 4"/>
          <p:cNvSpPr/>
          <p:nvPr/>
        </p:nvSpPr>
        <p:spPr>
          <a:xfrm>
            <a:off x="421348" y="1218406"/>
            <a:ext cx="8784976" cy="830997"/>
          </a:xfrm>
          <a:prstGeom prst="rect">
            <a:avLst/>
          </a:prstGeom>
        </p:spPr>
        <p:txBody>
          <a:bodyPr wrap="square">
            <a:spAutoFit/>
          </a:bodyPr>
          <a:lstStyle/>
          <a:p>
            <a:r>
              <a:rPr lang="en-US" altLang="zh-TW" sz="2400" b="1" dirty="0">
                <a:solidFill>
                  <a:srgbClr val="FF0000"/>
                </a:solidFill>
              </a:rPr>
              <a:t>1.</a:t>
            </a:r>
            <a:r>
              <a:rPr lang="en-US" altLang="zh-TW" sz="2400" b="1" dirty="0"/>
              <a:t> </a:t>
            </a:r>
            <a:r>
              <a:rPr lang="zh-TW" altLang="zh-TW" sz="2400" b="1" dirty="0"/>
              <a:t>健康的原則</a:t>
            </a:r>
            <a:r>
              <a:rPr lang="en-US" altLang="zh-TW" sz="2400" b="1" dirty="0"/>
              <a:t>—</a:t>
            </a:r>
            <a:r>
              <a:rPr lang="zh-TW" altLang="zh-TW" sz="2400" b="1" dirty="0"/>
              <a:t>有節制</a:t>
            </a:r>
            <a:r>
              <a:rPr lang="en-US" altLang="zh-TW" sz="2400" b="1" dirty="0"/>
              <a:t>. </a:t>
            </a:r>
          </a:p>
          <a:p>
            <a:r>
              <a:rPr lang="en-US" altLang="zh-TW" sz="2400" b="1" dirty="0"/>
              <a:t>    The principle of health – eating in moderation    </a:t>
            </a:r>
            <a:endParaRPr lang="zh-TW" altLang="zh-TW" sz="2400" b="1" dirty="0"/>
          </a:p>
        </p:txBody>
      </p:sp>
      <p:sp>
        <p:nvSpPr>
          <p:cNvPr id="6" name="矩形 5"/>
          <p:cNvSpPr/>
          <p:nvPr/>
        </p:nvSpPr>
        <p:spPr>
          <a:xfrm>
            <a:off x="421348" y="2023009"/>
            <a:ext cx="6768752" cy="830997"/>
          </a:xfrm>
          <a:prstGeom prst="rect">
            <a:avLst/>
          </a:prstGeom>
        </p:spPr>
        <p:txBody>
          <a:bodyPr wrap="square">
            <a:spAutoFit/>
          </a:bodyPr>
          <a:lstStyle/>
          <a:p>
            <a:r>
              <a:rPr lang="en-US" altLang="zh-TW" sz="2400" b="1" dirty="0">
                <a:solidFill>
                  <a:srgbClr val="FF0000"/>
                </a:solidFill>
              </a:rPr>
              <a:t>2.</a:t>
            </a:r>
            <a:r>
              <a:rPr lang="en-US" altLang="zh-TW" sz="2400" b="1" dirty="0"/>
              <a:t> </a:t>
            </a:r>
            <a:r>
              <a:rPr lang="zh-TW" altLang="zh-TW" sz="2400" b="1" dirty="0"/>
              <a:t>敬虔的原則</a:t>
            </a:r>
            <a:r>
              <a:rPr lang="en-US" altLang="zh-TW" sz="2400" b="1" dirty="0"/>
              <a:t>—</a:t>
            </a:r>
            <a:r>
              <a:rPr lang="zh-TW" altLang="zh-TW" sz="2400" b="1" dirty="0"/>
              <a:t>可以接近神</a:t>
            </a:r>
            <a:r>
              <a:rPr lang="en-US" altLang="zh-TW" sz="2400" b="1" dirty="0"/>
              <a:t>.</a:t>
            </a:r>
          </a:p>
          <a:p>
            <a:r>
              <a:rPr lang="en-US" altLang="zh-TW" sz="2400" b="1" dirty="0"/>
              <a:t>    The principle of godliness - approaching God</a:t>
            </a:r>
            <a:endParaRPr lang="zh-TW" altLang="zh-TW" sz="2400" b="1" dirty="0"/>
          </a:p>
        </p:txBody>
      </p:sp>
      <p:sp>
        <p:nvSpPr>
          <p:cNvPr id="7" name="矩形 6"/>
          <p:cNvSpPr/>
          <p:nvPr/>
        </p:nvSpPr>
        <p:spPr>
          <a:xfrm>
            <a:off x="467544" y="2931789"/>
            <a:ext cx="7267319" cy="461665"/>
          </a:xfrm>
          <a:prstGeom prst="rect">
            <a:avLst/>
          </a:prstGeom>
        </p:spPr>
        <p:txBody>
          <a:bodyPr wrap="square">
            <a:spAutoFit/>
          </a:bodyPr>
          <a:lstStyle/>
          <a:p>
            <a:r>
              <a:rPr lang="en-US" altLang="zh-TW" sz="2400" b="1" dirty="0">
                <a:solidFill>
                  <a:srgbClr val="FF0000"/>
                </a:solidFill>
              </a:rPr>
              <a:t>3.</a:t>
            </a:r>
            <a:r>
              <a:rPr lang="en-US" altLang="zh-TW" sz="2400" b="1" dirty="0"/>
              <a:t> </a:t>
            </a:r>
            <a:r>
              <a:rPr lang="zh-TW" altLang="zh-TW" sz="2400" b="1" dirty="0"/>
              <a:t>不吃血</a:t>
            </a:r>
            <a:r>
              <a:rPr lang="en-US" altLang="zh-TW" sz="2400" b="1" dirty="0"/>
              <a:t>. Do not eat blood.</a:t>
            </a:r>
            <a:endParaRPr lang="zh-TW" altLang="zh-TW" sz="2400" b="1" dirty="0"/>
          </a:p>
        </p:txBody>
      </p:sp>
      <p:sp>
        <p:nvSpPr>
          <p:cNvPr id="8" name="矩形 7"/>
          <p:cNvSpPr/>
          <p:nvPr/>
        </p:nvSpPr>
        <p:spPr>
          <a:xfrm>
            <a:off x="483018" y="3418498"/>
            <a:ext cx="8661636" cy="830997"/>
          </a:xfrm>
          <a:prstGeom prst="rect">
            <a:avLst/>
          </a:prstGeom>
        </p:spPr>
        <p:txBody>
          <a:bodyPr wrap="square">
            <a:spAutoFit/>
          </a:bodyPr>
          <a:lstStyle/>
          <a:p>
            <a:r>
              <a:rPr lang="en-US" altLang="zh-TW" sz="2400" b="1" dirty="0">
                <a:solidFill>
                  <a:srgbClr val="FF0000"/>
                </a:solidFill>
              </a:rPr>
              <a:t>4.</a:t>
            </a:r>
            <a:r>
              <a:rPr lang="en-US" altLang="zh-TW" sz="2400" b="1" dirty="0"/>
              <a:t> </a:t>
            </a:r>
            <a:r>
              <a:rPr lang="zh-TW" altLang="zh-TW" sz="2400" b="1" dirty="0"/>
              <a:t>自由的原則</a:t>
            </a:r>
            <a:r>
              <a:rPr lang="en-US" altLang="zh-TW" sz="2400" b="1" dirty="0"/>
              <a:t>—</a:t>
            </a:r>
            <a:r>
              <a:rPr lang="zh-TW" altLang="zh-TW" sz="2400" b="1" dirty="0"/>
              <a:t>甚麼都可吃</a:t>
            </a:r>
            <a:r>
              <a:rPr lang="en-US" altLang="zh-TW" sz="2400" b="1" dirty="0"/>
              <a:t>.</a:t>
            </a:r>
          </a:p>
          <a:p>
            <a:r>
              <a:rPr lang="en-US" altLang="zh-TW" sz="2400" b="1" dirty="0"/>
              <a:t>    The principle of liberty - everything can be eaten</a:t>
            </a:r>
            <a:endParaRPr lang="zh-TW" altLang="zh-TW" sz="2400" b="1" dirty="0"/>
          </a:p>
        </p:txBody>
      </p:sp>
      <p:sp>
        <p:nvSpPr>
          <p:cNvPr id="9" name="矩形 8"/>
          <p:cNvSpPr/>
          <p:nvPr/>
        </p:nvSpPr>
        <p:spPr>
          <a:xfrm>
            <a:off x="483018" y="4258131"/>
            <a:ext cx="8352928" cy="830997"/>
          </a:xfrm>
          <a:prstGeom prst="rect">
            <a:avLst/>
          </a:prstGeom>
        </p:spPr>
        <p:txBody>
          <a:bodyPr wrap="square">
            <a:spAutoFit/>
          </a:bodyPr>
          <a:lstStyle/>
          <a:p>
            <a:r>
              <a:rPr lang="en-US" altLang="zh-TW" sz="2400" b="1" dirty="0">
                <a:solidFill>
                  <a:srgbClr val="FF0000"/>
                </a:solidFill>
              </a:rPr>
              <a:t>5.</a:t>
            </a:r>
            <a:r>
              <a:rPr lang="en-US" altLang="zh-TW" sz="2400" b="1" dirty="0"/>
              <a:t> </a:t>
            </a:r>
            <a:r>
              <a:rPr lang="zh-TW" altLang="zh-TW" sz="2400" b="1" dirty="0"/>
              <a:t>愛心的原則</a:t>
            </a:r>
            <a:r>
              <a:rPr lang="en-US" altLang="zh-TW" sz="2400" b="1" dirty="0"/>
              <a:t>—</a:t>
            </a:r>
            <a:r>
              <a:rPr lang="zh-TW" altLang="zh-TW" sz="2400" b="1" dirty="0"/>
              <a:t>為了</a:t>
            </a:r>
            <a:r>
              <a:rPr lang="en-US" altLang="zh-TW" sz="2400" b="1" dirty="0"/>
              <a:t>BEST</a:t>
            </a:r>
            <a:r>
              <a:rPr lang="zh-TW" altLang="zh-TW" sz="2400" b="1" dirty="0"/>
              <a:t>的良心</a:t>
            </a:r>
            <a:r>
              <a:rPr lang="en-US" altLang="zh-TW" sz="2400" b="1" dirty="0"/>
              <a:t>.</a:t>
            </a:r>
          </a:p>
          <a:p>
            <a:r>
              <a:rPr lang="en-US" altLang="zh-TW" sz="2400" b="1" dirty="0"/>
              <a:t>    The principle of love - for the conscience of BESTs</a:t>
            </a:r>
            <a:endParaRPr lang="zh-TW" altLang="zh-TW" sz="2400" b="1" dirty="0"/>
          </a:p>
        </p:txBody>
      </p:sp>
    </p:spTree>
    <p:extLst>
      <p:ext uri="{BB962C8B-B14F-4D97-AF65-F5344CB8AC3E}">
        <p14:creationId xmlns:p14="http://schemas.microsoft.com/office/powerpoint/2010/main" val="185549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6319" y="745658"/>
            <a:ext cx="7488832" cy="892552"/>
          </a:xfrm>
          <a:prstGeom prst="rect">
            <a:avLst/>
          </a:prstGeom>
        </p:spPr>
        <p:txBody>
          <a:bodyPr wrap="square">
            <a:spAutoFit/>
          </a:bodyPr>
          <a:lstStyle/>
          <a:p>
            <a:r>
              <a:rPr lang="zh-TW" altLang="en-US" sz="2600" b="1" dirty="0">
                <a:solidFill>
                  <a:srgbClr val="FF0000"/>
                </a:solidFill>
                <a:cs typeface="Times New Roman"/>
                <a:sym typeface="Wingdings"/>
              </a:rPr>
              <a:t></a:t>
            </a:r>
            <a:r>
              <a:rPr lang="zh-TW" altLang="zh-TW" sz="2600" b="1" dirty="0">
                <a:cs typeface="Times New Roman"/>
              </a:rPr>
              <a:t>聖經上也講我們不可貪食</a:t>
            </a:r>
            <a:r>
              <a:rPr lang="en-US" altLang="zh-TW" sz="2600" b="1" dirty="0">
                <a:cs typeface="Times New Roman"/>
              </a:rPr>
              <a:t>.</a:t>
            </a:r>
          </a:p>
          <a:p>
            <a:r>
              <a:rPr lang="en-US" altLang="zh-TW" sz="2600" b="1" dirty="0">
                <a:cs typeface="Times New Roman"/>
              </a:rPr>
              <a:t>   The Bible also says that we can't be gluttonous.</a:t>
            </a:r>
          </a:p>
        </p:txBody>
      </p:sp>
      <p:sp>
        <p:nvSpPr>
          <p:cNvPr id="3" name="矩形 2"/>
          <p:cNvSpPr/>
          <p:nvPr/>
        </p:nvSpPr>
        <p:spPr>
          <a:xfrm>
            <a:off x="406319" y="1995686"/>
            <a:ext cx="8064896" cy="2092881"/>
          </a:xfrm>
          <a:prstGeom prst="rect">
            <a:avLst/>
          </a:prstGeom>
        </p:spPr>
        <p:txBody>
          <a:bodyPr wrap="square">
            <a:spAutoFit/>
          </a:bodyPr>
          <a:lstStyle/>
          <a:p>
            <a:r>
              <a:rPr lang="en-US" altLang="zh-TW" sz="2600" b="1" baseline="30000" dirty="0">
                <a:cs typeface="Times New Roman"/>
              </a:rPr>
              <a:t>21</a:t>
            </a:r>
            <a:r>
              <a:rPr lang="zh-TW" altLang="zh-TW" sz="2600" b="1" dirty="0">
                <a:cs typeface="Times New Roman"/>
              </a:rPr>
              <a:t>因為好酒貪食的，必致貧窮；好睡覺的，必穿破爛衣服。【箴</a:t>
            </a:r>
            <a:r>
              <a:rPr lang="en-US" altLang="zh-TW" sz="2600" b="1" dirty="0">
                <a:cs typeface="Times New Roman"/>
              </a:rPr>
              <a:t> 23:21</a:t>
            </a:r>
            <a:r>
              <a:rPr lang="zh-TW" altLang="zh-TW" sz="2600" b="1" dirty="0">
                <a:cs typeface="Times New Roman"/>
              </a:rPr>
              <a:t>】</a:t>
            </a:r>
            <a:endParaRPr lang="en-US" altLang="zh-TW" sz="2600" b="1" dirty="0">
              <a:cs typeface="Times New Roman"/>
            </a:endParaRPr>
          </a:p>
          <a:p>
            <a:br>
              <a:rPr lang="en-US" altLang="zh-TW" sz="2600" b="1" dirty="0">
                <a:cs typeface="Times New Roman"/>
              </a:rPr>
            </a:br>
            <a:r>
              <a:rPr lang="en-US" altLang="zh-TW" sz="2600" b="1" baseline="30000" dirty="0">
                <a:cs typeface="Times New Roman"/>
              </a:rPr>
              <a:t>21</a:t>
            </a:r>
            <a:r>
              <a:rPr lang="en-US" altLang="zh-TW" sz="2600" b="1" dirty="0">
                <a:cs typeface="Times New Roman"/>
              </a:rPr>
              <a:t>for the drunkard and the glutton will come to poverty, and slumber will clothe them with rags. </a:t>
            </a:r>
            <a:r>
              <a:rPr lang="zh-TW" altLang="zh-TW" sz="2600" b="1" dirty="0">
                <a:cs typeface="Times New Roman"/>
              </a:rPr>
              <a:t>【</a:t>
            </a:r>
            <a:r>
              <a:rPr lang="en-US" altLang="zh-TW" sz="2600" b="1" dirty="0" err="1">
                <a:cs typeface="Times New Roman"/>
              </a:rPr>
              <a:t>Prov</a:t>
            </a:r>
            <a:r>
              <a:rPr lang="en-US" altLang="zh-TW" sz="2600" b="1" dirty="0">
                <a:cs typeface="Times New Roman"/>
              </a:rPr>
              <a:t> 23:21</a:t>
            </a:r>
            <a:r>
              <a:rPr lang="zh-TW" altLang="zh-TW" sz="2600" dirty="0">
                <a:cs typeface="Times New Roman"/>
              </a:rPr>
              <a:t>】</a:t>
            </a:r>
            <a:endParaRPr lang="zh-TW" altLang="en-US" sz="2600" dirty="0"/>
          </a:p>
        </p:txBody>
      </p:sp>
      <p:sp>
        <p:nvSpPr>
          <p:cNvPr id="4" name="AutoShape 2" descr="ãä¸å¯è²ªå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4" descr="ãä¸å¯è²ªå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333493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5487"/>
            <a:ext cx="8892480" cy="4893647"/>
          </a:xfrm>
          <a:prstGeom prst="rect">
            <a:avLst/>
          </a:prstGeom>
        </p:spPr>
        <p:txBody>
          <a:bodyPr wrap="square">
            <a:spAutoFit/>
          </a:bodyPr>
          <a:lstStyle/>
          <a:p>
            <a:pPr marL="457200" marR="457200">
              <a:spcAft>
                <a:spcPts val="0"/>
              </a:spcAft>
            </a:pPr>
            <a:r>
              <a:rPr lang="en-US" altLang="zh-TW" sz="2600" b="1" baseline="30000" dirty="0">
                <a:solidFill>
                  <a:srgbClr val="404040"/>
                </a:solidFill>
                <a:cs typeface="Times New Roman"/>
              </a:rPr>
              <a:t>19</a:t>
            </a:r>
            <a:r>
              <a:rPr lang="zh-TW" altLang="zh-TW" sz="2600" b="1" dirty="0">
                <a:solidFill>
                  <a:srgbClr val="404040"/>
                </a:solidFill>
                <a:cs typeface="Times New Roman"/>
              </a:rPr>
              <a:t>情慾的事都是顯而易見的，就如姦淫、污穢、</a:t>
            </a:r>
            <a:r>
              <a:rPr lang="zh-TW" altLang="zh-TW" sz="2600" b="1" dirty="0">
                <a:solidFill>
                  <a:srgbClr val="FF0000"/>
                </a:solidFill>
                <a:cs typeface="Times New Roman"/>
              </a:rPr>
              <a:t>邪蕩</a:t>
            </a:r>
            <a:r>
              <a:rPr lang="zh-TW" altLang="zh-TW" sz="2600" b="1" dirty="0">
                <a:solidFill>
                  <a:srgbClr val="404040"/>
                </a:solidFill>
                <a:cs typeface="Times New Roman"/>
              </a:rPr>
              <a:t>、</a:t>
            </a:r>
            <a:r>
              <a:rPr lang="en-US" altLang="zh-TW" sz="2600" b="1" baseline="30000" dirty="0">
                <a:solidFill>
                  <a:srgbClr val="404040"/>
                </a:solidFill>
                <a:cs typeface="Times New Roman"/>
              </a:rPr>
              <a:t>20</a:t>
            </a:r>
            <a:r>
              <a:rPr lang="zh-TW" altLang="zh-TW" sz="2600" b="1" dirty="0">
                <a:solidFill>
                  <a:srgbClr val="404040"/>
                </a:solidFill>
                <a:cs typeface="Times New Roman"/>
              </a:rPr>
              <a:t>拜偶像、邪術、仇恨、爭競、忌恨、惱怒、結黨、紛爭、異端、</a:t>
            </a:r>
            <a:r>
              <a:rPr lang="en-US" altLang="zh-TW" sz="2600" b="1" baseline="30000" dirty="0">
                <a:solidFill>
                  <a:srgbClr val="404040"/>
                </a:solidFill>
                <a:cs typeface="Times New Roman"/>
              </a:rPr>
              <a:t>21</a:t>
            </a:r>
            <a:r>
              <a:rPr lang="zh-TW" altLang="zh-TW" sz="2600" b="1" dirty="0">
                <a:solidFill>
                  <a:srgbClr val="404040"/>
                </a:solidFill>
                <a:cs typeface="Times New Roman"/>
              </a:rPr>
              <a:t>嫉妒（有古卷在此有：兇殺二字）、</a:t>
            </a:r>
            <a:r>
              <a:rPr lang="zh-TW" altLang="zh-TW" sz="2600" b="1" dirty="0">
                <a:solidFill>
                  <a:srgbClr val="FF0000"/>
                </a:solidFill>
                <a:cs typeface="Times New Roman"/>
              </a:rPr>
              <a:t>醉酒、荒宴</a:t>
            </a:r>
            <a:r>
              <a:rPr lang="zh-TW" altLang="zh-TW" sz="2600" b="1" dirty="0">
                <a:solidFill>
                  <a:srgbClr val="404040"/>
                </a:solidFill>
                <a:cs typeface="Times New Roman"/>
              </a:rPr>
              <a:t>等類。我從前告訴你們，現在又告訴你們，行這樣事的人必不能承受神的國。【加</a:t>
            </a:r>
            <a:r>
              <a:rPr lang="en-US" altLang="zh-TW" sz="2600" b="1" dirty="0">
                <a:solidFill>
                  <a:srgbClr val="404040"/>
                </a:solidFill>
                <a:cs typeface="Times New Roman"/>
              </a:rPr>
              <a:t> 5:19~21</a:t>
            </a:r>
            <a:r>
              <a:rPr lang="zh-TW" altLang="zh-TW" sz="2600" b="1" dirty="0">
                <a:solidFill>
                  <a:srgbClr val="404040"/>
                </a:solidFill>
                <a:cs typeface="Times New Roman"/>
              </a:rPr>
              <a:t>】</a:t>
            </a:r>
            <a:br>
              <a:rPr lang="en-US" altLang="zh-TW" sz="2600" b="1" dirty="0">
                <a:solidFill>
                  <a:srgbClr val="404040"/>
                </a:solidFill>
                <a:cs typeface="Times New Roman"/>
              </a:rPr>
            </a:br>
            <a:r>
              <a:rPr lang="en-US" altLang="zh-TW" sz="2600" b="1" baseline="30000" dirty="0">
                <a:solidFill>
                  <a:srgbClr val="404040"/>
                </a:solidFill>
                <a:cs typeface="Times New Roman"/>
              </a:rPr>
              <a:t>19</a:t>
            </a:r>
            <a:r>
              <a:rPr lang="en-US" altLang="zh-TW" sz="2600" b="1" dirty="0">
                <a:solidFill>
                  <a:srgbClr val="404040"/>
                </a:solidFill>
                <a:cs typeface="Times New Roman"/>
              </a:rPr>
              <a:t>Now the works of the flesh are evident: sexual immorality, impurity, sensuality, </a:t>
            </a:r>
            <a:r>
              <a:rPr lang="en-US" altLang="zh-TW" sz="2600" b="1" baseline="30000" dirty="0">
                <a:solidFill>
                  <a:srgbClr val="404040"/>
                </a:solidFill>
                <a:cs typeface="Times New Roman"/>
              </a:rPr>
              <a:t>20</a:t>
            </a:r>
            <a:r>
              <a:rPr lang="en-US" altLang="zh-TW" sz="2600" b="1" dirty="0">
                <a:solidFill>
                  <a:srgbClr val="404040"/>
                </a:solidFill>
                <a:cs typeface="Times New Roman"/>
              </a:rPr>
              <a:t>idolatry, sorcery, enmity, strife, jealousy, fits of anger, rivalries, dissensions, divisions, </a:t>
            </a:r>
            <a:r>
              <a:rPr lang="en-US" altLang="zh-TW" sz="2600" b="1" baseline="30000" dirty="0">
                <a:solidFill>
                  <a:srgbClr val="404040"/>
                </a:solidFill>
                <a:cs typeface="Times New Roman"/>
              </a:rPr>
              <a:t>21</a:t>
            </a:r>
            <a:r>
              <a:rPr lang="en-US" altLang="zh-TW" sz="2600" b="1" dirty="0">
                <a:solidFill>
                  <a:srgbClr val="404040"/>
                </a:solidFill>
                <a:cs typeface="Times New Roman"/>
              </a:rPr>
              <a:t>envy, </a:t>
            </a:r>
            <a:r>
              <a:rPr lang="en-US" altLang="zh-TW" sz="2600" b="1" dirty="0">
                <a:solidFill>
                  <a:srgbClr val="FF0000"/>
                </a:solidFill>
                <a:cs typeface="Times New Roman"/>
              </a:rPr>
              <a:t>drunkenness, orgies,</a:t>
            </a:r>
            <a:r>
              <a:rPr lang="en-US" altLang="zh-TW" sz="2600" b="1" dirty="0">
                <a:solidFill>
                  <a:srgbClr val="404040"/>
                </a:solidFill>
                <a:cs typeface="Times New Roman"/>
              </a:rPr>
              <a:t> and things like these. I warn you, as I warned you before, that those who do such things will not inherit the kingdom of God. </a:t>
            </a:r>
            <a:r>
              <a:rPr lang="zh-TW" altLang="zh-TW" sz="2600" b="1" dirty="0">
                <a:solidFill>
                  <a:srgbClr val="404040"/>
                </a:solidFill>
                <a:cs typeface="Times New Roman"/>
              </a:rPr>
              <a:t>【</a:t>
            </a:r>
            <a:r>
              <a:rPr lang="en-US" altLang="zh-TW" sz="2600" b="1" dirty="0">
                <a:solidFill>
                  <a:srgbClr val="404040"/>
                </a:solidFill>
                <a:cs typeface="Times New Roman"/>
              </a:rPr>
              <a:t>Gal 5:19~21</a:t>
            </a:r>
            <a:r>
              <a:rPr lang="zh-TW" altLang="zh-TW" sz="2600" b="1" dirty="0">
                <a:solidFill>
                  <a:srgbClr val="404040"/>
                </a:solidFill>
                <a:cs typeface="Times New Roman"/>
              </a:rPr>
              <a:t>】</a:t>
            </a:r>
          </a:p>
        </p:txBody>
      </p:sp>
    </p:spTree>
    <p:extLst>
      <p:ext uri="{BB962C8B-B14F-4D97-AF65-F5344CB8AC3E}">
        <p14:creationId xmlns:p14="http://schemas.microsoft.com/office/powerpoint/2010/main" val="949420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30842"/>
            <a:ext cx="4862678" cy="523220"/>
          </a:xfrm>
          <a:prstGeom prst="rect">
            <a:avLst/>
          </a:prstGeom>
        </p:spPr>
        <p:txBody>
          <a:bodyPr wrap="none">
            <a:spAutoFit/>
          </a:bodyPr>
          <a:lstStyle/>
          <a:p>
            <a:pPr>
              <a:spcAft>
                <a:spcPts val="0"/>
              </a:spcAft>
            </a:pPr>
            <a:r>
              <a:rPr lang="en-US" altLang="zh-TW" sz="2800" b="1" dirty="0">
                <a:solidFill>
                  <a:srgbClr val="FF0000"/>
                </a:solidFill>
                <a:cs typeface="Times New Roman"/>
              </a:rPr>
              <a:t>I. </a:t>
            </a:r>
            <a:r>
              <a:rPr lang="zh-TW" altLang="zh-TW" sz="2800" b="1" u="sng" dirty="0">
                <a:cs typeface="Times New Roman"/>
              </a:rPr>
              <a:t>最早的時候</a:t>
            </a:r>
            <a:r>
              <a:rPr lang="en-US" altLang="zh-TW" sz="2800" b="1" u="sng" dirty="0">
                <a:cs typeface="Times New Roman"/>
              </a:rPr>
              <a:t>/At the Beginning</a:t>
            </a:r>
            <a:endParaRPr lang="zh-TW" altLang="zh-TW" sz="2800" u="sng" dirty="0">
              <a:cs typeface="Times New Roman"/>
            </a:endParaRPr>
          </a:p>
        </p:txBody>
      </p:sp>
      <p:sp>
        <p:nvSpPr>
          <p:cNvPr id="3" name="矩形 2"/>
          <p:cNvSpPr/>
          <p:nvPr/>
        </p:nvSpPr>
        <p:spPr>
          <a:xfrm>
            <a:off x="-188742" y="649962"/>
            <a:ext cx="9657285" cy="4493538"/>
          </a:xfrm>
          <a:prstGeom prst="rect">
            <a:avLst/>
          </a:prstGeom>
        </p:spPr>
        <p:txBody>
          <a:bodyPr wrap="square">
            <a:spAutoFit/>
          </a:bodyPr>
          <a:lstStyle/>
          <a:p>
            <a:pPr marL="457200" marR="457200">
              <a:spcAft>
                <a:spcPts val="0"/>
              </a:spcAft>
            </a:pPr>
            <a:r>
              <a:rPr lang="en-US" altLang="zh-TW" sz="2600" b="1" baseline="30000" dirty="0">
                <a:solidFill>
                  <a:srgbClr val="404040"/>
                </a:solidFill>
                <a:cs typeface="Times New Roman"/>
              </a:rPr>
              <a:t>29</a:t>
            </a:r>
            <a:r>
              <a:rPr lang="zh-TW" altLang="zh-TW" sz="2600" b="1" dirty="0">
                <a:solidFill>
                  <a:srgbClr val="404040"/>
                </a:solidFill>
                <a:cs typeface="Times New Roman"/>
              </a:rPr>
              <a:t>　神說：看哪，我將遍地上一切結種子的菜蔬和一切樹上所結有核的果子全賜給你們作食物。</a:t>
            </a:r>
            <a:r>
              <a:rPr lang="en-US" altLang="zh-TW" sz="2600" b="1" baseline="30000" dirty="0">
                <a:solidFill>
                  <a:srgbClr val="404040"/>
                </a:solidFill>
                <a:cs typeface="Times New Roman"/>
              </a:rPr>
              <a:t>30</a:t>
            </a:r>
            <a:r>
              <a:rPr lang="zh-TW" altLang="zh-TW" sz="2600" b="1" dirty="0">
                <a:solidFill>
                  <a:srgbClr val="404040"/>
                </a:solidFill>
                <a:cs typeface="Times New Roman"/>
              </a:rPr>
              <a:t>至於地上的走獸和空中的飛鳥，並各樣爬在地上有生命的物，我將青草賜給他們作食物。事就這樣成了。【創</a:t>
            </a:r>
            <a:r>
              <a:rPr lang="en-US" altLang="zh-TW" sz="2600" b="1" dirty="0">
                <a:solidFill>
                  <a:srgbClr val="404040"/>
                </a:solidFill>
                <a:cs typeface="Times New Roman"/>
              </a:rPr>
              <a:t> 1:29~30</a:t>
            </a:r>
            <a:r>
              <a:rPr lang="zh-TW" altLang="zh-TW" sz="2600" b="1" dirty="0">
                <a:solidFill>
                  <a:srgbClr val="404040"/>
                </a:solidFill>
                <a:cs typeface="Times New Roman"/>
              </a:rPr>
              <a:t>】</a:t>
            </a:r>
            <a:br>
              <a:rPr lang="en-US" altLang="zh-TW" sz="2600" b="1" dirty="0">
                <a:solidFill>
                  <a:srgbClr val="404040"/>
                </a:solidFill>
                <a:cs typeface="Times New Roman"/>
              </a:rPr>
            </a:br>
            <a:r>
              <a:rPr lang="en-US" altLang="zh-TW" sz="2600" b="1" baseline="30000" dirty="0">
                <a:solidFill>
                  <a:srgbClr val="404040"/>
                </a:solidFill>
                <a:cs typeface="Times New Roman"/>
              </a:rPr>
              <a:t>29</a:t>
            </a:r>
            <a:r>
              <a:rPr lang="en-US" altLang="zh-TW" sz="2600" b="1" dirty="0">
                <a:solidFill>
                  <a:srgbClr val="404040"/>
                </a:solidFill>
                <a:cs typeface="Times New Roman"/>
              </a:rPr>
              <a:t>And God said, "Behold, I have given you every plant yielding seed that is on the face of all the earth, and every tree with seed in its fruit. You shall have them for food. </a:t>
            </a:r>
            <a:r>
              <a:rPr lang="en-US" altLang="zh-TW" sz="2600" b="1" baseline="30000" dirty="0">
                <a:solidFill>
                  <a:srgbClr val="404040"/>
                </a:solidFill>
                <a:cs typeface="Times New Roman"/>
              </a:rPr>
              <a:t>30</a:t>
            </a:r>
            <a:r>
              <a:rPr lang="en-US" altLang="zh-TW" sz="2600" b="1" dirty="0">
                <a:solidFill>
                  <a:srgbClr val="404040"/>
                </a:solidFill>
                <a:cs typeface="Times New Roman"/>
              </a:rPr>
              <a:t>And to every beast of the earth and to every bird of the heavens and to everything that creeps on the earth, everything that has the breath of life, I have given every green plant for food." And it was so. </a:t>
            </a:r>
            <a:r>
              <a:rPr lang="zh-TW" altLang="zh-TW" sz="2600" b="1" dirty="0">
                <a:solidFill>
                  <a:srgbClr val="404040"/>
                </a:solidFill>
                <a:cs typeface="Times New Roman"/>
              </a:rPr>
              <a:t>【</a:t>
            </a:r>
            <a:r>
              <a:rPr lang="en-US" altLang="zh-TW" sz="2600" b="1" dirty="0">
                <a:solidFill>
                  <a:srgbClr val="404040"/>
                </a:solidFill>
                <a:cs typeface="Times New Roman"/>
              </a:rPr>
              <a:t>Gen 1:29~30</a:t>
            </a:r>
            <a:r>
              <a:rPr lang="zh-TW" altLang="zh-TW" sz="2600" b="1" dirty="0">
                <a:solidFill>
                  <a:srgbClr val="404040"/>
                </a:solidFill>
                <a:cs typeface="Times New Roman"/>
              </a:rPr>
              <a:t>】</a:t>
            </a:r>
          </a:p>
        </p:txBody>
      </p:sp>
    </p:spTree>
    <p:extLst>
      <p:ext uri="{BB962C8B-B14F-4D97-AF65-F5344CB8AC3E}">
        <p14:creationId xmlns:p14="http://schemas.microsoft.com/office/powerpoint/2010/main" val="343399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987574"/>
            <a:ext cx="7920880" cy="35394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zh-TW" altLang="en-US" sz="2800" dirty="0">
                <a:solidFill>
                  <a:srgbClr val="0070C0"/>
                </a:solidFill>
                <a:cs typeface="Times New Roman"/>
                <a:sym typeface="Wingdings"/>
              </a:rPr>
              <a:t></a:t>
            </a:r>
            <a:r>
              <a:rPr lang="zh-TW" altLang="zh-TW" sz="2800" b="1" dirty="0">
                <a:cs typeface="Times New Roman"/>
              </a:rPr>
              <a:t>所以最早的人類是</a:t>
            </a:r>
            <a:r>
              <a:rPr lang="en-US" altLang="zh-TW" sz="2800" b="1" dirty="0" err="1">
                <a:solidFill>
                  <a:srgbClr val="FF0000"/>
                </a:solidFill>
                <a:cs typeface="Times New Roman"/>
              </a:rPr>
              <a:t>vegeterians</a:t>
            </a:r>
            <a:endParaRPr lang="en-US" altLang="zh-TW" sz="2800" b="1" dirty="0">
              <a:solidFill>
                <a:srgbClr val="FF0000"/>
              </a:solidFill>
              <a:cs typeface="Times New Roman"/>
            </a:endParaRPr>
          </a:p>
          <a:p>
            <a:pPr>
              <a:spcAft>
                <a:spcPts val="0"/>
              </a:spcAft>
            </a:pPr>
            <a:r>
              <a:rPr lang="en-US" altLang="zh-TW" sz="2800" b="1" dirty="0">
                <a:cs typeface="Times New Roman"/>
              </a:rPr>
              <a:t>    So the earliest human beings are vegetarians.</a:t>
            </a:r>
          </a:p>
          <a:p>
            <a:pPr>
              <a:spcAft>
                <a:spcPts val="0"/>
              </a:spcAft>
            </a:pPr>
            <a:endParaRPr lang="en-US" altLang="zh-TW" sz="2800" b="1" dirty="0">
              <a:cs typeface="Times New Roman"/>
            </a:endParaRPr>
          </a:p>
          <a:p>
            <a:r>
              <a:rPr lang="en-US" altLang="zh-TW" sz="2800" b="1" dirty="0">
                <a:cs typeface="Times New Roman"/>
              </a:rPr>
              <a:t>    </a:t>
            </a:r>
            <a:r>
              <a:rPr lang="zh-TW" altLang="zh-TW" sz="2800" b="1" dirty="0">
                <a:cs typeface="Times New Roman"/>
              </a:rPr>
              <a:t>從我們牙齒的構造</a:t>
            </a:r>
            <a:r>
              <a:rPr lang="en-US" altLang="zh-TW" sz="2800" b="1" dirty="0">
                <a:cs typeface="Times New Roman"/>
              </a:rPr>
              <a:t>, </a:t>
            </a:r>
            <a:r>
              <a:rPr lang="zh-TW" altLang="zh-TW" sz="2800" b="1" dirty="0">
                <a:cs typeface="Times New Roman"/>
              </a:rPr>
              <a:t>我們就知道神的創造</a:t>
            </a:r>
            <a:r>
              <a:rPr lang="en-US" altLang="zh-TW" sz="2800" b="1" dirty="0">
                <a:cs typeface="Times New Roman"/>
              </a:rPr>
              <a:t>, </a:t>
            </a:r>
            <a:r>
              <a:rPr lang="zh-TW" altLang="zh-TW" sz="2800" b="1" dirty="0">
                <a:cs typeface="Times New Roman"/>
              </a:rPr>
              <a:t>我們</a:t>
            </a:r>
            <a:endParaRPr lang="en-US" altLang="zh-TW" sz="2800" b="1" dirty="0">
              <a:cs typeface="Times New Roman"/>
            </a:endParaRPr>
          </a:p>
          <a:p>
            <a:r>
              <a:rPr lang="zh-TW" altLang="en-US" sz="2800" b="1" dirty="0">
                <a:cs typeface="Times New Roman"/>
              </a:rPr>
              <a:t>   </a:t>
            </a:r>
            <a:r>
              <a:rPr lang="zh-TW" altLang="zh-TW" sz="2800" b="1" dirty="0">
                <a:cs typeface="Times New Roman"/>
              </a:rPr>
              <a:t>是很合適吃菜蔬果實的</a:t>
            </a:r>
            <a:r>
              <a:rPr lang="zh-TW" altLang="en-US" sz="2800" b="1" dirty="0">
                <a:cs typeface="Times New Roman"/>
              </a:rPr>
              <a:t>。</a:t>
            </a:r>
            <a:endParaRPr lang="en-US" altLang="zh-TW" sz="2800" b="1" dirty="0">
              <a:cs typeface="Times New Roman"/>
            </a:endParaRPr>
          </a:p>
          <a:p>
            <a:r>
              <a:rPr lang="en-US" altLang="zh-TW" sz="2800" b="1" dirty="0"/>
              <a:t>    From the construction of our teeth, we know God</a:t>
            </a:r>
          </a:p>
          <a:p>
            <a:r>
              <a:rPr lang="en-US" altLang="zh-TW" sz="2800" b="1" dirty="0"/>
              <a:t>    created us to be suitable for eating fruits and  </a:t>
            </a:r>
          </a:p>
          <a:p>
            <a:r>
              <a:rPr lang="en-US" altLang="zh-TW" sz="2800" b="1" dirty="0"/>
              <a:t>    vegetables.</a:t>
            </a:r>
            <a:endParaRPr lang="zh-TW" altLang="en-US" sz="2800" b="1" dirty="0"/>
          </a:p>
        </p:txBody>
      </p:sp>
    </p:spTree>
    <p:extLst>
      <p:ext uri="{BB962C8B-B14F-4D97-AF65-F5344CB8AC3E}">
        <p14:creationId xmlns:p14="http://schemas.microsoft.com/office/powerpoint/2010/main" val="2764493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vegetarian meal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737503"/>
            <a:ext cx="4176464" cy="2799788"/>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47614"/>
            <a:ext cx="3744416" cy="355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85710" y="483518"/>
            <a:ext cx="8806769" cy="892552"/>
          </a:xfrm>
          <a:prstGeom prst="rect">
            <a:avLst/>
          </a:prstGeom>
        </p:spPr>
        <p:txBody>
          <a:bodyPr wrap="square">
            <a:spAutoFit/>
          </a:bodyPr>
          <a:lstStyle/>
          <a:p>
            <a:r>
              <a:rPr lang="zh-TW" altLang="zh-TW" sz="2600" b="1" dirty="0"/>
              <a:t> </a:t>
            </a:r>
            <a:r>
              <a:rPr lang="zh-TW" altLang="en-US" sz="2600" b="1" dirty="0">
                <a:solidFill>
                  <a:srgbClr val="FF0000"/>
                </a:solidFill>
                <a:sym typeface="Wingdings"/>
              </a:rPr>
              <a:t></a:t>
            </a:r>
            <a:r>
              <a:rPr lang="en-US" altLang="zh-TW" sz="2600" b="1" u="sng" dirty="0">
                <a:cs typeface="Times New Roman"/>
              </a:rPr>
              <a:t>vegetarian (</a:t>
            </a:r>
            <a:r>
              <a:rPr lang="zh-TW" altLang="en-US" sz="2600" b="1" u="sng" dirty="0">
                <a:cs typeface="Times New Roman"/>
              </a:rPr>
              <a:t>素食主義者</a:t>
            </a:r>
            <a:r>
              <a:rPr lang="en-US" altLang="zh-TW" sz="2600" b="1" u="sng" dirty="0">
                <a:cs typeface="Times New Roman"/>
              </a:rPr>
              <a:t>) </a:t>
            </a:r>
            <a:r>
              <a:rPr lang="zh-TW" altLang="zh-TW" sz="2600" b="1" dirty="0">
                <a:cs typeface="Times New Roman"/>
              </a:rPr>
              <a:t>和</a:t>
            </a:r>
            <a:r>
              <a:rPr lang="en-US" altLang="zh-TW" sz="2600" b="1" u="sng" dirty="0">
                <a:cs typeface="Times New Roman"/>
              </a:rPr>
              <a:t>vegan(</a:t>
            </a:r>
            <a:r>
              <a:rPr lang="zh-TW" altLang="en-US" sz="2600" b="1" u="sng" dirty="0">
                <a:cs typeface="Times New Roman"/>
              </a:rPr>
              <a:t>嚴格素食主義者</a:t>
            </a:r>
            <a:r>
              <a:rPr lang="en-US" altLang="zh-TW" sz="2600" b="1" u="sng" dirty="0">
                <a:cs typeface="Times New Roman"/>
              </a:rPr>
              <a:t>)</a:t>
            </a:r>
            <a:r>
              <a:rPr lang="zh-TW" altLang="zh-TW" sz="2600" b="1" dirty="0">
                <a:cs typeface="Times New Roman"/>
              </a:rPr>
              <a:t>的差別</a:t>
            </a:r>
            <a:endParaRPr lang="en-US" altLang="zh-TW" sz="2600" b="1" dirty="0">
              <a:cs typeface="Times New Roman"/>
            </a:endParaRPr>
          </a:p>
          <a:p>
            <a:r>
              <a:rPr lang="en-US" altLang="zh-TW" sz="2600" b="1" dirty="0"/>
              <a:t>      The difference between vegetarian  and vegan diets. </a:t>
            </a:r>
            <a:endParaRPr lang="zh-TW" altLang="en-US" sz="2600" b="1" dirty="0"/>
          </a:p>
        </p:txBody>
      </p:sp>
    </p:spTree>
    <p:extLst>
      <p:ext uri="{BB962C8B-B14F-4D97-AF65-F5344CB8AC3E}">
        <p14:creationId xmlns:p14="http://schemas.microsoft.com/office/powerpoint/2010/main" val="123867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vegan drinks"/>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203598"/>
            <a:ext cx="5328592" cy="3554119"/>
          </a:xfrm>
          <a:prstGeom prst="rect">
            <a:avLst/>
          </a:prstGeom>
          <a:noFill/>
          <a:ln>
            <a:noFill/>
          </a:ln>
        </p:spPr>
      </p:pic>
      <p:sp>
        <p:nvSpPr>
          <p:cNvPr id="3" name="矩形 2"/>
          <p:cNvSpPr/>
          <p:nvPr/>
        </p:nvSpPr>
        <p:spPr>
          <a:xfrm>
            <a:off x="1979712" y="504762"/>
            <a:ext cx="4320480" cy="584775"/>
          </a:xfrm>
          <a:prstGeom prst="rect">
            <a:avLst/>
          </a:prstGeom>
        </p:spPr>
        <p:txBody>
          <a:bodyPr wrap="square">
            <a:spAutoFit/>
          </a:bodyPr>
          <a:lstStyle/>
          <a:p>
            <a:r>
              <a:rPr lang="en-US" altLang="zh-TW" sz="3200" dirty="0"/>
              <a:t>A</a:t>
            </a:r>
            <a:r>
              <a:rPr lang="zh-TW" altLang="en-US" sz="3200" dirty="0"/>
              <a:t> </a:t>
            </a:r>
            <a:r>
              <a:rPr lang="en-US" altLang="zh-TW" sz="3200" dirty="0"/>
              <a:t>perfect vegan drink</a:t>
            </a:r>
            <a:endParaRPr lang="zh-TW" altLang="zh-TW" sz="3200" dirty="0"/>
          </a:p>
        </p:txBody>
      </p:sp>
    </p:spTree>
    <p:extLst>
      <p:ext uri="{BB962C8B-B14F-4D97-AF65-F5344CB8AC3E}">
        <p14:creationId xmlns:p14="http://schemas.microsoft.com/office/powerpoint/2010/main" val="101338648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2693</Words>
  <Application>Microsoft Office PowerPoint</Application>
  <PresentationFormat>On-screen Show (16:9)</PresentationFormat>
  <Paragraphs>150</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niki chiou</cp:lastModifiedBy>
  <cp:revision>62</cp:revision>
  <dcterms:created xsi:type="dcterms:W3CDTF">2019-04-05T05:02:57Z</dcterms:created>
  <dcterms:modified xsi:type="dcterms:W3CDTF">2019-04-10T03:50:34Z</dcterms:modified>
</cp:coreProperties>
</file>