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93" r:id="rId14"/>
    <p:sldId id="291" r:id="rId15"/>
    <p:sldId id="292" r:id="rId16"/>
    <p:sldId id="269" r:id="rId17"/>
    <p:sldId id="270" r:id="rId18"/>
    <p:sldId id="284" r:id="rId19"/>
    <p:sldId id="271" r:id="rId20"/>
    <p:sldId id="272" r:id="rId21"/>
    <p:sldId id="273" r:id="rId22"/>
    <p:sldId id="287" r:id="rId23"/>
    <p:sldId id="275" r:id="rId24"/>
    <p:sldId id="290" r:id="rId25"/>
    <p:sldId id="276" r:id="rId26"/>
    <p:sldId id="277" r:id="rId27"/>
    <p:sldId id="289" r:id="rId28"/>
    <p:sldId id="278" r:id="rId29"/>
    <p:sldId id="279" r:id="rId30"/>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144" d="100"/>
          <a:sy n="144"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413768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11205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358217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159259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250592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385738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156074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422646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32444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290227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B35CCAF-EABB-4275-896E-1B7583DA576B}" type="datetimeFigureOut">
              <a:rPr lang="zh-TW" altLang="en-US" smtClean="0"/>
              <a:t>2019/10/8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356543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35CCAF-EABB-4275-896E-1B7583DA576B}" type="datetimeFigureOut">
              <a:rPr lang="zh-TW" altLang="en-US" smtClean="0"/>
              <a:t>2019/10/8</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DBE0FE-0B73-4791-8746-12D77CC6EC4D}" type="slidenum">
              <a:rPr lang="zh-TW" altLang="en-US" smtClean="0"/>
              <a:t>‹#›</a:t>
            </a:fld>
            <a:endParaRPr lang="zh-TW" altLang="en-US"/>
          </a:p>
        </p:txBody>
      </p:sp>
    </p:spTree>
    <p:extLst>
      <p:ext uri="{BB962C8B-B14F-4D97-AF65-F5344CB8AC3E}">
        <p14:creationId xmlns:p14="http://schemas.microsoft.com/office/powerpoint/2010/main" val="280896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3M_Iug7a4K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earthquake carto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1" y="1285348"/>
            <a:ext cx="446449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earthquake cartoo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2" y="1779662"/>
            <a:ext cx="4158551" cy="311891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987824" y="3517596"/>
            <a:ext cx="5112568" cy="1508105"/>
          </a:xfrm>
          <a:prstGeom prst="rect">
            <a:avLst/>
          </a:prstGeom>
        </p:spPr>
        <p:txBody>
          <a:bodyPr wrap="square">
            <a:spAutoFit/>
          </a:bodyPr>
          <a:lstStyle/>
          <a:p>
            <a:r>
              <a:rPr lang="en-US" altLang="zh-TW" sz="3600" b="1" dirty="0" smtClean="0"/>
              <a:t>           </a:t>
            </a:r>
            <a:r>
              <a:rPr lang="en-US" altLang="zh-TW" sz="2800" b="1" dirty="0" smtClean="0">
                <a:solidFill>
                  <a:srgbClr val="0070C0"/>
                </a:solidFill>
              </a:rPr>
              <a:t>10/6/2019</a:t>
            </a:r>
          </a:p>
          <a:p>
            <a:r>
              <a:rPr lang="en-US" altLang="zh-TW" sz="2800" b="1" dirty="0" smtClean="0">
                <a:solidFill>
                  <a:srgbClr val="0070C0"/>
                </a:solidFill>
              </a:rPr>
              <a:t>           Rev. Joseph Chang</a:t>
            </a:r>
          </a:p>
          <a:p>
            <a:r>
              <a:rPr lang="en-US" altLang="zh-TW" sz="2800" b="1" dirty="0" smtClean="0">
                <a:solidFill>
                  <a:srgbClr val="0070C0"/>
                </a:solidFill>
              </a:rPr>
              <a:t>BOLGPC </a:t>
            </a:r>
            <a:r>
              <a:rPr lang="zh-TW" altLang="en-US" sz="2800" b="1" dirty="0" smtClean="0">
                <a:solidFill>
                  <a:srgbClr val="0070C0"/>
                </a:solidFill>
              </a:rPr>
              <a:t>爾灣大公園靈糧堂</a:t>
            </a:r>
            <a:endParaRPr lang="zh-TW" altLang="en-US" sz="2800" b="1" dirty="0">
              <a:solidFill>
                <a:srgbClr val="0070C0"/>
              </a:solidFill>
            </a:endParaRPr>
          </a:p>
        </p:txBody>
      </p:sp>
      <p:sp>
        <p:nvSpPr>
          <p:cNvPr id="5" name="矩形 4"/>
          <p:cNvSpPr/>
          <p:nvPr/>
        </p:nvSpPr>
        <p:spPr>
          <a:xfrm>
            <a:off x="1493747" y="349395"/>
            <a:ext cx="5832648" cy="2308324"/>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altLang="zh-TW" sz="4800" dirty="0" smtClean="0"/>
              <a:t>          4</a:t>
            </a:r>
            <a:r>
              <a:rPr lang="zh-TW" altLang="en-US" sz="4800" dirty="0" smtClean="0"/>
              <a:t>種地震</a:t>
            </a:r>
            <a:r>
              <a:rPr lang="en-US" altLang="zh-TW" sz="4800" smtClean="0"/>
              <a:t>/</a:t>
            </a:r>
          </a:p>
          <a:p>
            <a:pPr algn="ctr"/>
            <a:r>
              <a:rPr lang="en-US" altLang="zh-TW" sz="4800" smtClean="0"/>
              <a:t>4 Earthquakes</a:t>
            </a:r>
            <a:endParaRPr lang="zh-TW" altLang="en-US" sz="4800" dirty="0" smtClean="0"/>
          </a:p>
          <a:p>
            <a:r>
              <a:rPr lang="en-US" altLang="zh-TW" sz="4800" dirty="0" smtClean="0"/>
              <a:t>   Proverbs 30:21-23</a:t>
            </a:r>
            <a:endParaRPr lang="en-US" altLang="zh-TW" sz="4800" dirty="0"/>
          </a:p>
        </p:txBody>
      </p:sp>
    </p:spTree>
    <p:extLst>
      <p:ext uri="{BB962C8B-B14F-4D97-AF65-F5344CB8AC3E}">
        <p14:creationId xmlns:p14="http://schemas.microsoft.com/office/powerpoint/2010/main" val="2183162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9502"/>
            <a:ext cx="8208912" cy="523220"/>
          </a:xfrm>
          <a:prstGeom prst="rect">
            <a:avLst/>
          </a:prstGeom>
          <a:solidFill>
            <a:srgbClr val="FFFF00"/>
          </a:solidFill>
        </p:spPr>
        <p:txBody>
          <a:bodyPr wrap="square">
            <a:spAutoFit/>
          </a:bodyPr>
          <a:lstStyle/>
          <a:p>
            <a:r>
              <a:rPr lang="en-US" altLang="zh-TW" sz="2800" b="1" dirty="0">
                <a:solidFill>
                  <a:srgbClr val="FF0000"/>
                </a:solidFill>
              </a:rPr>
              <a:t>II. </a:t>
            </a:r>
            <a:r>
              <a:rPr lang="en-US" altLang="zh-TW" sz="2800" b="1" dirty="0"/>
              <a:t>A fool when he is filled with food/</a:t>
            </a:r>
            <a:r>
              <a:rPr lang="zh-TW" altLang="zh-TW" sz="2800" b="1" dirty="0"/>
              <a:t>愚頑人吃飽</a:t>
            </a:r>
            <a:endParaRPr lang="zh-TW" altLang="zh-TW" sz="2800" dirty="0"/>
          </a:p>
        </p:txBody>
      </p:sp>
      <p:pic>
        <p:nvPicPr>
          <p:cNvPr id="3074" name="Picture 2" descr="Image result for 昏君 卡通圖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139702"/>
            <a:ext cx="2844316" cy="284431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69943" y="1203598"/>
            <a:ext cx="8004114" cy="830997"/>
          </a:xfrm>
          <a:prstGeom prst="rect">
            <a:avLst/>
          </a:prstGeom>
        </p:spPr>
        <p:txBody>
          <a:bodyPr wrap="none">
            <a:spAutoFit/>
          </a:bodyPr>
          <a:lstStyle/>
          <a:p>
            <a:r>
              <a:rPr lang="en-US" altLang="zh-TW" sz="2400" b="1" dirty="0" smtClean="0">
                <a:solidFill>
                  <a:srgbClr val="FF0000"/>
                </a:solidFill>
              </a:rPr>
              <a:t>Q:</a:t>
            </a:r>
            <a:r>
              <a:rPr lang="zh-TW" altLang="zh-TW" sz="2400" b="1" dirty="0" smtClean="0"/>
              <a:t>愚頑</a:t>
            </a:r>
            <a:r>
              <a:rPr lang="zh-TW" altLang="zh-TW" sz="2400" b="1" dirty="0"/>
              <a:t>人吃飽的問題是甚麼</a:t>
            </a:r>
            <a:r>
              <a:rPr lang="zh-TW" altLang="zh-TW" sz="2400" b="1" dirty="0" smtClean="0"/>
              <a:t>呢</a:t>
            </a:r>
            <a:r>
              <a:rPr lang="en-US" altLang="zh-TW" sz="2400" b="1" dirty="0" smtClean="0"/>
              <a:t>? </a:t>
            </a:r>
            <a:br>
              <a:rPr lang="en-US" altLang="zh-TW" sz="2400" b="1" dirty="0" smtClean="0"/>
            </a:br>
            <a:r>
              <a:rPr lang="en-US" altLang="zh-TW" sz="2400" b="1" dirty="0" smtClean="0"/>
              <a:t>     </a:t>
            </a:r>
            <a:r>
              <a:rPr lang="en-US" altLang="zh-TW" sz="2400" b="1" dirty="0"/>
              <a:t>What is the problem of  a fool when he is filled with food? </a:t>
            </a:r>
          </a:p>
        </p:txBody>
      </p:sp>
      <p:sp>
        <p:nvSpPr>
          <p:cNvPr id="5" name="矩形 4"/>
          <p:cNvSpPr/>
          <p:nvPr/>
        </p:nvSpPr>
        <p:spPr>
          <a:xfrm>
            <a:off x="569943" y="2340392"/>
            <a:ext cx="3511795" cy="830997"/>
          </a:xfrm>
          <a:prstGeom prst="rect">
            <a:avLst/>
          </a:prstGeom>
        </p:spPr>
        <p:txBody>
          <a:bodyPr wrap="none">
            <a:spAutoFit/>
          </a:bodyPr>
          <a:lstStyle/>
          <a:p>
            <a:r>
              <a:rPr lang="zh-TW" altLang="en-US" sz="2400" b="1" dirty="0" smtClean="0">
                <a:solidFill>
                  <a:srgbClr val="FF0000"/>
                </a:solidFill>
                <a:sym typeface="Wingdings"/>
              </a:rPr>
              <a:t></a:t>
            </a:r>
            <a:r>
              <a:rPr lang="zh-TW" altLang="zh-TW" sz="2400" b="1" dirty="0" smtClean="0"/>
              <a:t>就是</a:t>
            </a:r>
            <a:r>
              <a:rPr lang="zh-TW" altLang="zh-TW" sz="2400" b="1" dirty="0"/>
              <a:t>顯現出</a:t>
            </a:r>
            <a:r>
              <a:rPr lang="zh-TW" altLang="zh-TW" sz="2400" b="1" dirty="0" smtClean="0"/>
              <a:t>他的</a:t>
            </a:r>
            <a:r>
              <a:rPr lang="zh-TW" altLang="zh-TW" sz="2400" b="1" dirty="0"/>
              <a:t>愚昧</a:t>
            </a:r>
            <a:r>
              <a:rPr lang="en-US" altLang="zh-TW" sz="2400" b="1" dirty="0" smtClean="0"/>
              <a:t>.</a:t>
            </a:r>
          </a:p>
          <a:p>
            <a:r>
              <a:rPr lang="en-US" altLang="zh-TW" sz="2400" b="1" dirty="0"/>
              <a:t> </a:t>
            </a:r>
            <a:r>
              <a:rPr lang="en-US" altLang="zh-TW" sz="2400" b="1" dirty="0" smtClean="0"/>
              <a:t>     </a:t>
            </a:r>
            <a:r>
              <a:rPr lang="en-US" altLang="zh-TW" sz="2400" b="1" dirty="0"/>
              <a:t>He shows his stupidity</a:t>
            </a:r>
            <a:r>
              <a:rPr lang="en-US" altLang="zh-TW" sz="2400" b="1" dirty="0" smtClean="0"/>
              <a:t>.</a:t>
            </a:r>
          </a:p>
        </p:txBody>
      </p:sp>
    </p:spTree>
    <p:extLst>
      <p:ext uri="{BB962C8B-B14F-4D97-AF65-F5344CB8AC3E}">
        <p14:creationId xmlns:p14="http://schemas.microsoft.com/office/powerpoint/2010/main" val="315247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3915" y="619185"/>
            <a:ext cx="8645286" cy="4524315"/>
          </a:xfrm>
          <a:prstGeom prst="rect">
            <a:avLst/>
          </a:prstGeom>
        </p:spPr>
        <p:txBody>
          <a:bodyPr wrap="square">
            <a:spAutoFit/>
          </a:bodyPr>
          <a:lstStyle/>
          <a:p>
            <a:r>
              <a:rPr lang="en-US" altLang="zh-TW" sz="2400" b="1" baseline="30000" dirty="0"/>
              <a:t>12</a:t>
            </a:r>
            <a:r>
              <a:rPr lang="zh-TW" altLang="zh-TW" sz="2400" b="1" dirty="0"/>
              <a:t>耶羅波安和眾百姓遵著羅波安王所說你們第三日再來見我的那話，第三日他們果然來了。</a:t>
            </a:r>
            <a:r>
              <a:rPr lang="en-US" altLang="zh-TW" sz="2400" b="1" baseline="30000" dirty="0"/>
              <a:t>13</a:t>
            </a:r>
            <a:r>
              <a:rPr lang="zh-TW" altLang="zh-TW" sz="2400" b="1" dirty="0"/>
              <a:t>王用嚴厲的話回答百姓，不用老年人給他所出的主意，</a:t>
            </a:r>
            <a:r>
              <a:rPr lang="en-US" altLang="zh-TW" sz="2400" b="1" baseline="30000" dirty="0"/>
              <a:t>14</a:t>
            </a:r>
            <a:r>
              <a:rPr lang="zh-TW" altLang="zh-TW" sz="2400" b="1" dirty="0"/>
              <a:t>照著少年人所出的主意對民說：我父親使你們負重軛，我必使你們負更重的軛！我父親用鞭子責打你們，我要用蠍子鞭責打你們！【王上</a:t>
            </a:r>
            <a:r>
              <a:rPr lang="en-US" altLang="zh-TW" sz="2400" b="1" dirty="0"/>
              <a:t> 12:12~14</a:t>
            </a:r>
            <a:r>
              <a:rPr lang="zh-TW" altLang="zh-TW" sz="2400" b="1" dirty="0"/>
              <a:t>】</a:t>
            </a:r>
            <a:r>
              <a:rPr lang="en-US" altLang="zh-TW" sz="2400" b="1" dirty="0"/>
              <a:t/>
            </a:r>
            <a:br>
              <a:rPr lang="en-US" altLang="zh-TW" sz="2400" b="1" dirty="0"/>
            </a:br>
            <a:r>
              <a:rPr lang="en-US" altLang="zh-TW" sz="2400" b="1" baseline="30000" dirty="0"/>
              <a:t>12</a:t>
            </a:r>
            <a:r>
              <a:rPr lang="en-US" altLang="zh-TW" sz="2400" b="1" dirty="0"/>
              <a:t>So Jeroboam and all the people came to </a:t>
            </a:r>
            <a:r>
              <a:rPr lang="en-US" altLang="zh-TW" sz="2400" b="1" dirty="0" err="1"/>
              <a:t>Rehoboam</a:t>
            </a:r>
            <a:r>
              <a:rPr lang="en-US" altLang="zh-TW" sz="2400" b="1" dirty="0"/>
              <a:t> the third day, as the king said, "Come to me again the third day." </a:t>
            </a:r>
            <a:r>
              <a:rPr lang="en-US" altLang="zh-TW" sz="2400" b="1" baseline="30000" dirty="0"/>
              <a:t>13</a:t>
            </a:r>
            <a:r>
              <a:rPr lang="en-US" altLang="zh-TW" sz="2400" b="1" dirty="0"/>
              <a:t>And the king answered the people harshly, and forsaking the counsel that the old men had given him, </a:t>
            </a:r>
            <a:r>
              <a:rPr lang="en-US" altLang="zh-TW" sz="2400" b="1" baseline="30000" dirty="0"/>
              <a:t>14</a:t>
            </a:r>
            <a:r>
              <a:rPr lang="en-US" altLang="zh-TW" sz="2400" b="1" dirty="0"/>
              <a:t>he spoke to them according to the counsel of the young men, saying, "My father made your yoke heavy, but I will add to your yoke. My father disciplined you with whips, but I will discipline you with scorpions." </a:t>
            </a:r>
            <a:r>
              <a:rPr lang="zh-TW" altLang="zh-TW" sz="2400" b="1" dirty="0"/>
              <a:t>【</a:t>
            </a:r>
            <a:r>
              <a:rPr lang="en-US" altLang="zh-TW" sz="2400" b="1" dirty="0"/>
              <a:t>1King 12:12~14</a:t>
            </a:r>
            <a:r>
              <a:rPr lang="zh-TW" altLang="zh-TW" sz="2400" b="1" dirty="0"/>
              <a:t>】</a:t>
            </a:r>
          </a:p>
        </p:txBody>
      </p:sp>
      <p:sp>
        <p:nvSpPr>
          <p:cNvPr id="3" name="矩形 2"/>
          <p:cNvSpPr/>
          <p:nvPr/>
        </p:nvSpPr>
        <p:spPr>
          <a:xfrm>
            <a:off x="539550" y="151261"/>
            <a:ext cx="3312445"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en-US" sz="2400" b="1" dirty="0" smtClean="0">
                <a:solidFill>
                  <a:srgbClr val="FF0000"/>
                </a:solidFill>
                <a:sym typeface="Wingdings"/>
              </a:rPr>
              <a:t></a:t>
            </a:r>
            <a:r>
              <a:rPr lang="zh-TW" altLang="zh-TW" sz="2400" b="1" dirty="0" smtClean="0"/>
              <a:t>羅</a:t>
            </a:r>
            <a:r>
              <a:rPr lang="zh-TW" altLang="zh-TW" sz="2400" b="1" dirty="0"/>
              <a:t>波</a:t>
            </a:r>
            <a:r>
              <a:rPr lang="zh-TW" altLang="zh-TW" sz="2400" b="1" dirty="0" smtClean="0"/>
              <a:t>安王</a:t>
            </a:r>
            <a:r>
              <a:rPr lang="en-US" altLang="zh-TW" sz="2400" b="1" dirty="0" smtClean="0"/>
              <a:t>/</a:t>
            </a:r>
            <a:r>
              <a:rPr lang="en-US" altLang="zh-TW" sz="2400" b="1" dirty="0"/>
              <a:t> </a:t>
            </a:r>
            <a:r>
              <a:rPr lang="en-US" altLang="zh-TW" sz="2400" b="1" dirty="0" err="1"/>
              <a:t>Rehoboam</a:t>
            </a:r>
            <a:endParaRPr lang="zh-TW" altLang="en-US" sz="2400" dirty="0"/>
          </a:p>
        </p:txBody>
      </p:sp>
    </p:spTree>
    <p:extLst>
      <p:ext uri="{BB962C8B-B14F-4D97-AF65-F5344CB8AC3E}">
        <p14:creationId xmlns:p14="http://schemas.microsoft.com/office/powerpoint/2010/main" val="10368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2059" y="483518"/>
            <a:ext cx="634981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en-US" sz="2800" b="1" dirty="0" smtClean="0">
                <a:solidFill>
                  <a:srgbClr val="FF0000"/>
                </a:solidFill>
                <a:sym typeface="Wingdings"/>
              </a:rPr>
              <a:t></a:t>
            </a:r>
            <a:r>
              <a:rPr lang="zh-TW" altLang="zh-TW" sz="2800" b="1" dirty="0" smtClean="0"/>
              <a:t>同樣</a:t>
            </a:r>
            <a:r>
              <a:rPr lang="zh-TW" altLang="zh-TW" sz="2800" b="1" dirty="0"/>
              <a:t>的故事</a:t>
            </a:r>
            <a:r>
              <a:rPr lang="zh-TW" altLang="zh-TW" sz="2800" b="1" dirty="0" smtClean="0"/>
              <a:t>在</a:t>
            </a:r>
            <a:r>
              <a:rPr lang="zh-TW" altLang="en-US" sz="2800" b="1" dirty="0"/>
              <a:t>澳洲</a:t>
            </a:r>
            <a:r>
              <a:rPr lang="zh-TW" altLang="zh-TW" sz="2800" b="1" dirty="0" smtClean="0"/>
              <a:t>現在</a:t>
            </a:r>
            <a:r>
              <a:rPr lang="zh-TW" altLang="zh-TW" sz="2800" b="1" dirty="0"/>
              <a:t>也在上演之中</a:t>
            </a:r>
            <a:r>
              <a:rPr lang="en-US" altLang="zh-TW" sz="2800" b="1" dirty="0"/>
              <a:t>:</a:t>
            </a:r>
            <a:endParaRPr lang="zh-TW" altLang="zh-TW" sz="2800" b="1" dirty="0"/>
          </a:p>
        </p:txBody>
      </p:sp>
      <p:sp>
        <p:nvSpPr>
          <p:cNvPr id="3" name="矩形 2"/>
          <p:cNvSpPr/>
          <p:nvPr/>
        </p:nvSpPr>
        <p:spPr>
          <a:xfrm>
            <a:off x="1123104" y="1923678"/>
            <a:ext cx="5755565" cy="369332"/>
          </a:xfrm>
          <a:prstGeom prst="rect">
            <a:avLst/>
          </a:prstGeom>
        </p:spPr>
        <p:txBody>
          <a:bodyPr wrap="square">
            <a:spAutoFit/>
          </a:bodyPr>
          <a:lstStyle/>
          <a:p>
            <a:r>
              <a:rPr lang="en-US" altLang="zh-TW" u="sng" dirty="0">
                <a:hlinkClick r:id="rId2"/>
              </a:rPr>
              <a:t>https://www.youtube.com/watch?v=3M_Iug7a4KM</a:t>
            </a:r>
            <a:endParaRPr lang="zh-TW" altLang="zh-TW" dirty="0"/>
          </a:p>
        </p:txBody>
      </p:sp>
    </p:spTree>
    <p:extLst>
      <p:ext uri="{BB962C8B-B14F-4D97-AF65-F5344CB8AC3E}">
        <p14:creationId xmlns:p14="http://schemas.microsoft.com/office/powerpoint/2010/main" val="115312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叫爸爸，草CNMB,留学生怒骂港独。爸爸就是要和她妈٭">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27584" y="195486"/>
            <a:ext cx="7561517" cy="4253354"/>
          </a:xfrm>
          <a:prstGeom prst="rect">
            <a:avLst/>
          </a:prstGeom>
        </p:spPr>
      </p:pic>
    </p:spTree>
    <p:extLst>
      <p:ext uri="{BB962C8B-B14F-4D97-AF65-F5344CB8AC3E}">
        <p14:creationId xmlns:p14="http://schemas.microsoft.com/office/powerpoint/2010/main" val="1494517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8702" y="226961"/>
            <a:ext cx="197361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en-US" sz="2800" b="1" dirty="0" smtClean="0">
                <a:solidFill>
                  <a:srgbClr val="FF0000"/>
                </a:solidFill>
                <a:sym typeface="Wingdings"/>
              </a:rPr>
              <a:t></a:t>
            </a:r>
            <a:r>
              <a:rPr lang="zh-TW" altLang="zh-TW" sz="2800" b="1" dirty="0" smtClean="0"/>
              <a:t>在</a:t>
            </a:r>
            <a:r>
              <a:rPr lang="en-US" altLang="zh-TW" sz="2800" b="1" dirty="0"/>
              <a:t>Canada</a:t>
            </a:r>
            <a:endParaRPr lang="zh-TW" altLang="en-US" sz="2800" b="1" dirty="0"/>
          </a:p>
        </p:txBody>
      </p:sp>
      <p:pic>
        <p:nvPicPr>
          <p:cNvPr id="3" name="Picture 5" descr="C:\Users\BOLuser\Downloads\IMG_5910.jpg"/>
          <p:cNvPicPr/>
          <p:nvPr/>
        </p:nvPicPr>
        <p:blipFill rotWithShape="1">
          <a:blip r:embed="rId2" cstate="print">
            <a:extLst>
              <a:ext uri="{28A0092B-C50C-407E-A947-70E740481C1C}">
                <a14:useLocalDpi xmlns:a14="http://schemas.microsoft.com/office/drawing/2010/main" val="0"/>
              </a:ext>
            </a:extLst>
          </a:blip>
          <a:srcRect l="49520" t="19097" r="16666" b="37153"/>
          <a:stretch/>
        </p:blipFill>
        <p:spPr bwMode="auto">
          <a:xfrm>
            <a:off x="416559" y="1491630"/>
            <a:ext cx="3417545" cy="2520280"/>
          </a:xfrm>
          <a:prstGeom prst="rect">
            <a:avLst/>
          </a:prstGeom>
          <a:noFill/>
          <a:ln>
            <a:noFill/>
          </a:ln>
          <a:extLst>
            <a:ext uri="{53640926-AAD7-44D8-BBD7-CCE9431645EC}">
              <a14:shadowObscured xmlns:a14="http://schemas.microsoft.com/office/drawing/2010/main"/>
            </a:ext>
          </a:extLst>
        </p:spPr>
      </p:pic>
      <p:pic>
        <p:nvPicPr>
          <p:cNvPr id="4" name="Picture 6" descr="C:\Users\BOLuser\Downloads\IMG_5911.jpg"/>
          <p:cNvPicPr/>
          <p:nvPr/>
        </p:nvPicPr>
        <p:blipFill rotWithShape="1">
          <a:blip r:embed="rId3" cstate="print">
            <a:extLst>
              <a:ext uri="{28A0092B-C50C-407E-A947-70E740481C1C}">
                <a14:useLocalDpi xmlns:a14="http://schemas.microsoft.com/office/drawing/2010/main" val="0"/>
              </a:ext>
            </a:extLst>
          </a:blip>
          <a:srcRect r="26341"/>
          <a:stretch/>
        </p:blipFill>
        <p:spPr bwMode="auto">
          <a:xfrm>
            <a:off x="4283968" y="1347614"/>
            <a:ext cx="4392488" cy="28083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3185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OLuser\Downloads\IMG_59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1191" y="2931790"/>
            <a:ext cx="4176464" cy="1901238"/>
          </a:xfrm>
          <a:prstGeom prst="rect">
            <a:avLst/>
          </a:prstGeom>
          <a:noFill/>
          <a:ln>
            <a:noFill/>
          </a:ln>
        </p:spPr>
      </p:pic>
      <p:pic>
        <p:nvPicPr>
          <p:cNvPr id="3" name="Picture 3" descr="C:\Users\BOLuser\Downloads\IMG_5906.jpg"/>
          <p:cNvPicPr/>
          <p:nvPr/>
        </p:nvPicPr>
        <p:blipFill rotWithShape="1">
          <a:blip r:embed="rId3" cstate="print">
            <a:extLst>
              <a:ext uri="{28A0092B-C50C-407E-A947-70E740481C1C}">
                <a14:useLocalDpi xmlns:a14="http://schemas.microsoft.com/office/drawing/2010/main" val="0"/>
              </a:ext>
            </a:extLst>
          </a:blip>
          <a:srcRect l="9517" r="17446"/>
          <a:stretch/>
        </p:blipFill>
        <p:spPr bwMode="auto">
          <a:xfrm>
            <a:off x="395536" y="394299"/>
            <a:ext cx="3528392" cy="2249459"/>
          </a:xfrm>
          <a:prstGeom prst="rect">
            <a:avLst/>
          </a:prstGeom>
          <a:noFill/>
          <a:ln>
            <a:noFill/>
          </a:ln>
          <a:extLst>
            <a:ext uri="{53640926-AAD7-44D8-BBD7-CCE9431645EC}">
              <a14:shadowObscured xmlns:a14="http://schemas.microsoft.com/office/drawing/2010/main"/>
            </a:ext>
          </a:extLst>
        </p:spPr>
      </p:pic>
      <p:pic>
        <p:nvPicPr>
          <p:cNvPr id="4" name="Picture 2" descr="C:\Users\BOLuser\Downloads\IMG_590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460" y="394299"/>
            <a:ext cx="3831973" cy="1973287"/>
          </a:xfrm>
          <a:prstGeom prst="rect">
            <a:avLst/>
          </a:prstGeom>
          <a:noFill/>
          <a:ln>
            <a:noFill/>
          </a:ln>
        </p:spPr>
      </p:pic>
    </p:spTree>
    <p:extLst>
      <p:ext uri="{BB962C8B-B14F-4D97-AF65-F5344CB8AC3E}">
        <p14:creationId xmlns:p14="http://schemas.microsoft.com/office/powerpoint/2010/main" val="3081484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9502"/>
            <a:ext cx="8640960" cy="954107"/>
          </a:xfrm>
          <a:prstGeom prst="rect">
            <a:avLst/>
          </a:prstGeom>
          <a:solidFill>
            <a:srgbClr val="FFFF00"/>
          </a:solidFill>
        </p:spPr>
        <p:txBody>
          <a:bodyPr wrap="square">
            <a:spAutoFit/>
          </a:bodyPr>
          <a:lstStyle/>
          <a:p>
            <a:r>
              <a:rPr lang="en-US" altLang="zh-TW" sz="2800" b="1" dirty="0">
                <a:solidFill>
                  <a:srgbClr val="FF0000"/>
                </a:solidFill>
              </a:rPr>
              <a:t>III. </a:t>
            </a:r>
            <a:r>
              <a:rPr lang="en-US" altLang="zh-TW" sz="2800" b="1" dirty="0"/>
              <a:t>An unloved woman when she gets a </a:t>
            </a:r>
            <a:r>
              <a:rPr lang="en-US" altLang="zh-TW" sz="2800" b="1" dirty="0" smtClean="0"/>
              <a:t>husband   </a:t>
            </a:r>
          </a:p>
          <a:p>
            <a:r>
              <a:rPr lang="en-US" altLang="zh-TW" sz="2800" b="1" dirty="0"/>
              <a:t> </a:t>
            </a:r>
            <a:r>
              <a:rPr lang="en-US" altLang="zh-TW" sz="2800" b="1" dirty="0" smtClean="0"/>
              <a:t>    </a:t>
            </a:r>
            <a:r>
              <a:rPr lang="zh-TW" altLang="zh-TW" sz="2800" b="1" dirty="0" smtClean="0"/>
              <a:t>醜惡</a:t>
            </a:r>
            <a:r>
              <a:rPr lang="zh-TW" altLang="zh-TW" sz="2800" b="1" dirty="0"/>
              <a:t>的女子</a:t>
            </a:r>
            <a:r>
              <a:rPr lang="zh-TW" altLang="zh-TW" sz="2800" b="1" dirty="0" smtClean="0"/>
              <a:t>出嫁</a:t>
            </a:r>
            <a:r>
              <a:rPr lang="en-US" altLang="zh-TW" sz="2800" b="1" dirty="0" smtClean="0"/>
              <a:t> (“</a:t>
            </a:r>
            <a:r>
              <a:rPr lang="zh-TW" altLang="zh-TW" sz="2800" b="1" dirty="0"/>
              <a:t>不被愛的女子得到一個丈夫</a:t>
            </a:r>
            <a:r>
              <a:rPr lang="en-US" altLang="zh-TW" sz="2800" b="1" dirty="0" smtClean="0"/>
              <a:t>”)</a:t>
            </a:r>
            <a:endParaRPr lang="zh-TW" altLang="en-US"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55726"/>
            <a:ext cx="386429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696316"/>
            <a:ext cx="2664296" cy="323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19622"/>
            <a:ext cx="21399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9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123478"/>
            <a:ext cx="8496944" cy="2677656"/>
          </a:xfrm>
          <a:prstGeom prst="rect">
            <a:avLst/>
          </a:prstGeom>
        </p:spPr>
        <p:txBody>
          <a:bodyPr wrap="square">
            <a:spAutoFit/>
          </a:bodyPr>
          <a:lstStyle/>
          <a:p>
            <a:r>
              <a:rPr lang="en-US" altLang="zh-TW" sz="2400" b="1" baseline="30000" dirty="0"/>
              <a:t>16</a:t>
            </a:r>
            <a:r>
              <a:rPr lang="zh-TW" altLang="zh-TW" sz="2400" b="1" dirty="0"/>
              <a:t>拉班有兩個女兒，大的名叫利亞，小的名叫拉結。</a:t>
            </a:r>
            <a:r>
              <a:rPr lang="en-US" altLang="zh-TW" sz="2400" b="1" baseline="30000" dirty="0"/>
              <a:t>17</a:t>
            </a:r>
            <a:r>
              <a:rPr lang="zh-TW" altLang="zh-TW" sz="2400" b="1" dirty="0"/>
              <a:t>利亞的眼睛沒有神氣，拉結卻生得美貌俊秀</a:t>
            </a:r>
            <a:r>
              <a:rPr lang="zh-TW" altLang="zh-TW" sz="2400" b="1" dirty="0" smtClean="0"/>
              <a:t>。</a:t>
            </a:r>
            <a:endParaRPr lang="en-US" altLang="zh-TW" sz="2400" b="1" dirty="0" smtClean="0"/>
          </a:p>
          <a:p>
            <a:r>
              <a:rPr lang="zh-TW" altLang="zh-TW" sz="2400" b="1" dirty="0" smtClean="0"/>
              <a:t>【</a:t>
            </a:r>
            <a:r>
              <a:rPr lang="zh-TW" altLang="zh-TW" sz="2400" b="1" dirty="0"/>
              <a:t>創</a:t>
            </a:r>
            <a:r>
              <a:rPr lang="en-US" altLang="zh-TW" sz="2400" b="1" dirty="0"/>
              <a:t> 29:16~17</a:t>
            </a:r>
            <a:r>
              <a:rPr lang="zh-TW" altLang="zh-TW" sz="2400" b="1" dirty="0"/>
              <a:t>】</a:t>
            </a:r>
            <a:r>
              <a:rPr lang="en-US" altLang="zh-TW" sz="2400" b="1" dirty="0"/>
              <a:t/>
            </a:r>
            <a:br>
              <a:rPr lang="en-US" altLang="zh-TW" sz="2400" b="1" dirty="0"/>
            </a:br>
            <a:r>
              <a:rPr lang="en-US" altLang="zh-TW" sz="2400" b="1" baseline="30000" dirty="0"/>
              <a:t>16</a:t>
            </a:r>
            <a:r>
              <a:rPr lang="en-US" altLang="zh-TW" sz="2400" b="1" dirty="0"/>
              <a:t>Now Laban had two daughters. The name of the older was Leah, and the name of the younger was Rachel. </a:t>
            </a:r>
            <a:r>
              <a:rPr lang="en-US" altLang="zh-TW" sz="2400" b="1" baseline="30000" dirty="0"/>
              <a:t>17</a:t>
            </a:r>
            <a:r>
              <a:rPr lang="en-US" altLang="zh-TW" sz="2400" b="1" dirty="0"/>
              <a:t>Leah's eyes were weak, but Rachel was beautiful in form and appearance. </a:t>
            </a:r>
            <a:endParaRPr lang="en-US" altLang="zh-TW" sz="2400" b="1" dirty="0" smtClean="0"/>
          </a:p>
          <a:p>
            <a:r>
              <a:rPr lang="zh-CN" altLang="zh-TW" sz="2400" b="1" dirty="0" smtClean="0"/>
              <a:t>【</a:t>
            </a:r>
            <a:r>
              <a:rPr lang="en-US" altLang="zh-TW" sz="2400" b="1" dirty="0"/>
              <a:t>Gen 29:16~17</a:t>
            </a:r>
            <a:r>
              <a:rPr lang="zh-CN" altLang="zh-TW" sz="2400" b="1" dirty="0"/>
              <a:t>】</a:t>
            </a:r>
            <a:endParaRPr lang="zh-TW" alt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622" y="2643758"/>
            <a:ext cx="27792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76170" y="3213814"/>
            <a:ext cx="1531452" cy="400110"/>
          </a:xfrm>
          <a:prstGeom prst="rect">
            <a:avLst/>
          </a:prstGeom>
        </p:spPr>
        <p:txBody>
          <a:bodyPr wrap="square">
            <a:spAutoFit/>
          </a:bodyPr>
          <a:lstStyle/>
          <a:p>
            <a:r>
              <a:rPr lang="en-US" altLang="zh-TW" sz="2000" b="1" dirty="0"/>
              <a:t> Leah/</a:t>
            </a:r>
            <a:r>
              <a:rPr lang="zh-TW" altLang="zh-TW" sz="2000" b="1" dirty="0"/>
              <a:t>利</a:t>
            </a:r>
            <a:r>
              <a:rPr lang="zh-TW" altLang="zh-TW" sz="2000" b="1" dirty="0" smtClean="0"/>
              <a:t>亞</a:t>
            </a:r>
            <a:endParaRPr lang="zh-TW" altLang="en-US" sz="2000" b="1" dirty="0"/>
          </a:p>
        </p:txBody>
      </p:sp>
      <p:sp>
        <p:nvSpPr>
          <p:cNvPr id="4" name="矩形 3"/>
          <p:cNvSpPr/>
          <p:nvPr/>
        </p:nvSpPr>
        <p:spPr>
          <a:xfrm>
            <a:off x="5940152" y="3213814"/>
            <a:ext cx="1516762" cy="400110"/>
          </a:xfrm>
          <a:prstGeom prst="rect">
            <a:avLst/>
          </a:prstGeom>
        </p:spPr>
        <p:txBody>
          <a:bodyPr wrap="none">
            <a:spAutoFit/>
          </a:bodyPr>
          <a:lstStyle/>
          <a:p>
            <a:r>
              <a:rPr lang="zh-TW" altLang="zh-TW" sz="2000" b="1" dirty="0"/>
              <a:t>拉結</a:t>
            </a:r>
            <a:r>
              <a:rPr lang="en-US" altLang="zh-TW" sz="2000" b="1" dirty="0"/>
              <a:t>/Rachel</a:t>
            </a:r>
            <a:endParaRPr lang="zh-TW" altLang="en-US" sz="2000" dirty="0"/>
          </a:p>
        </p:txBody>
      </p:sp>
    </p:spTree>
    <p:extLst>
      <p:ext uri="{BB962C8B-B14F-4D97-AF65-F5344CB8AC3E}">
        <p14:creationId xmlns:p14="http://schemas.microsoft.com/office/powerpoint/2010/main" val="3107113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4946" y="1144857"/>
            <a:ext cx="7488832" cy="1569660"/>
          </a:xfrm>
          <a:prstGeom prst="rect">
            <a:avLst/>
          </a:prstGeom>
        </p:spPr>
        <p:txBody>
          <a:bodyPr wrap="square">
            <a:spAutoFit/>
          </a:bodyPr>
          <a:lstStyle/>
          <a:p>
            <a:r>
              <a:rPr lang="en-US" altLang="zh-TW" sz="2400" b="1" baseline="30000" dirty="0"/>
              <a:t>18</a:t>
            </a:r>
            <a:r>
              <a:rPr lang="zh-TW" altLang="zh-TW" sz="2400" b="1" dirty="0"/>
              <a:t>雅各愛拉結，就說：我願為你小女兒拉結服事你七年。【創</a:t>
            </a:r>
            <a:r>
              <a:rPr lang="en-US" altLang="zh-TW" sz="2400" b="1" dirty="0"/>
              <a:t> 29:18</a:t>
            </a:r>
            <a:r>
              <a:rPr lang="zh-TW" altLang="zh-TW" sz="2400" b="1" dirty="0"/>
              <a:t>】</a:t>
            </a:r>
            <a:r>
              <a:rPr lang="en-US" altLang="zh-TW" sz="2400" b="1" dirty="0"/>
              <a:t/>
            </a:r>
            <a:br>
              <a:rPr lang="en-US" altLang="zh-TW" sz="2400" b="1" dirty="0"/>
            </a:br>
            <a:r>
              <a:rPr lang="en-US" altLang="zh-TW" sz="2400" b="1" baseline="30000" dirty="0"/>
              <a:t>18</a:t>
            </a:r>
            <a:r>
              <a:rPr lang="en-US" altLang="zh-TW" sz="2400" b="1" dirty="0"/>
              <a:t>Jacob loved Rachel. And he said, "I will serve you seven years for your younger daughter Rachel." </a:t>
            </a:r>
            <a:r>
              <a:rPr lang="zh-TW" altLang="zh-TW" sz="2400" b="1" dirty="0"/>
              <a:t>【</a:t>
            </a:r>
            <a:r>
              <a:rPr lang="en-US" altLang="zh-TW" sz="2400" b="1" dirty="0"/>
              <a:t>Gen 29:18</a:t>
            </a:r>
            <a:r>
              <a:rPr lang="zh-TW" altLang="zh-TW" sz="2400" b="1" dirty="0"/>
              <a:t>】</a:t>
            </a:r>
            <a:endParaRPr lang="zh-TW" altLang="en-US" sz="2400" b="1" dirty="0"/>
          </a:p>
        </p:txBody>
      </p:sp>
    </p:spTree>
    <p:extLst>
      <p:ext uri="{BB962C8B-B14F-4D97-AF65-F5344CB8AC3E}">
        <p14:creationId xmlns:p14="http://schemas.microsoft.com/office/powerpoint/2010/main" val="3025168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9844" y="481191"/>
            <a:ext cx="8280920" cy="2954655"/>
          </a:xfrm>
          <a:prstGeom prst="rect">
            <a:avLst/>
          </a:prstGeom>
        </p:spPr>
        <p:txBody>
          <a:bodyPr wrap="square">
            <a:spAutoFit/>
          </a:bodyPr>
          <a:lstStyle/>
          <a:p>
            <a:r>
              <a:rPr lang="en-US" altLang="zh-TW" sz="2400" b="1" baseline="30000" dirty="0"/>
              <a:t>31</a:t>
            </a:r>
            <a:r>
              <a:rPr lang="zh-TW" altLang="zh-TW" sz="2400" b="1" dirty="0"/>
              <a:t>耶和華見利亞失寵</a:t>
            </a:r>
            <a:r>
              <a:rPr lang="en-US" altLang="zh-TW" sz="2400" b="1" dirty="0"/>
              <a:t>(</a:t>
            </a:r>
            <a:r>
              <a:rPr lang="zh-TW" altLang="zh-TW" sz="2400" b="1" dirty="0"/>
              <a:t>原文作被恨；下同</a:t>
            </a:r>
            <a:r>
              <a:rPr lang="en-US" altLang="zh-TW" sz="2400" b="1" dirty="0"/>
              <a:t>)</a:t>
            </a:r>
            <a:r>
              <a:rPr lang="zh-TW" altLang="zh-TW" sz="2400" b="1" dirty="0"/>
              <a:t>，就使他生育，拉結卻不生育</a:t>
            </a:r>
            <a:r>
              <a:rPr lang="zh-TW" altLang="zh-TW" sz="2400" b="1" dirty="0" smtClean="0"/>
              <a:t>。</a:t>
            </a:r>
            <a:endParaRPr lang="en-US" altLang="zh-TW" sz="2400" b="1" dirty="0" smtClean="0"/>
          </a:p>
          <a:p>
            <a:r>
              <a:rPr lang="zh-TW" altLang="zh-TW" sz="2400" b="1" dirty="0" smtClean="0"/>
              <a:t>【</a:t>
            </a:r>
            <a:r>
              <a:rPr lang="zh-TW" altLang="zh-TW" sz="2400" b="1" dirty="0"/>
              <a:t>創</a:t>
            </a:r>
            <a:r>
              <a:rPr lang="en-US" altLang="zh-TW" sz="2400" b="1" dirty="0"/>
              <a:t> 29:31</a:t>
            </a:r>
            <a:r>
              <a:rPr lang="zh-TW" altLang="zh-TW" sz="2400" b="1" dirty="0"/>
              <a:t>】</a:t>
            </a:r>
            <a:r>
              <a:rPr lang="en-US" altLang="zh-TW" sz="2400" b="1" dirty="0"/>
              <a:t/>
            </a:r>
            <a:br>
              <a:rPr lang="en-US" altLang="zh-TW" sz="2400" b="1" dirty="0"/>
            </a:br>
            <a:r>
              <a:rPr lang="en-US" altLang="zh-TW" sz="2400" b="1" baseline="30000" dirty="0"/>
              <a:t>31</a:t>
            </a:r>
            <a:r>
              <a:rPr lang="en-US" altLang="zh-TW" sz="2400" b="1" dirty="0"/>
              <a:t>When the Lord saw that Leah was hated, he opened her womb, but Rachel was barren. </a:t>
            </a:r>
            <a:r>
              <a:rPr lang="zh-TW" altLang="zh-TW" sz="2400" b="1" dirty="0"/>
              <a:t>【</a:t>
            </a:r>
            <a:r>
              <a:rPr lang="en-US" altLang="zh-TW" sz="2400" b="1" dirty="0"/>
              <a:t>Gen 29:31, ESV</a:t>
            </a:r>
            <a:r>
              <a:rPr lang="zh-TW" altLang="zh-TW" sz="2400" b="1" dirty="0" smtClean="0"/>
              <a:t>】</a:t>
            </a:r>
            <a:endParaRPr lang="en-US" altLang="zh-TW" sz="2400" b="1" dirty="0" smtClean="0"/>
          </a:p>
          <a:p>
            <a:r>
              <a:rPr lang="en-US" altLang="zh-TW" sz="2400" b="1" baseline="30000" dirty="0" smtClean="0"/>
              <a:t>31</a:t>
            </a:r>
            <a:r>
              <a:rPr lang="en-US" altLang="zh-TW" sz="2400" b="1" dirty="0" smtClean="0"/>
              <a:t>When </a:t>
            </a:r>
            <a:r>
              <a:rPr lang="en-US" altLang="zh-TW" sz="2400" b="1" dirty="0"/>
              <a:t>the Lord saw that Leah </a:t>
            </a:r>
            <a:r>
              <a:rPr lang="en-US" altLang="zh-TW" sz="2400" b="1" dirty="0">
                <a:solidFill>
                  <a:srgbClr val="FF0000"/>
                </a:solidFill>
              </a:rPr>
              <a:t>was not loved</a:t>
            </a:r>
            <a:r>
              <a:rPr lang="en-US" altLang="zh-TW" sz="2400" b="1" dirty="0"/>
              <a:t>, he opened her womb, but Rachel was barren. </a:t>
            </a:r>
            <a:r>
              <a:rPr lang="zh-TW" altLang="zh-TW" sz="2400" b="1" dirty="0"/>
              <a:t>【</a:t>
            </a:r>
            <a:r>
              <a:rPr lang="en-US" altLang="zh-TW" sz="2400" b="1" dirty="0"/>
              <a:t>Gen 29:31, NIV</a:t>
            </a:r>
            <a:r>
              <a:rPr lang="zh-TW" altLang="zh-TW" sz="2400" b="1" dirty="0"/>
              <a:t>】</a:t>
            </a:r>
          </a:p>
          <a:p>
            <a:endParaRPr lang="zh-TW" altLang="en-US" dirty="0"/>
          </a:p>
        </p:txBody>
      </p:sp>
      <p:sp>
        <p:nvSpPr>
          <p:cNvPr id="5" name="矩形 4"/>
          <p:cNvSpPr/>
          <p:nvPr/>
        </p:nvSpPr>
        <p:spPr>
          <a:xfrm>
            <a:off x="611560" y="3705096"/>
            <a:ext cx="4246162"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altLang="zh-TW" sz="2800" b="1" dirty="0" smtClean="0">
                <a:solidFill>
                  <a:srgbClr val="FF0000"/>
                </a:solidFill>
                <a:sym typeface="Wingdings"/>
              </a:rPr>
              <a:t></a:t>
            </a:r>
            <a:r>
              <a:rPr lang="en-US" altLang="zh-TW" sz="2800" b="1" dirty="0" smtClean="0"/>
              <a:t>earthquake </a:t>
            </a:r>
            <a:r>
              <a:rPr lang="en-US" altLang="zh-TW" sz="2800" b="1" dirty="0"/>
              <a:t>of </a:t>
            </a:r>
            <a:r>
              <a:rPr lang="en-US" altLang="zh-TW" sz="2800" b="1" dirty="0" smtClean="0"/>
              <a:t>sympathy</a:t>
            </a:r>
            <a:endParaRPr lang="en-US" altLang="zh-TW" sz="2800" b="1" dirty="0"/>
          </a:p>
        </p:txBody>
      </p:sp>
    </p:spTree>
    <p:extLst>
      <p:ext uri="{BB962C8B-B14F-4D97-AF65-F5344CB8AC3E}">
        <p14:creationId xmlns:p14="http://schemas.microsoft.com/office/powerpoint/2010/main" val="402383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99543"/>
            <a:ext cx="7992888" cy="3693319"/>
          </a:xfrm>
          <a:prstGeom prst="rect">
            <a:avLst/>
          </a:prstGeom>
        </p:spPr>
        <p:txBody>
          <a:bodyPr wrap="square">
            <a:spAutoFit/>
          </a:bodyPr>
          <a:lstStyle/>
          <a:p>
            <a:r>
              <a:rPr lang="en-US" altLang="zh-TW" sz="2600" b="1" baseline="30000" dirty="0"/>
              <a:t>21</a:t>
            </a:r>
            <a:r>
              <a:rPr lang="zh-TW" altLang="zh-TW" sz="2600" b="1" dirty="0"/>
              <a:t>使地震動的有三樣，連地擔不起的共有四樣：</a:t>
            </a:r>
            <a:r>
              <a:rPr lang="en-US" altLang="zh-TW" sz="2600" b="1" baseline="30000" dirty="0"/>
              <a:t>22</a:t>
            </a:r>
            <a:r>
              <a:rPr lang="zh-TW" altLang="zh-TW" sz="2600" b="1" dirty="0"/>
              <a:t>就是僕人作王；愚頑人吃飽；</a:t>
            </a:r>
            <a:r>
              <a:rPr lang="en-US" altLang="zh-TW" sz="2600" b="1" baseline="30000" dirty="0"/>
              <a:t>23</a:t>
            </a:r>
            <a:r>
              <a:rPr lang="zh-TW" altLang="zh-TW" sz="2600" b="1" dirty="0"/>
              <a:t>醜惡的女子出嫁；婢女接續主母。</a:t>
            </a:r>
            <a:r>
              <a:rPr lang="zh-CN" altLang="zh-TW" sz="2600" b="1" dirty="0"/>
              <a:t>【箴</a:t>
            </a:r>
            <a:r>
              <a:rPr lang="en-US" altLang="zh-TW" sz="2600" b="1" dirty="0"/>
              <a:t> 30:21~23</a:t>
            </a:r>
            <a:r>
              <a:rPr lang="zh-CN" altLang="zh-TW" sz="2600" b="1" dirty="0" smtClean="0"/>
              <a:t>】</a:t>
            </a:r>
            <a:endParaRPr lang="en-US" altLang="zh-CN" sz="2600" b="1" dirty="0" smtClean="0"/>
          </a:p>
          <a:p>
            <a:r>
              <a:rPr lang="en-US" altLang="zh-TW" sz="2600" b="1" dirty="0"/>
              <a:t/>
            </a:r>
            <a:br>
              <a:rPr lang="en-US" altLang="zh-TW" sz="2600" b="1" dirty="0"/>
            </a:br>
            <a:r>
              <a:rPr lang="en-US" altLang="zh-TW" sz="2600" b="1" baseline="30000" dirty="0"/>
              <a:t>21</a:t>
            </a:r>
            <a:r>
              <a:rPr lang="en-US" altLang="zh-TW" sz="2600" b="1" dirty="0"/>
              <a:t>Under three things the earth trembles; under four it cannot bear up: </a:t>
            </a:r>
            <a:r>
              <a:rPr lang="en-US" altLang="zh-TW" sz="2600" b="1" baseline="30000" dirty="0"/>
              <a:t>22</a:t>
            </a:r>
            <a:r>
              <a:rPr lang="en-US" altLang="zh-TW" sz="2600" b="1" dirty="0"/>
              <a:t>a slave when he becomes king, and a fool when he is filled with food; </a:t>
            </a:r>
            <a:r>
              <a:rPr lang="en-US" altLang="zh-TW" sz="2600" b="1" baseline="30000" dirty="0"/>
              <a:t>23</a:t>
            </a:r>
            <a:r>
              <a:rPr lang="en-US" altLang="zh-TW" sz="2600" b="1" dirty="0"/>
              <a:t>an unloved woman when she gets a husband, and a maidservant when she displaces her mistress. </a:t>
            </a:r>
            <a:r>
              <a:rPr lang="zh-TW" altLang="zh-TW" sz="2600" b="1" dirty="0"/>
              <a:t>【</a:t>
            </a:r>
            <a:r>
              <a:rPr lang="en-US" altLang="zh-TW" sz="2600" b="1" dirty="0" err="1"/>
              <a:t>Prov</a:t>
            </a:r>
            <a:r>
              <a:rPr lang="en-US" altLang="zh-TW" sz="2600" b="1" dirty="0"/>
              <a:t> 30:21~23</a:t>
            </a:r>
            <a:r>
              <a:rPr lang="zh-TW" altLang="zh-TW" sz="2600" b="1" dirty="0"/>
              <a:t>】</a:t>
            </a:r>
          </a:p>
        </p:txBody>
      </p:sp>
    </p:spTree>
    <p:extLst>
      <p:ext uri="{BB962C8B-B14F-4D97-AF65-F5344CB8AC3E}">
        <p14:creationId xmlns:p14="http://schemas.microsoft.com/office/powerpoint/2010/main" val="2099741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95486"/>
            <a:ext cx="8640960" cy="4893647"/>
          </a:xfrm>
          <a:prstGeom prst="rect">
            <a:avLst/>
          </a:prstGeom>
        </p:spPr>
        <p:txBody>
          <a:bodyPr wrap="square">
            <a:spAutoFit/>
          </a:bodyPr>
          <a:lstStyle/>
          <a:p>
            <a:r>
              <a:rPr lang="en-US" altLang="zh-TW" sz="2400" b="1" baseline="30000" dirty="0"/>
              <a:t>31</a:t>
            </a:r>
            <a:r>
              <a:rPr lang="zh-TW" altLang="zh-TW" sz="2400" b="1" dirty="0"/>
              <a:t>耶和華見利亞失寵</a:t>
            </a:r>
            <a:r>
              <a:rPr lang="en-US" altLang="zh-TW" sz="2400" b="1" dirty="0"/>
              <a:t>(</a:t>
            </a:r>
            <a:r>
              <a:rPr lang="zh-TW" altLang="zh-TW" sz="2400" b="1" dirty="0"/>
              <a:t>原文作被恨；下同</a:t>
            </a:r>
            <a:r>
              <a:rPr lang="en-US" altLang="zh-TW" sz="2400" b="1" dirty="0"/>
              <a:t>)</a:t>
            </a:r>
            <a:r>
              <a:rPr lang="zh-TW" altLang="zh-TW" sz="2400" b="1" dirty="0"/>
              <a:t>，就使他生育，拉結卻不生育。</a:t>
            </a:r>
            <a:r>
              <a:rPr lang="en-US" altLang="zh-TW" sz="2400" b="1" baseline="30000" dirty="0"/>
              <a:t>32</a:t>
            </a:r>
            <a:r>
              <a:rPr lang="zh-TW" altLang="zh-TW" sz="2400" b="1" dirty="0"/>
              <a:t>利亞懷孕生子，就給他起名叫流便</a:t>
            </a:r>
            <a:r>
              <a:rPr lang="en-US" altLang="zh-TW" sz="2400" b="1" dirty="0"/>
              <a:t>(</a:t>
            </a:r>
            <a:r>
              <a:rPr lang="zh-TW" altLang="zh-TW" sz="2400" b="1" dirty="0"/>
              <a:t>就是有兒子的意思</a:t>
            </a:r>
            <a:r>
              <a:rPr lang="en-US" altLang="zh-TW" sz="2400" b="1" dirty="0"/>
              <a:t>)</a:t>
            </a:r>
            <a:r>
              <a:rPr lang="zh-TW" altLang="zh-TW" sz="2400" b="1" dirty="0"/>
              <a:t>，因而說：耶和華看見我的苦情，如今我的丈夫必愛我。</a:t>
            </a:r>
            <a:r>
              <a:rPr lang="en-US" altLang="zh-TW" sz="2400" b="1" baseline="30000" dirty="0"/>
              <a:t>33</a:t>
            </a:r>
            <a:r>
              <a:rPr lang="zh-TW" altLang="zh-TW" sz="2400" b="1" dirty="0"/>
              <a:t>他又懷孕生子，就說：耶和華因為聽見我失寵，所以又賜給我這個兒子，於是給他起名叫西緬</a:t>
            </a:r>
            <a:r>
              <a:rPr lang="en-US" altLang="zh-TW" sz="2400" b="1" dirty="0"/>
              <a:t>(</a:t>
            </a:r>
            <a:r>
              <a:rPr lang="zh-TW" altLang="zh-TW" sz="2400" b="1" dirty="0"/>
              <a:t>就是聽見的意思</a:t>
            </a:r>
            <a:r>
              <a:rPr lang="en-US" altLang="zh-TW" sz="2400" b="1" dirty="0"/>
              <a:t>)</a:t>
            </a:r>
            <a:r>
              <a:rPr lang="zh-TW" altLang="zh-TW" sz="2400" b="1" dirty="0" smtClean="0"/>
              <a:t>。</a:t>
            </a:r>
            <a:endParaRPr lang="en-US" altLang="zh-TW" sz="2400" b="1" dirty="0"/>
          </a:p>
          <a:p>
            <a:endParaRPr lang="en-US" altLang="zh-TW" sz="2400" b="1" dirty="0" smtClean="0"/>
          </a:p>
          <a:p>
            <a:r>
              <a:rPr lang="en-US" altLang="zh-TW" sz="2400" b="1" baseline="30000" dirty="0" smtClean="0"/>
              <a:t>31</a:t>
            </a:r>
            <a:r>
              <a:rPr lang="en-US" altLang="zh-TW" sz="2400" b="1" dirty="0" smtClean="0"/>
              <a:t>When </a:t>
            </a:r>
            <a:r>
              <a:rPr lang="en-US" altLang="zh-TW" sz="2400" b="1" dirty="0"/>
              <a:t>the Lord saw that Leah was hated, he opened her womb, but Rachel was barren. </a:t>
            </a:r>
            <a:r>
              <a:rPr lang="en-US" altLang="zh-TW" sz="2400" b="1" baseline="30000" dirty="0"/>
              <a:t>32</a:t>
            </a:r>
            <a:r>
              <a:rPr lang="en-US" altLang="zh-TW" sz="2400" b="1" dirty="0"/>
              <a:t>And Leah conceived and bore a son, and she called his name Reuben, for she said, "Because the </a:t>
            </a:r>
            <a:r>
              <a:rPr lang="en-US" altLang="zh-TW" sz="2400" b="1" dirty="0" err="1"/>
              <a:t>Lordhas</a:t>
            </a:r>
            <a:r>
              <a:rPr lang="en-US" altLang="zh-TW" sz="2400" b="1" dirty="0"/>
              <a:t> looked upon my affliction; for now my husband will love me." </a:t>
            </a:r>
            <a:r>
              <a:rPr lang="en-US" altLang="zh-TW" sz="2400" b="1" baseline="30000" dirty="0"/>
              <a:t>33</a:t>
            </a:r>
            <a:r>
              <a:rPr lang="en-US" altLang="zh-TW" sz="2400" b="1" dirty="0"/>
              <a:t>She conceived again and bore a son, and said, "Because the Lord has heard that I am hated, he has given me this son also." And she called his name Simeon. </a:t>
            </a:r>
            <a:endParaRPr lang="zh-TW" altLang="en-US" sz="2400" b="1" dirty="0"/>
          </a:p>
        </p:txBody>
      </p:sp>
    </p:spTree>
    <p:extLst>
      <p:ext uri="{BB962C8B-B14F-4D97-AF65-F5344CB8AC3E}">
        <p14:creationId xmlns:p14="http://schemas.microsoft.com/office/powerpoint/2010/main" val="152218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67494"/>
            <a:ext cx="8208912" cy="4708981"/>
          </a:xfrm>
          <a:prstGeom prst="rect">
            <a:avLst/>
          </a:prstGeom>
        </p:spPr>
        <p:txBody>
          <a:bodyPr wrap="square">
            <a:spAutoFit/>
          </a:bodyPr>
          <a:lstStyle/>
          <a:p>
            <a:r>
              <a:rPr lang="en-US" altLang="zh-TW" sz="2400" b="1" baseline="30000" dirty="0"/>
              <a:t>34</a:t>
            </a:r>
            <a:r>
              <a:rPr lang="zh-TW" altLang="zh-TW" sz="2400" b="1" dirty="0"/>
              <a:t>他又懷孕生子，起名叫利未</a:t>
            </a:r>
            <a:r>
              <a:rPr lang="en-US" altLang="zh-TW" sz="2400" b="1" dirty="0"/>
              <a:t>(</a:t>
            </a:r>
            <a:r>
              <a:rPr lang="zh-TW" altLang="zh-TW" sz="2400" b="1" dirty="0"/>
              <a:t>就是聯合的意思</a:t>
            </a:r>
            <a:r>
              <a:rPr lang="en-US" altLang="zh-TW" sz="2400" b="1" dirty="0"/>
              <a:t>)</a:t>
            </a:r>
            <a:r>
              <a:rPr lang="zh-TW" altLang="zh-TW" sz="2400" b="1" dirty="0"/>
              <a:t>，說：我給丈夫生了三個兒子，他必與我聯合。</a:t>
            </a:r>
            <a:r>
              <a:rPr lang="en-US" altLang="zh-TW" sz="2400" b="1" baseline="30000" dirty="0"/>
              <a:t>35</a:t>
            </a:r>
            <a:r>
              <a:rPr lang="zh-TW" altLang="zh-TW" sz="2400" b="1" dirty="0"/>
              <a:t>他又懷孕生子，說：這回我要讚美耶和華，因此給他起名叫猶大</a:t>
            </a:r>
            <a:r>
              <a:rPr lang="en-US" altLang="zh-TW" sz="2400" b="1" dirty="0"/>
              <a:t>(</a:t>
            </a:r>
            <a:r>
              <a:rPr lang="zh-TW" altLang="zh-TW" sz="2400" b="1" dirty="0"/>
              <a:t>就是讚美的意思</a:t>
            </a:r>
            <a:r>
              <a:rPr lang="en-US" altLang="zh-TW" sz="2400" b="1" dirty="0"/>
              <a:t>)</a:t>
            </a:r>
            <a:r>
              <a:rPr lang="zh-TW" altLang="zh-TW" sz="2400" b="1" dirty="0"/>
              <a:t>。這才停了生育。【創</a:t>
            </a:r>
            <a:r>
              <a:rPr lang="en-US" altLang="zh-TW" sz="2400" b="1" dirty="0"/>
              <a:t> 29:31~35</a:t>
            </a:r>
            <a:r>
              <a:rPr lang="zh-TW" altLang="zh-TW" sz="2400" b="1" dirty="0" smtClean="0"/>
              <a:t>】</a:t>
            </a:r>
            <a:endParaRPr lang="en-US" altLang="zh-TW" sz="2400" b="1" dirty="0" smtClean="0"/>
          </a:p>
          <a:p>
            <a:endParaRPr lang="en-US" altLang="zh-TW" sz="2400" b="1" dirty="0" smtClean="0"/>
          </a:p>
          <a:p>
            <a:r>
              <a:rPr lang="en-US" altLang="zh-TW" sz="2400" b="1" baseline="30000" dirty="0" smtClean="0"/>
              <a:t>34</a:t>
            </a:r>
            <a:r>
              <a:rPr lang="en-US" altLang="zh-TW" sz="2400" b="1" dirty="0" smtClean="0"/>
              <a:t>Again </a:t>
            </a:r>
            <a:r>
              <a:rPr lang="en-US" altLang="zh-TW" sz="2400" b="1" dirty="0"/>
              <a:t>she conceived and bore a son, and said, "Now this time my husband will be attached to me, because I have borne him three sons." Therefore his name was called Levi. </a:t>
            </a:r>
            <a:r>
              <a:rPr lang="en-US" altLang="zh-TW" sz="2400" b="1" baseline="30000" dirty="0"/>
              <a:t>35</a:t>
            </a:r>
            <a:r>
              <a:rPr lang="en-US" altLang="zh-TW" sz="2400" b="1" dirty="0"/>
              <a:t>And she conceived again and bore a son, and said, "This time I will praise the Lord." Therefore she called his name Judah. Then she ceased bearing. </a:t>
            </a:r>
            <a:r>
              <a:rPr lang="zh-CN" altLang="zh-TW" sz="2400" b="1" dirty="0"/>
              <a:t>【</a:t>
            </a:r>
            <a:r>
              <a:rPr lang="en-US" altLang="zh-TW" sz="2400" b="1" dirty="0"/>
              <a:t>Gen 29:31~35</a:t>
            </a:r>
            <a:r>
              <a:rPr lang="zh-CN" altLang="zh-TW" sz="2400" b="1" dirty="0"/>
              <a:t>】</a:t>
            </a:r>
            <a:endParaRPr lang="zh-TW" altLang="zh-TW" sz="2400" b="1" dirty="0"/>
          </a:p>
          <a:p>
            <a:r>
              <a:rPr lang="en-US" altLang="zh-TW" dirty="0"/>
              <a:t/>
            </a:r>
            <a:br>
              <a:rPr lang="en-US" altLang="zh-TW" dirty="0"/>
            </a:br>
            <a:endParaRPr lang="zh-TW" altLang="en-US" dirty="0"/>
          </a:p>
        </p:txBody>
      </p:sp>
    </p:spTree>
    <p:extLst>
      <p:ext uri="{BB962C8B-B14F-4D97-AF65-F5344CB8AC3E}">
        <p14:creationId xmlns:p14="http://schemas.microsoft.com/office/powerpoint/2010/main" val="3770704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220047"/>
            <a:ext cx="7632848" cy="461665"/>
          </a:xfrm>
          <a:prstGeom prst="rect">
            <a:avLst/>
          </a:prstGeom>
        </p:spPr>
        <p:txBody>
          <a:bodyPr wrap="square">
            <a:spAutoFit/>
          </a:bodyPr>
          <a:lstStyle/>
          <a:p>
            <a:r>
              <a:rPr lang="en-US" altLang="zh-TW" sz="2400" b="1" dirty="0">
                <a:solidFill>
                  <a:srgbClr val="FF0000"/>
                </a:solidFill>
              </a:rPr>
              <a:t>1. </a:t>
            </a:r>
            <a:r>
              <a:rPr lang="en-US" altLang="zh-TW" sz="2400" b="1" u="sng" dirty="0"/>
              <a:t>1</a:t>
            </a:r>
            <a:r>
              <a:rPr lang="en-US" altLang="zh-TW" sz="2400" b="1" u="sng" baseline="30000" dirty="0"/>
              <a:t>st</a:t>
            </a:r>
            <a:r>
              <a:rPr lang="en-US" altLang="zh-TW" sz="2400" b="1" u="sng" dirty="0"/>
              <a:t> Son, </a:t>
            </a:r>
            <a:r>
              <a:rPr lang="zh-TW" altLang="zh-TW" sz="2400" b="1" u="sng" dirty="0"/>
              <a:t>第一個孩子 流便</a:t>
            </a:r>
            <a:r>
              <a:rPr lang="en-US" altLang="zh-TW" sz="2400" b="1" u="sng" dirty="0"/>
              <a:t>( Reuben= “Behold, a son”).</a:t>
            </a:r>
            <a:endParaRPr lang="zh-TW" altLang="zh-TW" sz="2400" b="1" u="sng" dirty="0"/>
          </a:p>
        </p:txBody>
      </p:sp>
      <p:sp>
        <p:nvSpPr>
          <p:cNvPr id="3" name="矩形 2"/>
          <p:cNvSpPr/>
          <p:nvPr/>
        </p:nvSpPr>
        <p:spPr>
          <a:xfrm>
            <a:off x="899592" y="860072"/>
            <a:ext cx="7920880" cy="461665"/>
          </a:xfrm>
          <a:prstGeom prst="rect">
            <a:avLst/>
          </a:prstGeom>
        </p:spPr>
        <p:txBody>
          <a:bodyPr wrap="square">
            <a:spAutoFit/>
          </a:bodyPr>
          <a:lstStyle/>
          <a:p>
            <a:r>
              <a:rPr lang="en-US" altLang="zh-TW" sz="2400" b="1" dirty="0">
                <a:solidFill>
                  <a:srgbClr val="FF0000"/>
                </a:solidFill>
              </a:rPr>
              <a:t>2. </a:t>
            </a:r>
            <a:r>
              <a:rPr lang="en-US" altLang="zh-TW" sz="2400" b="1" u="sng" dirty="0"/>
              <a:t>2</a:t>
            </a:r>
            <a:r>
              <a:rPr lang="en-US" altLang="zh-TW" sz="2400" b="1" u="sng" baseline="30000" dirty="0"/>
              <a:t>nd</a:t>
            </a:r>
            <a:r>
              <a:rPr lang="en-US" altLang="zh-TW" sz="2400" b="1" u="sng" dirty="0"/>
              <a:t> Son, </a:t>
            </a:r>
            <a:r>
              <a:rPr lang="zh-TW" altLang="zh-TW" sz="2400" b="1" u="sng" dirty="0"/>
              <a:t>第二個兒子 西緬</a:t>
            </a:r>
            <a:r>
              <a:rPr lang="en-US" altLang="zh-TW" sz="2400" b="1" u="sng" dirty="0"/>
              <a:t>(Simeon or </a:t>
            </a:r>
            <a:r>
              <a:rPr lang="en-US" altLang="zh-TW" sz="2400" b="1" u="sng" dirty="0" err="1"/>
              <a:t>Shimeon</a:t>
            </a:r>
            <a:r>
              <a:rPr lang="en-US" altLang="zh-TW" sz="2400" b="1" u="sng" dirty="0"/>
              <a:t> = “heard”).</a:t>
            </a:r>
            <a:endParaRPr lang="zh-TW" altLang="zh-TW" sz="2400" b="1" u="sng" dirty="0"/>
          </a:p>
        </p:txBody>
      </p:sp>
      <p:sp>
        <p:nvSpPr>
          <p:cNvPr id="4" name="矩形 3"/>
          <p:cNvSpPr/>
          <p:nvPr/>
        </p:nvSpPr>
        <p:spPr>
          <a:xfrm>
            <a:off x="899592" y="1491630"/>
            <a:ext cx="5826660" cy="461665"/>
          </a:xfrm>
          <a:prstGeom prst="rect">
            <a:avLst/>
          </a:prstGeom>
        </p:spPr>
        <p:txBody>
          <a:bodyPr wrap="none">
            <a:spAutoFit/>
          </a:bodyPr>
          <a:lstStyle/>
          <a:p>
            <a:r>
              <a:rPr lang="en-US" altLang="zh-TW" sz="2400" b="1" dirty="0">
                <a:solidFill>
                  <a:srgbClr val="FF0000"/>
                </a:solidFill>
              </a:rPr>
              <a:t>3. </a:t>
            </a:r>
            <a:r>
              <a:rPr lang="en-US" altLang="zh-TW" sz="2400" b="1" u="sng" dirty="0"/>
              <a:t>3</a:t>
            </a:r>
            <a:r>
              <a:rPr lang="en-US" altLang="zh-TW" sz="2400" b="1" u="sng" baseline="30000" dirty="0"/>
              <a:t>rd</a:t>
            </a:r>
            <a:r>
              <a:rPr lang="en-US" altLang="zh-TW" sz="2400" b="1" u="sng" dirty="0"/>
              <a:t> Son, </a:t>
            </a:r>
            <a:r>
              <a:rPr lang="zh-TW" altLang="zh-TW" sz="2400" b="1" u="sng" dirty="0"/>
              <a:t>第三個兒子利未</a:t>
            </a:r>
            <a:r>
              <a:rPr lang="en-US" altLang="zh-TW" sz="2400" b="1" u="sng" dirty="0"/>
              <a:t>( Levi = “join to”)</a:t>
            </a:r>
            <a:endParaRPr lang="zh-TW" altLang="zh-TW" sz="2400" b="1" u="sng" dirty="0"/>
          </a:p>
        </p:txBody>
      </p:sp>
      <p:sp>
        <p:nvSpPr>
          <p:cNvPr id="5" name="矩形 4"/>
          <p:cNvSpPr/>
          <p:nvPr/>
        </p:nvSpPr>
        <p:spPr>
          <a:xfrm>
            <a:off x="899592" y="2139702"/>
            <a:ext cx="7272808" cy="461665"/>
          </a:xfrm>
          <a:prstGeom prst="rect">
            <a:avLst/>
          </a:prstGeom>
        </p:spPr>
        <p:txBody>
          <a:bodyPr wrap="square">
            <a:spAutoFit/>
          </a:bodyPr>
          <a:lstStyle/>
          <a:p>
            <a:r>
              <a:rPr lang="en-US" altLang="zh-TW" sz="2400" b="1" dirty="0">
                <a:solidFill>
                  <a:srgbClr val="FF0000"/>
                </a:solidFill>
              </a:rPr>
              <a:t>4. </a:t>
            </a:r>
            <a:r>
              <a:rPr lang="en-US" altLang="zh-TW" sz="2400" b="1" u="sng" dirty="0"/>
              <a:t>4</a:t>
            </a:r>
            <a:r>
              <a:rPr lang="en-US" altLang="zh-TW" sz="2400" b="1" u="sng" baseline="30000" dirty="0"/>
              <a:t>th</a:t>
            </a:r>
            <a:r>
              <a:rPr lang="en-US" altLang="zh-TW" sz="2400" b="1" u="sng" dirty="0"/>
              <a:t> Son, </a:t>
            </a:r>
            <a:r>
              <a:rPr lang="zh-TW" altLang="zh-TW" sz="2400" b="1" u="sng" dirty="0"/>
              <a:t>第四個兒子猶大</a:t>
            </a:r>
            <a:r>
              <a:rPr lang="en-US" altLang="zh-TW" sz="2400" b="1" u="sng" dirty="0"/>
              <a:t>( Judah = “I will praise”)</a:t>
            </a:r>
            <a:endParaRPr lang="zh-TW" altLang="zh-TW" sz="2400" b="1" u="sng" dirty="0"/>
          </a:p>
        </p:txBody>
      </p:sp>
      <p:sp>
        <p:nvSpPr>
          <p:cNvPr id="8" name="矩形 7"/>
          <p:cNvSpPr/>
          <p:nvPr/>
        </p:nvSpPr>
        <p:spPr>
          <a:xfrm>
            <a:off x="899592" y="4117941"/>
            <a:ext cx="6738832" cy="830997"/>
          </a:xfrm>
          <a:prstGeom prst="rect">
            <a:avLst/>
          </a:prstGeom>
        </p:spPr>
        <p:txBody>
          <a:bodyPr wrap="none">
            <a:spAutoFit/>
          </a:bodyPr>
          <a:lstStyle/>
          <a:p>
            <a:r>
              <a:rPr lang="en-US" altLang="zh-TW" sz="2400" b="1" dirty="0">
                <a:solidFill>
                  <a:srgbClr val="FF0000"/>
                </a:solidFill>
                <a:sym typeface="Wingdings"/>
              </a:rPr>
              <a:t></a:t>
            </a:r>
            <a:r>
              <a:rPr lang="zh-TW" altLang="zh-TW" sz="2400" b="1" dirty="0" smtClean="0"/>
              <a:t>但是</a:t>
            </a:r>
            <a:r>
              <a:rPr lang="zh-TW" altLang="zh-TW" sz="2400" b="1" dirty="0"/>
              <a:t>第四次</a:t>
            </a:r>
            <a:r>
              <a:rPr lang="en-US" altLang="zh-TW" sz="2400" b="1" dirty="0"/>
              <a:t>/ but for the fourth </a:t>
            </a:r>
            <a:r>
              <a:rPr lang="en-US" altLang="zh-TW" sz="2400" b="1" dirty="0" smtClean="0"/>
              <a:t>time</a:t>
            </a:r>
          </a:p>
          <a:p>
            <a:r>
              <a:rPr lang="en-US" altLang="zh-TW" sz="2400" b="1" dirty="0" smtClean="0">
                <a:solidFill>
                  <a:srgbClr val="0070C0"/>
                </a:solidFill>
                <a:sym typeface="Wingdings"/>
              </a:rPr>
              <a:t></a:t>
            </a:r>
            <a:r>
              <a:rPr lang="en-US" altLang="zh-TW" sz="2400" b="1" dirty="0">
                <a:solidFill>
                  <a:srgbClr val="FF0000"/>
                </a:solidFill>
              </a:rPr>
              <a:t>“</a:t>
            </a:r>
            <a:r>
              <a:rPr lang="zh-TW" altLang="zh-TW" sz="2400" b="1" dirty="0">
                <a:solidFill>
                  <a:srgbClr val="FF0000"/>
                </a:solidFill>
              </a:rPr>
              <a:t>我要讚美耶和華</a:t>
            </a:r>
            <a:r>
              <a:rPr lang="en-US" altLang="zh-TW" sz="2400" b="1" dirty="0">
                <a:solidFill>
                  <a:srgbClr val="FF0000"/>
                </a:solidFill>
              </a:rPr>
              <a:t>”/   "I want to praise the Lord</a:t>
            </a:r>
            <a:r>
              <a:rPr lang="en-US" altLang="zh-TW" sz="2400" b="1" dirty="0" smtClean="0">
                <a:solidFill>
                  <a:srgbClr val="FF0000"/>
                </a:solidFill>
              </a:rPr>
              <a:t>."</a:t>
            </a:r>
            <a:endParaRPr lang="zh-TW" altLang="en-US" sz="2400" b="1" dirty="0">
              <a:solidFill>
                <a:srgbClr val="FF0000"/>
              </a:solidFill>
            </a:endParaRPr>
          </a:p>
        </p:txBody>
      </p:sp>
      <p:sp>
        <p:nvSpPr>
          <p:cNvPr id="10" name="矩形 9"/>
          <p:cNvSpPr/>
          <p:nvPr/>
        </p:nvSpPr>
        <p:spPr>
          <a:xfrm>
            <a:off x="899592" y="2891140"/>
            <a:ext cx="7630743" cy="1200329"/>
          </a:xfrm>
          <a:prstGeom prst="rect">
            <a:avLst/>
          </a:prstGeom>
        </p:spPr>
        <p:txBody>
          <a:bodyPr wrap="none">
            <a:spAutoFit/>
          </a:bodyPr>
          <a:lstStyle/>
          <a:p>
            <a:r>
              <a:rPr lang="en-US" altLang="zh-TW" sz="2400" b="1" dirty="0" smtClean="0">
                <a:solidFill>
                  <a:srgbClr val="FF0000"/>
                </a:solidFill>
                <a:sym typeface="Wingdings"/>
              </a:rPr>
              <a:t></a:t>
            </a:r>
            <a:r>
              <a:rPr lang="zh-TW" altLang="zh-TW" sz="2400" b="1" dirty="0" smtClean="0"/>
              <a:t>前面</a:t>
            </a:r>
            <a:r>
              <a:rPr lang="zh-TW" altLang="zh-TW" sz="2400" b="1" dirty="0"/>
              <a:t>三次</a:t>
            </a:r>
            <a:r>
              <a:rPr lang="en-US" altLang="zh-TW" sz="2400" b="1" dirty="0"/>
              <a:t>/ the first three </a:t>
            </a:r>
            <a:r>
              <a:rPr lang="en-US" altLang="zh-TW" sz="2400" b="1" dirty="0" smtClean="0"/>
              <a:t>times</a:t>
            </a:r>
          </a:p>
          <a:p>
            <a:r>
              <a:rPr lang="en-US" altLang="zh-TW" sz="2400" b="1" dirty="0">
                <a:solidFill>
                  <a:srgbClr val="0070C0"/>
                </a:solidFill>
                <a:sym typeface="Wingdings"/>
              </a:rPr>
              <a:t> </a:t>
            </a:r>
            <a:r>
              <a:rPr lang="zh-TW" altLang="en-US" sz="2400" b="1" dirty="0" smtClean="0">
                <a:solidFill>
                  <a:srgbClr val="0070C0"/>
                </a:solidFill>
                <a:sym typeface="Wingdings"/>
              </a:rPr>
              <a:t></a:t>
            </a:r>
            <a:r>
              <a:rPr lang="zh-TW" altLang="zh-TW" sz="2400" b="1" dirty="0"/>
              <a:t>她所求的都是要贏得丈夫的心</a:t>
            </a:r>
            <a:endParaRPr lang="en-US" altLang="zh-TW" sz="2400" b="1" dirty="0"/>
          </a:p>
          <a:p>
            <a:r>
              <a:rPr lang="en-US" altLang="zh-TW" sz="2400" b="1" dirty="0"/>
              <a:t>   What she asked for was to win the heart of her husband</a:t>
            </a:r>
            <a:r>
              <a:rPr lang="en-US" altLang="zh-TW" sz="2400" b="1" dirty="0" smtClean="0"/>
              <a:t>.</a:t>
            </a:r>
            <a:endParaRPr lang="zh-TW" altLang="en-US" sz="2400" b="1" dirty="0"/>
          </a:p>
        </p:txBody>
      </p:sp>
    </p:spTree>
    <p:extLst>
      <p:ext uri="{BB962C8B-B14F-4D97-AF65-F5344CB8AC3E}">
        <p14:creationId xmlns:p14="http://schemas.microsoft.com/office/powerpoint/2010/main" val="61993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8064896" cy="954107"/>
          </a:xfrm>
          <a:prstGeom prst="rect">
            <a:avLst/>
          </a:prstGeom>
          <a:solidFill>
            <a:srgbClr val="FFFF00"/>
          </a:solidFill>
        </p:spPr>
        <p:txBody>
          <a:bodyPr wrap="square">
            <a:spAutoFit/>
          </a:bodyPr>
          <a:lstStyle/>
          <a:p>
            <a:r>
              <a:rPr lang="en-US" altLang="zh-TW" sz="2800" b="1" dirty="0">
                <a:solidFill>
                  <a:srgbClr val="FF0000"/>
                </a:solidFill>
              </a:rPr>
              <a:t>IV. </a:t>
            </a:r>
            <a:r>
              <a:rPr lang="en-US" altLang="zh-TW" sz="2800" b="1" dirty="0"/>
              <a:t>a maidservant when she displaces her mistress</a:t>
            </a:r>
            <a:r>
              <a:rPr lang="en-US" altLang="zh-TW" sz="2800" b="1" dirty="0" smtClean="0"/>
              <a:t>.</a:t>
            </a:r>
          </a:p>
          <a:p>
            <a:r>
              <a:rPr lang="en-US" altLang="zh-TW" sz="2800" b="1" dirty="0"/>
              <a:t> </a:t>
            </a:r>
            <a:r>
              <a:rPr lang="en-US" altLang="zh-TW" sz="2800" b="1" dirty="0" smtClean="0"/>
              <a:t>    </a:t>
            </a:r>
            <a:r>
              <a:rPr lang="zh-TW" altLang="zh-TW" sz="2800" b="1" dirty="0" smtClean="0"/>
              <a:t>婢女</a:t>
            </a:r>
            <a:r>
              <a:rPr lang="zh-TW" altLang="zh-TW" sz="2800" b="1" dirty="0"/>
              <a:t>接續主母</a:t>
            </a:r>
            <a:endParaRPr lang="zh-TW" altLang="en-US" sz="2800" dirty="0"/>
          </a:p>
        </p:txBody>
      </p:sp>
      <p:sp>
        <p:nvSpPr>
          <p:cNvPr id="3" name="矩形 2"/>
          <p:cNvSpPr/>
          <p:nvPr/>
        </p:nvSpPr>
        <p:spPr>
          <a:xfrm>
            <a:off x="467544" y="1419622"/>
            <a:ext cx="7992888" cy="1569660"/>
          </a:xfrm>
          <a:prstGeom prst="rect">
            <a:avLst/>
          </a:prstGeom>
        </p:spPr>
        <p:txBody>
          <a:bodyPr wrap="square">
            <a:spAutoFit/>
          </a:bodyPr>
          <a:lstStyle/>
          <a:p>
            <a:r>
              <a:rPr lang="zh-TW" altLang="zh-TW" sz="2400" b="1" dirty="0" smtClean="0"/>
              <a:t>撒</a:t>
            </a:r>
            <a:r>
              <a:rPr lang="zh-TW" altLang="zh-TW" sz="2400" b="1" dirty="0"/>
              <a:t>拉見自己不能夠生育</a:t>
            </a:r>
            <a:r>
              <a:rPr lang="en-US" altLang="zh-TW" sz="2400" b="1" dirty="0"/>
              <a:t>, </a:t>
            </a:r>
            <a:r>
              <a:rPr lang="zh-TW" altLang="zh-TW" sz="2400" b="1" dirty="0"/>
              <a:t>就把婢女夏甲給亞伯拉罕作妾</a:t>
            </a:r>
            <a:r>
              <a:rPr lang="en-US" altLang="zh-TW" sz="2400" b="1" dirty="0"/>
              <a:t>, </a:t>
            </a:r>
            <a:r>
              <a:rPr lang="zh-TW" altLang="zh-TW" sz="2400" b="1" dirty="0"/>
              <a:t>就開始了</a:t>
            </a:r>
            <a:r>
              <a:rPr lang="zh-TW" altLang="zh-TW" sz="2400" b="1" dirty="0" smtClean="0"/>
              <a:t>這個</a:t>
            </a:r>
            <a:r>
              <a:rPr lang="en-US" altLang="zh-TW" sz="2400" b="1" dirty="0" smtClean="0"/>
              <a:t>family feud.</a:t>
            </a:r>
          </a:p>
          <a:p>
            <a:r>
              <a:rPr lang="en-US" altLang="zh-TW" sz="2400" b="1" dirty="0" smtClean="0"/>
              <a:t>When Sarah  bore Abram </a:t>
            </a:r>
            <a:r>
              <a:rPr lang="en-US" altLang="zh-TW" sz="2400" b="1" dirty="0"/>
              <a:t>no children</a:t>
            </a:r>
            <a:r>
              <a:rPr lang="en-US" altLang="zh-TW" sz="2400" b="1" dirty="0" smtClean="0"/>
              <a:t>, she </a:t>
            </a:r>
            <a:r>
              <a:rPr lang="en-US" altLang="zh-TW" sz="2400" b="1" dirty="0"/>
              <a:t>gave the </a:t>
            </a:r>
            <a:r>
              <a:rPr lang="en-US" altLang="zh-TW" sz="2400" b="1" dirty="0" smtClean="0"/>
              <a:t>maid, Hagar, </a:t>
            </a:r>
            <a:r>
              <a:rPr lang="en-US" altLang="zh-TW" sz="2400" b="1" dirty="0"/>
              <a:t>to Abraham</a:t>
            </a:r>
            <a:r>
              <a:rPr lang="en-US" altLang="zh-TW" sz="2400" b="1" dirty="0" smtClean="0"/>
              <a:t>. The family feud began.</a:t>
            </a:r>
            <a:endParaRPr lang="zh-TW" altLang="zh-TW" sz="2400" b="1" dirty="0"/>
          </a:p>
        </p:txBody>
      </p:sp>
      <p:pic>
        <p:nvPicPr>
          <p:cNvPr id="6146" name="Picture 2" descr="Image result for Abraham offered Ishmael, not Isaac carto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007676"/>
            <a:ext cx="2664342" cy="199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7654"/>
            <a:ext cx="3840427"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85891" y="419785"/>
            <a:ext cx="4936864"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en-US" sz="2400" b="1" dirty="0" smtClean="0">
                <a:solidFill>
                  <a:srgbClr val="FF0000"/>
                </a:solidFill>
                <a:sym typeface="Wingdings"/>
              </a:rPr>
              <a:t></a:t>
            </a:r>
            <a:r>
              <a:rPr lang="zh-TW" altLang="zh-TW" sz="2400" b="1" dirty="0" smtClean="0"/>
              <a:t>夏</a:t>
            </a:r>
            <a:r>
              <a:rPr lang="zh-TW" altLang="zh-TW" sz="2400" b="1" dirty="0"/>
              <a:t>甲的</a:t>
            </a:r>
            <a:r>
              <a:rPr lang="zh-TW" altLang="zh-TW" sz="2400" b="1" dirty="0" smtClean="0"/>
              <a:t>愚昧</a:t>
            </a:r>
            <a:r>
              <a:rPr lang="en-US" altLang="zh-TW" sz="2400" b="1" dirty="0" smtClean="0"/>
              <a:t>/the stupidity </a:t>
            </a:r>
            <a:r>
              <a:rPr lang="en-US" altLang="zh-TW" sz="2400" b="1" dirty="0"/>
              <a:t>of Hagar</a:t>
            </a:r>
            <a:endParaRPr lang="zh-TW" altLang="en-US" sz="2400" b="1" dirty="0"/>
          </a:p>
        </p:txBody>
      </p:sp>
    </p:spTree>
    <p:extLst>
      <p:ext uri="{BB962C8B-B14F-4D97-AF65-F5344CB8AC3E}">
        <p14:creationId xmlns:p14="http://schemas.microsoft.com/office/powerpoint/2010/main" val="2540452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35998"/>
            <a:ext cx="8784976" cy="5170646"/>
          </a:xfrm>
          <a:prstGeom prst="rect">
            <a:avLst/>
          </a:prstGeom>
        </p:spPr>
        <p:txBody>
          <a:bodyPr wrap="square">
            <a:spAutoFit/>
          </a:bodyPr>
          <a:lstStyle/>
          <a:p>
            <a:r>
              <a:rPr lang="en-US" altLang="zh-TW" sz="2200" b="1" baseline="30000" dirty="0"/>
              <a:t>1</a:t>
            </a:r>
            <a:r>
              <a:rPr lang="zh-TW" altLang="zh-TW" sz="2200" b="1" dirty="0"/>
              <a:t>亞伯蘭的妻子撒萊不給他生兒女。撒萊有一個使女，名叫夏甲，是埃及人。</a:t>
            </a:r>
            <a:r>
              <a:rPr lang="en-US" altLang="zh-TW" sz="2200" b="1" baseline="30000" dirty="0"/>
              <a:t>2</a:t>
            </a:r>
            <a:r>
              <a:rPr lang="zh-TW" altLang="zh-TW" sz="2200" b="1" dirty="0"/>
              <a:t>撒萊對亞伯蘭說：耶和華使我不能生育。求你和我的使女同房，或者我可以因他得孩子</a:t>
            </a:r>
            <a:r>
              <a:rPr lang="en-US" altLang="zh-TW" sz="2200" b="1" dirty="0"/>
              <a:t>(</a:t>
            </a:r>
            <a:r>
              <a:rPr lang="zh-TW" altLang="zh-TW" sz="2200" b="1" dirty="0"/>
              <a:t>得孩子原文作被建立</a:t>
            </a:r>
            <a:r>
              <a:rPr lang="en-US" altLang="zh-TW" sz="2200" b="1" dirty="0"/>
              <a:t>)</a:t>
            </a:r>
            <a:r>
              <a:rPr lang="zh-TW" altLang="zh-TW" sz="2200" b="1" dirty="0"/>
              <a:t>。亞伯蘭聽從了撒萊的話。</a:t>
            </a:r>
            <a:r>
              <a:rPr lang="en-US" altLang="zh-TW" sz="2200" b="1" baseline="30000" dirty="0"/>
              <a:t>3</a:t>
            </a:r>
            <a:r>
              <a:rPr lang="zh-TW" altLang="zh-TW" sz="2200" b="1" dirty="0"/>
              <a:t>於是亞伯蘭的妻子撒萊將使女埃及人夏甲給了丈夫為妾；那時亞伯蘭在迦南已經住了十年。</a:t>
            </a:r>
            <a:r>
              <a:rPr lang="en-US" altLang="zh-TW" sz="2200" b="1" baseline="30000" dirty="0"/>
              <a:t>4</a:t>
            </a:r>
            <a:r>
              <a:rPr lang="zh-TW" altLang="zh-TW" sz="2200" b="1" dirty="0"/>
              <a:t>亞伯蘭與夏甲同房，夏甲就懷了孕；他見自己有孕，就小看他的主母。【創</a:t>
            </a:r>
            <a:r>
              <a:rPr lang="en-US" altLang="zh-TW" sz="2200" b="1" dirty="0"/>
              <a:t> 16:1~4</a:t>
            </a:r>
            <a:r>
              <a:rPr lang="zh-TW" altLang="zh-TW" sz="2200" b="1" dirty="0"/>
              <a:t>】</a:t>
            </a:r>
            <a:r>
              <a:rPr lang="en-US" altLang="zh-TW" sz="2200" b="1" dirty="0"/>
              <a:t/>
            </a:r>
            <a:br>
              <a:rPr lang="en-US" altLang="zh-TW" sz="2200" b="1" dirty="0"/>
            </a:br>
            <a:r>
              <a:rPr lang="en-US" altLang="zh-TW" sz="2200" b="1" baseline="30000" dirty="0"/>
              <a:t>1</a:t>
            </a:r>
            <a:r>
              <a:rPr lang="en-US" altLang="zh-TW" sz="2200" b="1" dirty="0"/>
              <a:t>Now </a:t>
            </a:r>
            <a:r>
              <a:rPr lang="en-US" altLang="zh-TW" sz="2200" b="1" dirty="0" err="1" smtClean="0"/>
              <a:t>Sarai</a:t>
            </a:r>
            <a:r>
              <a:rPr lang="en-US" altLang="zh-TW" sz="2200" b="1" dirty="0" smtClean="0"/>
              <a:t>, </a:t>
            </a:r>
            <a:r>
              <a:rPr lang="en-US" altLang="zh-TW" sz="2200" b="1" dirty="0"/>
              <a:t>Abram's wife, had borne him no children. She had a female Egyptian servant whose name was Hagar. </a:t>
            </a:r>
            <a:r>
              <a:rPr lang="en-US" altLang="zh-TW" sz="2200" b="1" baseline="30000" dirty="0"/>
              <a:t>2</a:t>
            </a:r>
            <a:r>
              <a:rPr lang="en-US" altLang="zh-TW" sz="2200" b="1" dirty="0"/>
              <a:t>And </a:t>
            </a:r>
            <a:r>
              <a:rPr lang="en-US" altLang="zh-TW" sz="2200" b="1" dirty="0" err="1" smtClean="0"/>
              <a:t>Sarai</a:t>
            </a:r>
            <a:r>
              <a:rPr lang="en-US" altLang="zh-TW" sz="2200" b="1" dirty="0" smtClean="0"/>
              <a:t> </a:t>
            </a:r>
            <a:r>
              <a:rPr lang="en-US" altLang="zh-TW" sz="2200" b="1" dirty="0"/>
              <a:t>said to Abram, "Behold now, the Lord has prevented me from bearing children. Go in to my servant; it may be that I shall obtain children by her." And Abram listened to the voice of </a:t>
            </a:r>
            <a:r>
              <a:rPr lang="en-US" altLang="zh-TW" sz="2200" b="1" dirty="0" err="1"/>
              <a:t>Sarai</a:t>
            </a:r>
            <a:r>
              <a:rPr lang="en-US" altLang="zh-TW" sz="2200" b="1" dirty="0"/>
              <a:t>. </a:t>
            </a:r>
            <a:r>
              <a:rPr lang="en-US" altLang="zh-TW" sz="2200" b="1" baseline="30000" dirty="0"/>
              <a:t>3</a:t>
            </a:r>
            <a:r>
              <a:rPr lang="en-US" altLang="zh-TW" sz="2200" b="1" dirty="0"/>
              <a:t>So, after Abram had lived ten years in the land of Canaan, </a:t>
            </a:r>
            <a:r>
              <a:rPr lang="en-US" altLang="zh-TW" sz="2200" b="1" dirty="0" err="1"/>
              <a:t>Sarai</a:t>
            </a:r>
            <a:r>
              <a:rPr lang="en-US" altLang="zh-TW" sz="2200" b="1" dirty="0"/>
              <a:t>, Abram's wife, took Hagar the Egyptian, her servant, and gave her to Abram her husband as a wife. </a:t>
            </a:r>
            <a:r>
              <a:rPr lang="en-US" altLang="zh-TW" sz="2200" b="1" baseline="30000" dirty="0"/>
              <a:t>4</a:t>
            </a:r>
            <a:r>
              <a:rPr lang="en-US" altLang="zh-TW" sz="2200" b="1" dirty="0"/>
              <a:t>And he went in to Hagar, and she conceived. And when she saw that she had conceived, she looked with contempt on her mistress. </a:t>
            </a:r>
            <a:r>
              <a:rPr lang="zh-TW" altLang="zh-TW" sz="2200" b="1" dirty="0"/>
              <a:t>【</a:t>
            </a:r>
            <a:r>
              <a:rPr lang="en-US" altLang="zh-TW" sz="2200" b="1" dirty="0"/>
              <a:t>Gen 16:1~4</a:t>
            </a:r>
            <a:r>
              <a:rPr lang="zh-TW" altLang="zh-TW" sz="2200" b="1" dirty="0"/>
              <a:t>】</a:t>
            </a:r>
          </a:p>
        </p:txBody>
      </p:sp>
    </p:spTree>
    <p:extLst>
      <p:ext uri="{BB962C8B-B14F-4D97-AF65-F5344CB8AC3E}">
        <p14:creationId xmlns:p14="http://schemas.microsoft.com/office/powerpoint/2010/main" val="628973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261" y="1347614"/>
            <a:ext cx="8208912" cy="369332"/>
          </a:xfrm>
          <a:prstGeom prst="rect">
            <a:avLst/>
          </a:prstGeom>
        </p:spPr>
        <p:txBody>
          <a:bodyPr wrap="square">
            <a:spAutoFit/>
          </a:bodyPr>
          <a:lstStyle/>
          <a:p>
            <a:r>
              <a:rPr lang="zh-TW" altLang="zh-TW" dirty="0"/>
              <a:t> </a:t>
            </a:r>
          </a:p>
        </p:txBody>
      </p:sp>
      <p:sp>
        <p:nvSpPr>
          <p:cNvPr id="4" name="矩形 3"/>
          <p:cNvSpPr/>
          <p:nvPr/>
        </p:nvSpPr>
        <p:spPr>
          <a:xfrm>
            <a:off x="179512" y="1082240"/>
            <a:ext cx="5650353" cy="3477875"/>
          </a:xfrm>
          <a:prstGeom prst="rect">
            <a:avLst/>
          </a:prstGeom>
        </p:spPr>
        <p:txBody>
          <a:bodyPr wrap="square">
            <a:spAutoFit/>
          </a:bodyPr>
          <a:lstStyle/>
          <a:p>
            <a:r>
              <a:rPr lang="en-US" altLang="zh-TW" sz="2200" b="1" baseline="30000" dirty="0"/>
              <a:t>8</a:t>
            </a:r>
            <a:r>
              <a:rPr lang="zh-TW" altLang="zh-TW" sz="2200" b="1" dirty="0"/>
              <a:t>孩子漸長，就斷了奶。以撒斷奶的日子，亞伯拉罕設擺豐盛的筵席。</a:t>
            </a:r>
            <a:r>
              <a:rPr lang="en-US" altLang="zh-TW" sz="2200" b="1" baseline="30000" dirty="0"/>
              <a:t>9</a:t>
            </a:r>
            <a:r>
              <a:rPr lang="zh-TW" altLang="zh-TW" sz="2200" b="1" dirty="0"/>
              <a:t>當時，撒拉看見埃及人夏甲給亞伯拉罕所生的兒子戲笑</a:t>
            </a:r>
            <a:r>
              <a:rPr lang="zh-TW" altLang="zh-TW" sz="2200" b="1" dirty="0" smtClean="0"/>
              <a:t>，</a:t>
            </a:r>
            <a:endParaRPr lang="en-US" altLang="zh-TW" sz="2200" b="1" dirty="0" smtClean="0"/>
          </a:p>
          <a:p>
            <a:r>
              <a:rPr lang="zh-TW" altLang="zh-TW" sz="2200" b="1" dirty="0" smtClean="0"/>
              <a:t>【</a:t>
            </a:r>
            <a:r>
              <a:rPr lang="zh-TW" altLang="zh-TW" sz="2200" b="1" dirty="0"/>
              <a:t>創</a:t>
            </a:r>
            <a:r>
              <a:rPr lang="en-US" altLang="zh-TW" sz="2200" b="1" dirty="0"/>
              <a:t> 21:8~9</a:t>
            </a:r>
            <a:r>
              <a:rPr lang="zh-TW" altLang="zh-TW" sz="2200" b="1" dirty="0"/>
              <a:t>】</a:t>
            </a:r>
            <a:r>
              <a:rPr lang="en-US" altLang="zh-TW" sz="2200" b="1" dirty="0"/>
              <a:t/>
            </a:r>
            <a:br>
              <a:rPr lang="en-US" altLang="zh-TW" sz="2200" b="1" dirty="0"/>
            </a:br>
            <a:r>
              <a:rPr lang="en-US" altLang="zh-TW" sz="2200" b="1" baseline="30000" dirty="0"/>
              <a:t>8</a:t>
            </a:r>
            <a:r>
              <a:rPr lang="en-US" altLang="zh-TW" sz="2200" b="1" dirty="0"/>
              <a:t>And the child grew and was weaned. And Abraham made a great feast on the day that Isaac was weaned. </a:t>
            </a:r>
            <a:r>
              <a:rPr lang="en-US" altLang="zh-TW" sz="2200" b="1" baseline="30000" dirty="0"/>
              <a:t>9</a:t>
            </a:r>
            <a:r>
              <a:rPr lang="en-US" altLang="zh-TW" sz="2200" b="1" dirty="0"/>
              <a:t>But Sarah saw the son of Hagar the Egyptian, whom she had borne to Abraham, laughing (NIV: mocking). </a:t>
            </a:r>
            <a:r>
              <a:rPr lang="zh-TW" altLang="zh-TW" sz="2200" b="1" dirty="0"/>
              <a:t>【</a:t>
            </a:r>
            <a:r>
              <a:rPr lang="en-US" altLang="zh-TW" sz="2200" b="1" dirty="0"/>
              <a:t>Gen 21:8~9</a:t>
            </a:r>
            <a:r>
              <a:rPr lang="zh-TW" altLang="zh-TW" sz="2200" b="1" dirty="0"/>
              <a:t>】</a:t>
            </a:r>
            <a:endParaRPr lang="zh-TW" altLang="en-US" sz="2200" b="1" dirty="0"/>
          </a:p>
        </p:txBody>
      </p:sp>
      <p:sp>
        <p:nvSpPr>
          <p:cNvPr id="5" name="矩形 4"/>
          <p:cNvSpPr/>
          <p:nvPr/>
        </p:nvSpPr>
        <p:spPr>
          <a:xfrm>
            <a:off x="346345" y="252684"/>
            <a:ext cx="806489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400" b="1" dirty="0" smtClean="0">
                <a:solidFill>
                  <a:srgbClr val="FF0000"/>
                </a:solidFill>
                <a:sym typeface="Wingdings"/>
              </a:rPr>
              <a:t></a:t>
            </a:r>
            <a:r>
              <a:rPr lang="zh-TW" altLang="zh-TW" sz="2400" b="1" dirty="0" smtClean="0"/>
              <a:t>以</a:t>
            </a:r>
            <a:r>
              <a:rPr lang="zh-TW" altLang="zh-TW" sz="2400" b="1" dirty="0"/>
              <a:t>實瑪利嘲笑以</a:t>
            </a:r>
            <a:r>
              <a:rPr lang="zh-TW" altLang="zh-TW" sz="2400" b="1" dirty="0" smtClean="0"/>
              <a:t>撒</a:t>
            </a:r>
            <a:r>
              <a:rPr lang="en-US" altLang="zh-TW" sz="2400" b="1" dirty="0"/>
              <a:t>/</a:t>
            </a:r>
            <a:r>
              <a:rPr lang="en-US" altLang="zh-TW" sz="2400" b="1" dirty="0" smtClean="0"/>
              <a:t> </a:t>
            </a:r>
            <a:r>
              <a:rPr lang="en-US" altLang="zh-TW" sz="2400" b="1" dirty="0"/>
              <a:t>Ishmael </a:t>
            </a:r>
            <a:r>
              <a:rPr lang="en-US" altLang="zh-TW" sz="2400" b="1" dirty="0" smtClean="0"/>
              <a:t>mocked </a:t>
            </a:r>
            <a:r>
              <a:rPr lang="en-US" altLang="zh-TW" sz="2400" b="1" dirty="0"/>
              <a:t>at </a:t>
            </a:r>
            <a:r>
              <a:rPr lang="en-US" altLang="zh-TW" sz="2400" b="1" dirty="0" smtClean="0"/>
              <a:t>Isaac</a:t>
            </a:r>
            <a:endParaRPr lang="zh-TW" altLang="zh-TW" sz="2400" b="1" dirty="0"/>
          </a:p>
        </p:txBody>
      </p:sp>
      <p:pic>
        <p:nvPicPr>
          <p:cNvPr id="9220" name="Picture 4" descr="Image result for Ishmael mocking Isaac carto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865" y="1149583"/>
            <a:ext cx="3224502" cy="341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9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Abraham offered Ishmael, not Isaac carto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7494"/>
            <a:ext cx="5832648" cy="460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20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1540" y="1731644"/>
            <a:ext cx="8280920" cy="369332"/>
          </a:xfrm>
          <a:prstGeom prst="rect">
            <a:avLst/>
          </a:prstGeom>
        </p:spPr>
        <p:txBody>
          <a:bodyPr wrap="square">
            <a:spAutoFit/>
          </a:bodyPr>
          <a:lstStyle/>
          <a:p>
            <a:r>
              <a:rPr lang="en-US" altLang="zh-TW" dirty="0"/>
              <a:t> </a:t>
            </a:r>
            <a:endParaRPr lang="zh-TW" altLang="zh-TW" dirty="0"/>
          </a:p>
        </p:txBody>
      </p:sp>
      <p:sp>
        <p:nvSpPr>
          <p:cNvPr id="2" name="矩形 1"/>
          <p:cNvSpPr/>
          <p:nvPr/>
        </p:nvSpPr>
        <p:spPr>
          <a:xfrm>
            <a:off x="335408" y="411510"/>
            <a:ext cx="842493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400" b="1" dirty="0" smtClean="0">
                <a:solidFill>
                  <a:srgbClr val="FF0000"/>
                </a:solidFill>
                <a:sym typeface="Wingdings"/>
              </a:rPr>
              <a:t></a:t>
            </a:r>
            <a:r>
              <a:rPr lang="en-US" altLang="zh-TW" sz="2400" b="1" dirty="0" smtClean="0"/>
              <a:t>New </a:t>
            </a:r>
            <a:r>
              <a:rPr lang="en-US" altLang="zh-TW" sz="2400" b="1" dirty="0"/>
              <a:t>Horizon</a:t>
            </a:r>
            <a:r>
              <a:rPr lang="zh-TW" altLang="zh-TW" sz="2400" b="1" dirty="0"/>
              <a:t>學校慶祝亞伯拉罕獻以實瑪利的</a:t>
            </a:r>
            <a:r>
              <a:rPr lang="zh-TW" altLang="zh-TW" sz="2400" b="1" dirty="0" smtClean="0"/>
              <a:t>節日</a:t>
            </a:r>
            <a:endParaRPr lang="en-US" altLang="zh-TW" sz="2400" b="1" dirty="0" smtClean="0"/>
          </a:p>
          <a:p>
            <a:r>
              <a:rPr lang="en-US" altLang="zh-TW" sz="2400" b="1" dirty="0"/>
              <a:t> </a:t>
            </a:r>
            <a:r>
              <a:rPr lang="en-US" altLang="zh-TW" sz="2400" b="1" dirty="0" smtClean="0"/>
              <a:t>  the </a:t>
            </a:r>
            <a:r>
              <a:rPr lang="en-US" altLang="zh-TW" sz="2400" b="1" dirty="0"/>
              <a:t>New Horizon School </a:t>
            </a:r>
            <a:r>
              <a:rPr lang="en-US" altLang="zh-TW" sz="2400" b="1" dirty="0" smtClean="0"/>
              <a:t> </a:t>
            </a:r>
            <a:r>
              <a:rPr lang="en-US" altLang="zh-TW" sz="2400" b="1" dirty="0"/>
              <a:t>celebrated Abraham’s </a:t>
            </a:r>
            <a:r>
              <a:rPr lang="en-US" altLang="zh-TW" sz="2400" b="1" dirty="0" smtClean="0"/>
              <a:t>Ishmael  festival </a:t>
            </a:r>
            <a:endParaRPr lang="zh-TW" altLang="en-US" sz="2400" b="1" dirty="0"/>
          </a:p>
        </p:txBody>
      </p:sp>
      <p:sp>
        <p:nvSpPr>
          <p:cNvPr id="4" name="矩形 3"/>
          <p:cNvSpPr/>
          <p:nvPr/>
        </p:nvSpPr>
        <p:spPr>
          <a:xfrm>
            <a:off x="545351" y="1594627"/>
            <a:ext cx="8221375" cy="1569660"/>
          </a:xfrm>
          <a:prstGeom prst="rect">
            <a:avLst/>
          </a:prstGeom>
        </p:spPr>
        <p:txBody>
          <a:bodyPr wrap="square">
            <a:spAutoFit/>
          </a:bodyPr>
          <a:lstStyle/>
          <a:p>
            <a:r>
              <a:rPr lang="zh-TW" altLang="en-US" sz="2400" b="1" dirty="0" smtClean="0">
                <a:solidFill>
                  <a:srgbClr val="FF0000"/>
                </a:solidFill>
                <a:sym typeface="Wingdings"/>
              </a:rPr>
              <a:t></a:t>
            </a:r>
            <a:r>
              <a:rPr lang="zh-TW" altLang="zh-TW" sz="2400" b="1" dirty="0" smtClean="0"/>
              <a:t>回教徒</a:t>
            </a:r>
            <a:r>
              <a:rPr lang="zh-TW" altLang="zh-TW" sz="2400" b="1" dirty="0"/>
              <a:t>今天還說</a:t>
            </a:r>
            <a:r>
              <a:rPr lang="en-US" altLang="zh-TW" sz="2400" b="1" dirty="0"/>
              <a:t>, </a:t>
            </a:r>
            <a:r>
              <a:rPr lang="zh-TW" altLang="zh-TW" sz="2400" b="1" dirty="0"/>
              <a:t>亞伯拉罕獻以實瑪利</a:t>
            </a:r>
            <a:r>
              <a:rPr lang="en-US" altLang="zh-TW" sz="2400" b="1" dirty="0"/>
              <a:t>, </a:t>
            </a:r>
            <a:r>
              <a:rPr lang="zh-TW" altLang="zh-TW" sz="2400" b="1" dirty="0"/>
              <a:t>而不是獻以撒</a:t>
            </a:r>
            <a:r>
              <a:rPr lang="en-US" altLang="zh-TW" sz="2400" b="1" dirty="0"/>
              <a:t>, </a:t>
            </a:r>
            <a:endParaRPr lang="en-US" altLang="zh-TW" sz="2400" b="1" dirty="0" smtClean="0"/>
          </a:p>
          <a:p>
            <a:r>
              <a:rPr lang="en-US" altLang="zh-TW" sz="2400" b="1" dirty="0"/>
              <a:t> </a:t>
            </a:r>
            <a:r>
              <a:rPr lang="en-US" altLang="zh-TW" sz="2400" b="1" dirty="0" smtClean="0"/>
              <a:t>    </a:t>
            </a:r>
            <a:r>
              <a:rPr lang="zh-TW" altLang="zh-TW" sz="2400" b="1" dirty="0" smtClean="0"/>
              <a:t>因為</a:t>
            </a:r>
            <a:r>
              <a:rPr lang="zh-TW" altLang="zh-TW" sz="2400" b="1" dirty="0"/>
              <a:t>可蘭經如此</a:t>
            </a:r>
            <a:r>
              <a:rPr lang="zh-TW" altLang="zh-TW" sz="2400" b="1" dirty="0" smtClean="0"/>
              <a:t>說</a:t>
            </a:r>
            <a:endParaRPr lang="en-US" altLang="zh-TW" sz="2400" b="1" dirty="0" smtClean="0"/>
          </a:p>
          <a:p>
            <a:r>
              <a:rPr lang="en-US" altLang="zh-TW" sz="2400" b="1" dirty="0" smtClean="0"/>
              <a:t>    The </a:t>
            </a:r>
            <a:r>
              <a:rPr lang="en-US" altLang="zh-TW" sz="2400" b="1" dirty="0"/>
              <a:t>Muslims </a:t>
            </a:r>
            <a:r>
              <a:rPr lang="en-US" altLang="zh-TW" sz="2400" b="1" dirty="0" smtClean="0"/>
              <a:t>say that </a:t>
            </a:r>
            <a:r>
              <a:rPr lang="en-US" altLang="zh-TW" sz="2400" b="1" dirty="0"/>
              <a:t>Abraham offered </a:t>
            </a:r>
            <a:r>
              <a:rPr lang="en-US" altLang="zh-TW" sz="2400" b="1" dirty="0" smtClean="0"/>
              <a:t>Ishmael, </a:t>
            </a:r>
            <a:r>
              <a:rPr lang="en-US" altLang="zh-TW" sz="2400" b="1" dirty="0"/>
              <a:t>not Isaac, </a:t>
            </a:r>
            <a:endParaRPr lang="en-US" altLang="zh-TW" sz="2400" b="1" dirty="0" smtClean="0"/>
          </a:p>
          <a:p>
            <a:r>
              <a:rPr lang="en-US" altLang="zh-TW" sz="2400" b="1" dirty="0" smtClean="0"/>
              <a:t>    because </a:t>
            </a:r>
            <a:r>
              <a:rPr lang="en-US" altLang="zh-TW" sz="2400" b="1" dirty="0"/>
              <a:t>the Koran says so</a:t>
            </a:r>
            <a:r>
              <a:rPr lang="en-US" altLang="zh-TW" sz="2400" b="1" dirty="0" smtClean="0"/>
              <a:t>.</a:t>
            </a:r>
            <a:endParaRPr lang="zh-TW" altLang="en-US" sz="24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038" y="2798263"/>
            <a:ext cx="2804061" cy="21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圓角矩形圖說文字 4"/>
          <p:cNvSpPr/>
          <p:nvPr/>
        </p:nvSpPr>
        <p:spPr>
          <a:xfrm>
            <a:off x="1835696" y="3363838"/>
            <a:ext cx="2088232" cy="484594"/>
          </a:xfrm>
          <a:prstGeom prst="wedgeRoundRectCallout">
            <a:avLst>
              <a:gd name="adj1" fmla="val 116402"/>
              <a:gd name="adj2" fmla="val 9461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He is Isaac not</a:t>
            </a:r>
            <a:r>
              <a:rPr lang="en-US" altLang="zh-TW" b="1" dirty="0"/>
              <a:t> </a:t>
            </a:r>
            <a:r>
              <a:rPr lang="en-US" altLang="zh-TW" b="1" dirty="0">
                <a:solidFill>
                  <a:schemeClr val="tx1"/>
                </a:solidFill>
              </a:rPr>
              <a:t>Ishmael</a:t>
            </a:r>
            <a:endParaRPr lang="zh-TW" altLang="en-US" dirty="0">
              <a:solidFill>
                <a:schemeClr val="tx1"/>
              </a:solidFill>
            </a:endParaRPr>
          </a:p>
        </p:txBody>
      </p:sp>
    </p:spTree>
    <p:extLst>
      <p:ext uri="{BB962C8B-B14F-4D97-AF65-F5344CB8AC3E}">
        <p14:creationId xmlns:p14="http://schemas.microsoft.com/office/powerpoint/2010/main" val="24352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4642" y="87785"/>
            <a:ext cx="2778325" cy="523220"/>
          </a:xfrm>
          <a:prstGeom prst="rect">
            <a:avLst/>
          </a:prstGeom>
          <a:solidFill>
            <a:srgbClr val="FFFF00"/>
          </a:solidFill>
        </p:spPr>
        <p:txBody>
          <a:bodyPr wrap="none">
            <a:spAutoFit/>
          </a:bodyPr>
          <a:lstStyle/>
          <a:p>
            <a:r>
              <a:rPr lang="en-US" altLang="zh-TW" sz="2800" b="1" dirty="0">
                <a:solidFill>
                  <a:srgbClr val="FF0000"/>
                </a:solidFill>
              </a:rPr>
              <a:t>Conclusion/</a:t>
            </a:r>
            <a:r>
              <a:rPr lang="zh-TW" altLang="zh-TW" sz="2800" b="1" dirty="0">
                <a:solidFill>
                  <a:srgbClr val="FF0000"/>
                </a:solidFill>
              </a:rPr>
              <a:t>結論</a:t>
            </a:r>
            <a:r>
              <a:rPr lang="en-US" altLang="zh-TW" sz="2800" b="1" dirty="0">
                <a:solidFill>
                  <a:srgbClr val="FF0000"/>
                </a:solidFill>
              </a:rPr>
              <a:t>:</a:t>
            </a:r>
            <a:endParaRPr lang="zh-TW" altLang="zh-TW" sz="2800" dirty="0">
              <a:solidFill>
                <a:srgbClr val="FF0000"/>
              </a:solidFill>
            </a:endParaRPr>
          </a:p>
        </p:txBody>
      </p:sp>
      <p:sp>
        <p:nvSpPr>
          <p:cNvPr id="3" name="矩形 2"/>
          <p:cNvSpPr/>
          <p:nvPr/>
        </p:nvSpPr>
        <p:spPr>
          <a:xfrm>
            <a:off x="251520" y="620670"/>
            <a:ext cx="8568952" cy="4524315"/>
          </a:xfrm>
          <a:prstGeom prst="rect">
            <a:avLst/>
          </a:prstGeom>
        </p:spPr>
        <p:txBody>
          <a:bodyPr wrap="square">
            <a:spAutoFit/>
          </a:bodyPr>
          <a:lstStyle/>
          <a:p>
            <a:r>
              <a:rPr lang="zh-TW" altLang="zh-TW" sz="2400" b="1" dirty="0"/>
              <a:t>我以為這些地震帶給地球的破壞</a:t>
            </a:r>
            <a:r>
              <a:rPr lang="en-US" altLang="zh-TW" sz="2400" b="1" dirty="0"/>
              <a:t>, </a:t>
            </a:r>
            <a:r>
              <a:rPr lang="zh-TW" altLang="zh-TW" sz="2400" b="1" dirty="0"/>
              <a:t>遠大於今天環境汙染所帶給地球的破壞還要來得大</a:t>
            </a:r>
            <a:r>
              <a:rPr lang="en-US" altLang="zh-TW" sz="2400" b="1" dirty="0"/>
              <a:t>. </a:t>
            </a:r>
            <a:r>
              <a:rPr lang="zh-TW" altLang="zh-TW" sz="2400" b="1" dirty="0"/>
              <a:t>治療的方法呢</a:t>
            </a:r>
            <a:r>
              <a:rPr lang="en-US" altLang="zh-TW" sz="2400" b="1" dirty="0"/>
              <a:t>? </a:t>
            </a:r>
            <a:r>
              <a:rPr lang="zh-TW" altLang="zh-TW" sz="2400" b="1" dirty="0"/>
              <a:t>是心向上帝</a:t>
            </a:r>
            <a:r>
              <a:rPr lang="en-US" altLang="zh-TW" sz="2400" b="1" dirty="0"/>
              <a:t>. </a:t>
            </a:r>
            <a:r>
              <a:rPr lang="zh-TW" altLang="zh-TW" sz="2400" b="1" dirty="0"/>
              <a:t>讓耶穌的寶血洗淨你的心</a:t>
            </a:r>
            <a:r>
              <a:rPr lang="en-US" altLang="zh-TW" sz="2400" b="1" dirty="0"/>
              <a:t>. </a:t>
            </a:r>
            <a:r>
              <a:rPr lang="zh-TW" altLang="zh-TW" sz="2400" b="1" dirty="0"/>
              <a:t>讓你能夠有王子的心</a:t>
            </a:r>
            <a:r>
              <a:rPr lang="en-US" altLang="zh-TW" sz="2400" b="1" dirty="0"/>
              <a:t>, </a:t>
            </a:r>
            <a:r>
              <a:rPr lang="zh-TW" altLang="zh-TW" sz="2400" b="1" dirty="0"/>
              <a:t>讓你能夠有神孩子的身分</a:t>
            </a:r>
            <a:r>
              <a:rPr lang="en-US" altLang="zh-TW" sz="2400" b="1" dirty="0"/>
              <a:t>, </a:t>
            </a:r>
            <a:r>
              <a:rPr lang="zh-TW" altLang="zh-TW" sz="2400" b="1" dirty="0"/>
              <a:t>讓你能夠讚美耶和華</a:t>
            </a:r>
            <a:r>
              <a:rPr lang="en-US" altLang="zh-TW" sz="2400" b="1" dirty="0"/>
              <a:t>, </a:t>
            </a:r>
            <a:r>
              <a:rPr lang="zh-TW" altLang="zh-TW" sz="2400" b="1" dirty="0"/>
              <a:t>讓你能夠尊榮別人</a:t>
            </a:r>
            <a:r>
              <a:rPr lang="en-US" altLang="zh-TW" sz="2400" b="1" dirty="0"/>
              <a:t>. </a:t>
            </a:r>
            <a:r>
              <a:rPr lang="zh-TW" altLang="zh-TW" sz="2400" b="1" dirty="0"/>
              <a:t>那麼地會是一個更平安的地</a:t>
            </a:r>
            <a:r>
              <a:rPr lang="en-US" altLang="zh-TW" sz="2400" b="1" dirty="0"/>
              <a:t>. </a:t>
            </a:r>
            <a:endParaRPr lang="en-US" altLang="zh-TW" sz="2400" b="1" dirty="0" smtClean="0"/>
          </a:p>
          <a:p>
            <a:r>
              <a:rPr lang="en-US" altLang="zh-TW" sz="2400" b="1" dirty="0" smtClean="0"/>
              <a:t>I </a:t>
            </a:r>
            <a:r>
              <a:rPr lang="en-US" altLang="zh-TW" sz="2400" b="1" dirty="0"/>
              <a:t>think that the </a:t>
            </a:r>
            <a:r>
              <a:rPr lang="en-US" altLang="zh-TW" sz="2400" b="1" dirty="0" smtClean="0"/>
              <a:t>damage </a:t>
            </a:r>
            <a:r>
              <a:rPr lang="en-US" altLang="zh-TW" sz="2400" b="1" dirty="0"/>
              <a:t>caused by these </a:t>
            </a:r>
            <a:r>
              <a:rPr lang="en-US" altLang="zh-TW" sz="2400" b="1" dirty="0" smtClean="0"/>
              <a:t>earthquakes </a:t>
            </a:r>
            <a:r>
              <a:rPr lang="en-US" altLang="zh-TW" sz="2400" b="1" dirty="0"/>
              <a:t>is far greater than the </a:t>
            </a:r>
            <a:r>
              <a:rPr lang="en-US" altLang="zh-TW" sz="2400" b="1" dirty="0" smtClean="0"/>
              <a:t>damage resulted in by </a:t>
            </a:r>
            <a:r>
              <a:rPr lang="en-US" altLang="zh-TW" sz="2400" b="1" dirty="0"/>
              <a:t>environmental </a:t>
            </a:r>
            <a:r>
              <a:rPr lang="en-US" altLang="zh-TW" sz="2400" b="1" dirty="0" smtClean="0"/>
              <a:t>pollution. </a:t>
            </a:r>
            <a:r>
              <a:rPr lang="en-US" altLang="zh-TW" sz="2400" b="1" dirty="0"/>
              <a:t>How about </a:t>
            </a:r>
            <a:r>
              <a:rPr lang="en-US" altLang="zh-TW" sz="2400" b="1" dirty="0" smtClean="0"/>
              <a:t> the treatment</a:t>
            </a:r>
            <a:r>
              <a:rPr lang="en-US" altLang="zh-TW" sz="2400" b="1" dirty="0"/>
              <a:t>? </a:t>
            </a:r>
            <a:r>
              <a:rPr lang="en-US" altLang="zh-TW" sz="2400" b="1" dirty="0" smtClean="0"/>
              <a:t> </a:t>
            </a:r>
            <a:r>
              <a:rPr lang="en-US" altLang="zh-TW" sz="2400" b="1" dirty="0"/>
              <a:t>W</a:t>
            </a:r>
            <a:r>
              <a:rPr lang="en-US" altLang="zh-TW" sz="2400" b="1" dirty="0" smtClean="0"/>
              <a:t>e must turn our heart toward </a:t>
            </a:r>
            <a:r>
              <a:rPr lang="en-US" altLang="zh-TW" sz="2400" b="1" dirty="0"/>
              <a:t>God. Let the blood of Jesus </a:t>
            </a:r>
            <a:r>
              <a:rPr lang="en-US" altLang="zh-TW" sz="2400" b="1" dirty="0" smtClean="0"/>
              <a:t>clean us from all sins. </a:t>
            </a:r>
            <a:r>
              <a:rPr lang="en-US" altLang="zh-TW" sz="2400" b="1" dirty="0"/>
              <a:t>Let </a:t>
            </a:r>
            <a:r>
              <a:rPr lang="en-US" altLang="zh-TW" sz="2400" b="1" dirty="0" smtClean="0"/>
              <a:t>us come  with </a:t>
            </a:r>
            <a:r>
              <a:rPr lang="en-US" altLang="zh-TW" sz="2400" b="1" dirty="0"/>
              <a:t>the prince's </a:t>
            </a:r>
            <a:r>
              <a:rPr lang="en-US" altLang="zh-TW" sz="2400" b="1" dirty="0" smtClean="0"/>
              <a:t>heart and </a:t>
            </a:r>
            <a:r>
              <a:rPr lang="en-US" altLang="zh-TW" sz="2400" b="1" dirty="0"/>
              <a:t>the identity of </a:t>
            </a:r>
            <a:r>
              <a:rPr lang="en-US" altLang="zh-TW" sz="2400" b="1" dirty="0" smtClean="0"/>
              <a:t>God’s children , </a:t>
            </a:r>
            <a:r>
              <a:rPr lang="en-US" altLang="zh-TW" sz="2400" b="1" dirty="0"/>
              <a:t>so that </a:t>
            </a:r>
            <a:r>
              <a:rPr lang="en-US" altLang="zh-TW" sz="2400" b="1" dirty="0" smtClean="0"/>
              <a:t>we </a:t>
            </a:r>
            <a:r>
              <a:rPr lang="en-US" altLang="zh-TW" sz="2400" b="1" dirty="0"/>
              <a:t>can praise the </a:t>
            </a:r>
            <a:r>
              <a:rPr lang="en-US" altLang="zh-TW" sz="2400" b="1" dirty="0" smtClean="0"/>
              <a:t>Lord and </a:t>
            </a:r>
            <a:r>
              <a:rPr lang="en-US" altLang="zh-TW" sz="2400" b="1" dirty="0"/>
              <a:t>honor </a:t>
            </a:r>
            <a:r>
              <a:rPr lang="en-US" altLang="zh-TW" sz="2400" b="1" dirty="0" smtClean="0"/>
              <a:t>others</a:t>
            </a:r>
            <a:r>
              <a:rPr lang="en-US" altLang="zh-TW" sz="2400" b="1" dirty="0"/>
              <a:t>. Then the </a:t>
            </a:r>
            <a:r>
              <a:rPr lang="en-US" altLang="zh-TW" sz="2400" b="1" dirty="0" smtClean="0"/>
              <a:t>place </a:t>
            </a:r>
            <a:r>
              <a:rPr lang="en-US" altLang="zh-TW" sz="2400" b="1" dirty="0"/>
              <a:t>will be </a:t>
            </a:r>
            <a:r>
              <a:rPr lang="en-US" altLang="zh-TW" sz="2400" b="1" dirty="0" smtClean="0"/>
              <a:t>a much  more peaceful world.</a:t>
            </a:r>
            <a:endParaRPr lang="zh-TW" altLang="zh-TW" sz="2400" b="1" dirty="0"/>
          </a:p>
        </p:txBody>
      </p:sp>
    </p:spTree>
    <p:extLst>
      <p:ext uri="{BB962C8B-B14F-4D97-AF65-F5344CB8AC3E}">
        <p14:creationId xmlns:p14="http://schemas.microsoft.com/office/powerpoint/2010/main" val="366614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087806"/>
            <a:ext cx="7992888" cy="2062103"/>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r>
              <a:rPr lang="zh-TW" altLang="en-US" sz="3200" b="1" dirty="0" smtClean="0">
                <a:solidFill>
                  <a:srgbClr val="FF0000"/>
                </a:solidFill>
                <a:sym typeface="Wingdings"/>
              </a:rPr>
              <a:t></a:t>
            </a:r>
            <a:r>
              <a:rPr lang="zh-TW" altLang="zh-TW" sz="3200" b="1" dirty="0" smtClean="0"/>
              <a:t>有</a:t>
            </a:r>
            <a:r>
              <a:rPr lang="zh-TW" altLang="zh-TW" sz="3200" b="1" dirty="0"/>
              <a:t>四樣事情是讓地都忍受不住的</a:t>
            </a:r>
            <a:r>
              <a:rPr lang="en-US" altLang="zh-TW" sz="3200" b="1" dirty="0"/>
              <a:t>. </a:t>
            </a:r>
            <a:endParaRPr lang="en-US" altLang="zh-TW" sz="3200" b="1" dirty="0" smtClean="0"/>
          </a:p>
          <a:p>
            <a:r>
              <a:rPr lang="en-US" altLang="zh-TW" sz="3200" b="1" dirty="0"/>
              <a:t> </a:t>
            </a:r>
            <a:r>
              <a:rPr lang="en-US" altLang="zh-TW" sz="3200" b="1" dirty="0" smtClean="0"/>
              <a:t>    </a:t>
            </a:r>
            <a:r>
              <a:rPr lang="zh-TW" altLang="zh-TW" sz="3200" b="1" dirty="0" smtClean="0"/>
              <a:t>我們</a:t>
            </a:r>
            <a:r>
              <a:rPr lang="zh-TW" altLang="zh-TW" sz="3200" b="1" dirty="0"/>
              <a:t>來談一談</a:t>
            </a:r>
            <a:r>
              <a:rPr lang="en-US" altLang="zh-TW" sz="3200" b="1" dirty="0" smtClean="0"/>
              <a:t>:</a:t>
            </a:r>
          </a:p>
          <a:p>
            <a:r>
              <a:rPr lang="en-US" altLang="zh-TW" sz="3200" b="1" dirty="0" smtClean="0"/>
              <a:t>    There </a:t>
            </a:r>
            <a:r>
              <a:rPr lang="en-US" altLang="zh-TW" sz="3200" b="1" dirty="0"/>
              <a:t>are four things </a:t>
            </a:r>
            <a:r>
              <a:rPr lang="en-US" altLang="zh-TW" sz="3200" b="1" dirty="0" smtClean="0"/>
              <a:t>that </a:t>
            </a:r>
            <a:r>
              <a:rPr lang="en-US" altLang="zh-TW" sz="3200" b="1" dirty="0"/>
              <a:t>the </a:t>
            </a:r>
            <a:r>
              <a:rPr lang="en-US" altLang="zh-TW" sz="3200" b="1" dirty="0" smtClean="0"/>
              <a:t>earth</a:t>
            </a:r>
          </a:p>
          <a:p>
            <a:r>
              <a:rPr lang="en-US" altLang="zh-TW" sz="3200" b="1" dirty="0" smtClean="0"/>
              <a:t>    can’t bear up.  Let's </a:t>
            </a:r>
            <a:r>
              <a:rPr lang="en-US" altLang="zh-TW" sz="3200" b="1" dirty="0"/>
              <a:t>talk about </a:t>
            </a:r>
            <a:r>
              <a:rPr lang="en-US" altLang="zh-TW" sz="3200" b="1" dirty="0" smtClean="0"/>
              <a:t>them:</a:t>
            </a:r>
            <a:endParaRPr lang="zh-TW" altLang="en-US" sz="3200" b="1" dirty="0"/>
          </a:p>
        </p:txBody>
      </p:sp>
    </p:spTree>
    <p:extLst>
      <p:ext uri="{BB962C8B-B14F-4D97-AF65-F5344CB8AC3E}">
        <p14:creationId xmlns:p14="http://schemas.microsoft.com/office/powerpoint/2010/main" val="295049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532" y="248545"/>
            <a:ext cx="7040197" cy="523220"/>
          </a:xfrm>
          <a:prstGeom prst="rect">
            <a:avLst/>
          </a:prstGeom>
          <a:solidFill>
            <a:srgbClr val="FFFF00"/>
          </a:solidFill>
        </p:spPr>
        <p:txBody>
          <a:bodyPr wrap="none">
            <a:spAutoFit/>
          </a:bodyPr>
          <a:lstStyle/>
          <a:p>
            <a:r>
              <a:rPr lang="en-US" altLang="zh-TW" sz="2800" b="1" dirty="0">
                <a:solidFill>
                  <a:srgbClr val="FF0000"/>
                </a:solidFill>
              </a:rPr>
              <a:t>I. </a:t>
            </a:r>
            <a:r>
              <a:rPr lang="en-US" altLang="zh-TW" sz="2800" b="1" dirty="0"/>
              <a:t>A slave when he becomes a king./</a:t>
            </a:r>
            <a:r>
              <a:rPr lang="zh-TW" altLang="zh-TW" sz="2800" b="1" dirty="0"/>
              <a:t>僕人做王</a:t>
            </a:r>
            <a:r>
              <a:rPr lang="en-US" altLang="zh-TW" sz="2800" b="1" dirty="0"/>
              <a:t>.</a:t>
            </a:r>
            <a:endParaRPr lang="zh-TW" altLang="zh-TW" sz="2800" dirty="0"/>
          </a:p>
        </p:txBody>
      </p:sp>
      <p:sp>
        <p:nvSpPr>
          <p:cNvPr id="3" name="矩形 2"/>
          <p:cNvSpPr/>
          <p:nvPr/>
        </p:nvSpPr>
        <p:spPr>
          <a:xfrm>
            <a:off x="381011" y="1890579"/>
            <a:ext cx="8524530" cy="1107996"/>
          </a:xfrm>
          <a:prstGeom prst="rect">
            <a:avLst/>
          </a:prstGeom>
        </p:spPr>
        <p:txBody>
          <a:bodyPr wrap="square">
            <a:spAutoFit/>
          </a:bodyPr>
          <a:lstStyle/>
          <a:p>
            <a:r>
              <a:rPr lang="zh-TW" altLang="en-US" sz="2400" b="1" dirty="0" smtClean="0">
                <a:solidFill>
                  <a:srgbClr val="FF0000"/>
                </a:solidFill>
                <a:sym typeface="Wingdings"/>
              </a:rPr>
              <a:t></a:t>
            </a:r>
            <a:r>
              <a:rPr lang="zh-TW" altLang="zh-TW" sz="2400" b="1" dirty="0" smtClean="0"/>
              <a:t>這</a:t>
            </a:r>
            <a:r>
              <a:rPr lang="zh-TW" altLang="zh-TW" sz="2400" b="1" dirty="0"/>
              <a:t>種問題在於當事人有這個位置</a:t>
            </a:r>
            <a:r>
              <a:rPr lang="en-US" altLang="zh-TW" sz="2400" b="1" dirty="0"/>
              <a:t>, </a:t>
            </a:r>
            <a:r>
              <a:rPr lang="zh-TW" altLang="zh-TW" sz="2400" b="1" dirty="0"/>
              <a:t>但是沒有這個</a:t>
            </a:r>
            <a:r>
              <a:rPr lang="zh-TW" altLang="zh-TW" sz="2400" b="1" dirty="0" smtClean="0"/>
              <a:t>重量</a:t>
            </a:r>
            <a:r>
              <a:rPr lang="en-US" altLang="zh-TW" sz="2400" b="1" dirty="0"/>
              <a:t>(</a:t>
            </a:r>
            <a:r>
              <a:rPr lang="zh-TW" altLang="zh-TW" sz="2400" b="1" dirty="0" smtClean="0"/>
              <a:t>不適格</a:t>
            </a:r>
            <a:r>
              <a:rPr lang="en-US" altLang="zh-TW" sz="2400" b="1" dirty="0"/>
              <a:t>)</a:t>
            </a:r>
            <a:endParaRPr lang="zh-TW" altLang="zh-TW" sz="2400" b="1" dirty="0"/>
          </a:p>
          <a:p>
            <a:r>
              <a:rPr lang="en-US" altLang="zh-TW" sz="2400" b="1" dirty="0" smtClean="0"/>
              <a:t>     He </a:t>
            </a:r>
            <a:r>
              <a:rPr lang="en-US" altLang="zh-TW" sz="2400" b="1" dirty="0"/>
              <a:t>has the position but not the quality for it.</a:t>
            </a:r>
            <a:endParaRPr lang="zh-TW" altLang="zh-TW" sz="2400" b="1" dirty="0"/>
          </a:p>
          <a:p>
            <a:r>
              <a:rPr lang="en-US" altLang="zh-TW" dirty="0"/>
              <a:t> </a:t>
            </a:r>
            <a:endParaRPr lang="zh-TW" altLang="zh-TW" dirty="0"/>
          </a:p>
        </p:txBody>
      </p:sp>
      <p:sp>
        <p:nvSpPr>
          <p:cNvPr id="5" name="矩形 4"/>
          <p:cNvSpPr/>
          <p:nvPr/>
        </p:nvSpPr>
        <p:spPr>
          <a:xfrm>
            <a:off x="448410" y="1059582"/>
            <a:ext cx="8389733" cy="830997"/>
          </a:xfrm>
          <a:prstGeom prst="rect">
            <a:avLst/>
          </a:prstGeom>
        </p:spPr>
        <p:txBody>
          <a:bodyPr wrap="none">
            <a:spAutoFit/>
          </a:bodyPr>
          <a:lstStyle/>
          <a:p>
            <a:r>
              <a:rPr lang="zh-TW" altLang="en-US" sz="2400" b="1" dirty="0" smtClean="0">
                <a:solidFill>
                  <a:srgbClr val="FF0000"/>
                </a:solidFill>
                <a:sym typeface="Wingdings"/>
              </a:rPr>
              <a:t></a:t>
            </a:r>
            <a:r>
              <a:rPr lang="zh-TW" altLang="zh-TW" sz="2400" b="1" dirty="0" smtClean="0"/>
              <a:t>這裡</a:t>
            </a:r>
            <a:r>
              <a:rPr lang="zh-TW" altLang="zh-TW" sz="2400" b="1" dirty="0"/>
              <a:t>講的不是出身的</a:t>
            </a:r>
            <a:r>
              <a:rPr lang="zh-TW" altLang="zh-TW" sz="2400" b="1" dirty="0" smtClean="0"/>
              <a:t>問題</a:t>
            </a:r>
            <a:endParaRPr lang="en-US" altLang="zh-TW" sz="2400" b="1" dirty="0" smtClean="0"/>
          </a:p>
          <a:p>
            <a:r>
              <a:rPr lang="en-US" altLang="zh-TW" sz="2400" b="1" dirty="0" smtClean="0"/>
              <a:t>    This does not relate to one’s class origin or family background.</a:t>
            </a:r>
            <a:endParaRPr lang="zh-TW" altLang="en-US" sz="2400" b="1" dirty="0"/>
          </a:p>
        </p:txBody>
      </p:sp>
      <p:pic>
        <p:nvPicPr>
          <p:cNvPr id="11266" name="Picture 2" descr="Image result for bad king cartoo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787774"/>
            <a:ext cx="2904708" cy="217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0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55526"/>
            <a:ext cx="8568952" cy="4493538"/>
          </a:xfrm>
          <a:prstGeom prst="rect">
            <a:avLst/>
          </a:prstGeom>
        </p:spPr>
        <p:txBody>
          <a:bodyPr wrap="square">
            <a:spAutoFit/>
          </a:bodyPr>
          <a:lstStyle/>
          <a:p>
            <a:r>
              <a:rPr lang="en-US" altLang="zh-TW" sz="2200" b="1" baseline="30000" dirty="0"/>
              <a:t>7</a:t>
            </a:r>
            <a:r>
              <a:rPr lang="zh-TW" altLang="zh-TW" sz="2200" b="1" dirty="0"/>
              <a:t>耶和華</a:t>
            </a:r>
            <a:r>
              <a:rPr lang="en-US" altLang="zh-TW" sz="2200" b="1" dirty="0"/>
              <a:t>─</a:t>
            </a:r>
            <a:r>
              <a:rPr lang="zh-TW" altLang="zh-TW" sz="2200" b="1" dirty="0"/>
              <a:t>我的　神啊，如今你使僕人接續我父親大衛作王；但我是幼童，不知道應當怎樣出入。</a:t>
            </a:r>
            <a:r>
              <a:rPr lang="en-US" altLang="zh-TW" sz="2200" b="1" baseline="30000" dirty="0"/>
              <a:t>8</a:t>
            </a:r>
            <a:r>
              <a:rPr lang="zh-TW" altLang="zh-TW" sz="2200" b="1" dirty="0"/>
              <a:t>僕人住在你所揀選的民中，這民多得不可勝數。</a:t>
            </a:r>
            <a:r>
              <a:rPr lang="en-US" altLang="zh-TW" sz="2200" b="1" baseline="30000" dirty="0"/>
              <a:t>9</a:t>
            </a:r>
            <a:r>
              <a:rPr lang="zh-TW" altLang="zh-TW" sz="2200" b="1" dirty="0"/>
              <a:t>所以求你賜我智慧，可以判斷你的民，能辨別是非。不然，誰能判斷這眾多的民呢？</a:t>
            </a:r>
            <a:r>
              <a:rPr lang="en-US" altLang="zh-TW" sz="2200" b="1" baseline="30000" dirty="0"/>
              <a:t>10</a:t>
            </a:r>
            <a:r>
              <a:rPr lang="zh-TW" altLang="zh-TW" sz="2200" b="1" dirty="0"/>
              <a:t>所羅門因為求這事，就蒙主喜悅</a:t>
            </a:r>
            <a:r>
              <a:rPr lang="zh-TW" altLang="zh-TW" sz="2200" b="1" dirty="0" smtClean="0"/>
              <a:t>。</a:t>
            </a:r>
            <a:endParaRPr lang="en-US" altLang="zh-TW" sz="2200" b="1" dirty="0" smtClean="0"/>
          </a:p>
          <a:p>
            <a:r>
              <a:rPr lang="zh-CN" altLang="zh-TW" sz="2200" b="1" dirty="0" smtClean="0"/>
              <a:t>【</a:t>
            </a:r>
            <a:r>
              <a:rPr lang="zh-CN" altLang="zh-TW" sz="2200" b="1" dirty="0"/>
              <a:t>王上</a:t>
            </a:r>
            <a:r>
              <a:rPr lang="en-US" altLang="zh-TW" sz="2200" b="1" dirty="0"/>
              <a:t> 3:7~10</a:t>
            </a:r>
            <a:r>
              <a:rPr lang="zh-CN" altLang="zh-TW" sz="2200" b="1" dirty="0"/>
              <a:t>】</a:t>
            </a:r>
            <a:r>
              <a:rPr lang="en-US" altLang="zh-TW" sz="2200" b="1" dirty="0"/>
              <a:t/>
            </a:r>
            <a:br>
              <a:rPr lang="en-US" altLang="zh-TW" sz="2200" b="1" dirty="0"/>
            </a:br>
            <a:r>
              <a:rPr lang="en-US" altLang="zh-TW" sz="2200" b="1" baseline="30000" dirty="0"/>
              <a:t>7</a:t>
            </a:r>
            <a:r>
              <a:rPr lang="en-US" altLang="zh-TW" sz="2200" b="1" dirty="0"/>
              <a:t>And now, O Lord my God, you have made your servant king in place of David my father, although I am but a little child. I do not know how to go out or come in. </a:t>
            </a:r>
            <a:r>
              <a:rPr lang="en-US" altLang="zh-TW" sz="2200" b="1" baseline="30000" dirty="0"/>
              <a:t>8</a:t>
            </a:r>
            <a:r>
              <a:rPr lang="en-US" altLang="zh-TW" sz="2200" b="1" dirty="0"/>
              <a:t>And your servant is in the midst of your people whom you have chosen, a great people, too many to be numbered or counted for multitude. </a:t>
            </a:r>
            <a:r>
              <a:rPr lang="en-US" altLang="zh-TW" sz="2200" b="1" baseline="30000" dirty="0"/>
              <a:t>9</a:t>
            </a:r>
            <a:r>
              <a:rPr lang="en-US" altLang="zh-TW" sz="2200" b="1" dirty="0"/>
              <a:t>Give your servant therefore an understanding mind to govern your people, that I may discern between good and evil, for who is able to govern this your great people?" </a:t>
            </a:r>
            <a:r>
              <a:rPr lang="en-US" altLang="zh-TW" sz="2200" b="1" baseline="30000" dirty="0"/>
              <a:t>10</a:t>
            </a:r>
            <a:r>
              <a:rPr lang="en-US" altLang="zh-TW" sz="2200" b="1" dirty="0"/>
              <a:t>It pleased the Lord that Solomon had asked this. </a:t>
            </a:r>
            <a:r>
              <a:rPr lang="zh-CN" altLang="zh-TW" sz="2200" b="1" dirty="0"/>
              <a:t>【</a:t>
            </a:r>
            <a:r>
              <a:rPr lang="en-US" altLang="zh-TW" sz="2200" b="1" dirty="0"/>
              <a:t>1King 3:7~10</a:t>
            </a:r>
            <a:r>
              <a:rPr lang="zh-CN" altLang="zh-TW" sz="2200" b="1" dirty="0"/>
              <a:t>】</a:t>
            </a:r>
            <a:endParaRPr lang="zh-TW" altLang="zh-TW" sz="2200" b="1" dirty="0"/>
          </a:p>
        </p:txBody>
      </p:sp>
      <p:sp>
        <p:nvSpPr>
          <p:cNvPr id="3" name="矩形 2"/>
          <p:cNvSpPr/>
          <p:nvPr/>
        </p:nvSpPr>
        <p:spPr>
          <a:xfrm>
            <a:off x="323528" y="93861"/>
            <a:ext cx="3647152"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TW" altLang="en-US" sz="2400" b="1" dirty="0" smtClean="0">
                <a:solidFill>
                  <a:srgbClr val="FF0000"/>
                </a:solidFill>
                <a:sym typeface="Wingdings"/>
              </a:rPr>
              <a:t></a:t>
            </a:r>
            <a:r>
              <a:rPr lang="zh-TW" altLang="zh-TW" sz="2400" b="1" dirty="0" smtClean="0"/>
              <a:t>所羅門</a:t>
            </a:r>
            <a:r>
              <a:rPr lang="zh-TW" altLang="en-US" sz="2400" b="1" dirty="0" smtClean="0"/>
              <a:t>王</a:t>
            </a:r>
            <a:r>
              <a:rPr lang="en-US" altLang="zh-TW" sz="2400" b="1" dirty="0" smtClean="0"/>
              <a:t>/ King Solomon</a:t>
            </a:r>
            <a:endParaRPr lang="zh-TW" altLang="en-US" sz="2400" b="1" dirty="0"/>
          </a:p>
        </p:txBody>
      </p:sp>
    </p:spTree>
    <p:extLst>
      <p:ext uri="{BB962C8B-B14F-4D97-AF65-F5344CB8AC3E}">
        <p14:creationId xmlns:p14="http://schemas.microsoft.com/office/powerpoint/2010/main" val="37845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131589"/>
            <a:ext cx="8220840" cy="95410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TW" altLang="zh-TW" sz="2800" b="1" dirty="0"/>
              <a:t>但是僕人做王就不是這樣的一個</a:t>
            </a:r>
            <a:r>
              <a:rPr lang="zh-TW" altLang="zh-TW" sz="2800" b="1" dirty="0" smtClean="0"/>
              <a:t>情形</a:t>
            </a:r>
            <a:r>
              <a:rPr lang="en-US" altLang="zh-TW" sz="2800" b="1" dirty="0" smtClean="0"/>
              <a:t>.</a:t>
            </a:r>
          </a:p>
          <a:p>
            <a:r>
              <a:rPr lang="en-US" altLang="zh-TW" sz="2800" b="1" dirty="0" smtClean="0"/>
              <a:t>But </a:t>
            </a:r>
            <a:r>
              <a:rPr lang="en-US" altLang="zh-TW" sz="2800" b="1" dirty="0"/>
              <a:t>it is not the case when a servant becomes a  king. </a:t>
            </a:r>
            <a:endParaRPr lang="en-US" altLang="zh-TW" sz="2800"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76540"/>
            <a:ext cx="189246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9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8087" y="1131590"/>
            <a:ext cx="8568952" cy="3816429"/>
          </a:xfrm>
          <a:prstGeom prst="rect">
            <a:avLst/>
          </a:prstGeom>
        </p:spPr>
        <p:txBody>
          <a:bodyPr wrap="square">
            <a:spAutoFit/>
          </a:bodyPr>
          <a:lstStyle/>
          <a:p>
            <a:r>
              <a:rPr lang="en-US" altLang="zh-TW" sz="2200" b="1" baseline="30000" dirty="0"/>
              <a:t>4</a:t>
            </a:r>
            <a:r>
              <a:rPr lang="zh-TW" altLang="zh-TW" sz="2200" b="1" dirty="0"/>
              <a:t>你父親使我們負重軛，做苦工，現在求你使我們做的苦工、負的重軛輕鬆些，我們就事奉你。</a:t>
            </a:r>
            <a:r>
              <a:rPr lang="en-US" altLang="zh-TW" sz="2200" b="1" baseline="30000" dirty="0"/>
              <a:t>5</a:t>
            </a:r>
            <a:r>
              <a:rPr lang="zh-TW" altLang="zh-TW" sz="2200" b="1" dirty="0"/>
              <a:t>羅波安對他們說：你們暫且去，第三日再來見我。民就去了。</a:t>
            </a:r>
            <a:r>
              <a:rPr lang="en-US" altLang="zh-TW" sz="2200" b="1" baseline="30000" dirty="0"/>
              <a:t>6</a:t>
            </a:r>
            <a:r>
              <a:rPr lang="zh-TW" altLang="zh-TW" sz="2200" b="1" dirty="0"/>
              <a:t>羅波安之父所羅門在世的日子，有侍立在他面前的老年人，羅波安王和他們商議，說：你們給我出個甚麼主意，我好回覆這民</a:t>
            </a:r>
            <a:r>
              <a:rPr lang="zh-TW" altLang="zh-TW" sz="2200" b="1" dirty="0" smtClean="0"/>
              <a:t>。</a:t>
            </a:r>
            <a:endParaRPr lang="en-US" altLang="zh-TW" sz="2200" b="1" dirty="0" smtClean="0"/>
          </a:p>
          <a:p>
            <a:r>
              <a:rPr lang="en-US" altLang="zh-TW" sz="2200" b="1" baseline="30000" dirty="0" smtClean="0"/>
              <a:t>4</a:t>
            </a:r>
            <a:r>
              <a:rPr lang="en-US" altLang="zh-TW" sz="2200" b="1" dirty="0" smtClean="0"/>
              <a:t>"Your </a:t>
            </a:r>
            <a:r>
              <a:rPr lang="en-US" altLang="zh-TW" sz="2200" b="1" dirty="0"/>
              <a:t>father made our yoke heavy. Now therefore lighten the hard service of your father and his heavy yoke on us, and we will serve you." </a:t>
            </a:r>
            <a:r>
              <a:rPr lang="en-US" altLang="zh-TW" sz="2200" b="1" baseline="30000" dirty="0"/>
              <a:t>5</a:t>
            </a:r>
            <a:r>
              <a:rPr lang="en-US" altLang="zh-TW" sz="2200" b="1" dirty="0"/>
              <a:t>He said to them, "Go away for three days, then come again to me." So the people went away. </a:t>
            </a:r>
            <a:r>
              <a:rPr lang="en-US" altLang="zh-TW" sz="2200" b="1" baseline="30000" dirty="0"/>
              <a:t>6</a:t>
            </a:r>
            <a:r>
              <a:rPr lang="en-US" altLang="zh-TW" sz="2200" b="1" dirty="0"/>
              <a:t>Then King </a:t>
            </a:r>
            <a:r>
              <a:rPr lang="en-US" altLang="zh-TW" sz="2200" b="1" dirty="0" err="1"/>
              <a:t>Rehoboam</a:t>
            </a:r>
            <a:r>
              <a:rPr lang="en-US" altLang="zh-TW" sz="2200" b="1" dirty="0"/>
              <a:t> took counsel with the old men, who had stood before Solomon his father while he was yet alive, saying, "How do you advise me to answer this people?" </a:t>
            </a:r>
            <a:endParaRPr lang="zh-TW" altLang="en-US" sz="2200" b="1" dirty="0"/>
          </a:p>
        </p:txBody>
      </p:sp>
      <p:sp>
        <p:nvSpPr>
          <p:cNvPr id="3" name="矩形 2"/>
          <p:cNvSpPr/>
          <p:nvPr/>
        </p:nvSpPr>
        <p:spPr>
          <a:xfrm>
            <a:off x="395536" y="195487"/>
            <a:ext cx="7200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400" b="1" dirty="0" smtClean="0">
                <a:solidFill>
                  <a:srgbClr val="FF0000"/>
                </a:solidFill>
                <a:sym typeface="Wingdings"/>
              </a:rPr>
              <a:t></a:t>
            </a:r>
            <a:r>
              <a:rPr lang="zh-TW" altLang="zh-TW" sz="2400" b="1" dirty="0" smtClean="0"/>
              <a:t>所羅門</a:t>
            </a:r>
            <a:r>
              <a:rPr lang="zh-TW" altLang="zh-TW" sz="2400" b="1" dirty="0"/>
              <a:t>的兒子羅波安作王的</a:t>
            </a:r>
            <a:r>
              <a:rPr lang="zh-TW" altLang="zh-TW" sz="2400" b="1" dirty="0" smtClean="0"/>
              <a:t>時候</a:t>
            </a:r>
            <a:r>
              <a:rPr lang="en-US" altLang="zh-TW" sz="2400" b="1" dirty="0" smtClean="0"/>
              <a:t> </a:t>
            </a:r>
          </a:p>
          <a:p>
            <a:r>
              <a:rPr lang="en-US" altLang="zh-TW" sz="2400" b="1" dirty="0" smtClean="0"/>
              <a:t>    when </a:t>
            </a:r>
            <a:r>
              <a:rPr lang="en-US" altLang="zh-TW" sz="2400" b="1" dirty="0"/>
              <a:t>Solomon’s </a:t>
            </a:r>
            <a:r>
              <a:rPr lang="en-US" altLang="zh-TW" sz="2400" b="1" dirty="0" smtClean="0"/>
              <a:t>son, </a:t>
            </a:r>
            <a:r>
              <a:rPr lang="en-US" altLang="zh-TW" sz="2400" b="1" dirty="0" err="1" smtClean="0"/>
              <a:t>Rehoboam</a:t>
            </a:r>
            <a:r>
              <a:rPr lang="en-US" altLang="zh-TW" sz="2400" b="1" dirty="0"/>
              <a:t>, became a </a:t>
            </a:r>
            <a:r>
              <a:rPr lang="en-US" altLang="zh-TW" sz="2400" b="1" dirty="0" smtClean="0"/>
              <a:t>kin</a:t>
            </a:r>
            <a:r>
              <a:rPr lang="en-US" altLang="zh-TW" sz="2400" dirty="0" smtClean="0"/>
              <a:t>g</a:t>
            </a:r>
            <a:endParaRPr lang="en-US" altLang="zh-TW" sz="2400" dirty="0"/>
          </a:p>
        </p:txBody>
      </p:sp>
    </p:spTree>
    <p:extLst>
      <p:ext uri="{BB962C8B-B14F-4D97-AF65-F5344CB8AC3E}">
        <p14:creationId xmlns:p14="http://schemas.microsoft.com/office/powerpoint/2010/main" val="234476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99586"/>
            <a:ext cx="8496944" cy="4893647"/>
          </a:xfrm>
          <a:prstGeom prst="rect">
            <a:avLst/>
          </a:prstGeom>
        </p:spPr>
        <p:txBody>
          <a:bodyPr wrap="square">
            <a:spAutoFit/>
          </a:bodyPr>
          <a:lstStyle/>
          <a:p>
            <a:r>
              <a:rPr lang="en-US" altLang="zh-TW" sz="2400" b="1" baseline="30000" dirty="0"/>
              <a:t>7</a:t>
            </a:r>
            <a:r>
              <a:rPr lang="zh-TW" altLang="zh-TW" sz="2400" b="1" dirty="0"/>
              <a:t>老年人對他說：現在王若服事這民如僕人，用好話回答他們，他們就永遠作王的僕人。</a:t>
            </a:r>
            <a:r>
              <a:rPr lang="en-US" altLang="zh-TW" sz="2400" b="1" baseline="30000" dirty="0"/>
              <a:t>8</a:t>
            </a:r>
            <a:r>
              <a:rPr lang="zh-TW" altLang="zh-TW" sz="2400" b="1" dirty="0"/>
              <a:t>王卻不用老年人給他出的主意，就和那些與他一同長大、在他面前侍立的少年人商議，</a:t>
            </a:r>
            <a:r>
              <a:rPr lang="en-US" altLang="zh-TW" sz="2400" b="1" baseline="30000" dirty="0"/>
              <a:t>9</a:t>
            </a:r>
            <a:r>
              <a:rPr lang="zh-TW" altLang="zh-TW" sz="2400" b="1" dirty="0"/>
              <a:t>說：這民對我說：你父親使我們負重軛，求你使我們輕鬆些。你們給我出個甚麼主意，我好回覆他們</a:t>
            </a:r>
            <a:r>
              <a:rPr lang="zh-TW" altLang="zh-TW" sz="2400" b="1" dirty="0" smtClean="0"/>
              <a:t>。</a:t>
            </a:r>
            <a:r>
              <a:rPr lang="zh-TW" altLang="zh-TW" sz="2400" b="1" dirty="0"/>
              <a:t> </a:t>
            </a:r>
            <a:endParaRPr lang="en-US" altLang="zh-TW" sz="2400" b="1" dirty="0" smtClean="0"/>
          </a:p>
          <a:p>
            <a:r>
              <a:rPr lang="en-US" altLang="zh-TW" sz="2400" b="1" baseline="30000" dirty="0" smtClean="0"/>
              <a:t>7</a:t>
            </a:r>
            <a:r>
              <a:rPr lang="en-US" altLang="zh-TW" sz="2400" b="1" dirty="0" smtClean="0"/>
              <a:t>And </a:t>
            </a:r>
            <a:r>
              <a:rPr lang="en-US" altLang="zh-TW" sz="2400" b="1" dirty="0"/>
              <a:t>they said to him, "If you will be a servant to this people today and serve them, and speak good words to them when you answer them, then they will be your servants forever." </a:t>
            </a:r>
            <a:r>
              <a:rPr lang="en-US" altLang="zh-TW" sz="2400" b="1" baseline="30000" dirty="0"/>
              <a:t>8</a:t>
            </a:r>
            <a:r>
              <a:rPr lang="en-US" altLang="zh-TW" sz="2400" b="1" dirty="0"/>
              <a:t>But he abandoned the counsel that the old men gave him and took counsel with the young men who had grown up with him and stood before him. </a:t>
            </a:r>
            <a:r>
              <a:rPr lang="en-US" altLang="zh-TW" sz="2400" b="1" baseline="30000" dirty="0"/>
              <a:t>9</a:t>
            </a:r>
            <a:r>
              <a:rPr lang="en-US" altLang="zh-TW" sz="2400" b="1" dirty="0"/>
              <a:t>And he said to them, "What do you advise that we answer this people who have said to me, 'Lighten the yoke that your father put on us'?</a:t>
            </a:r>
            <a:r>
              <a:rPr lang="en-US" altLang="zh-TW" dirty="0"/>
              <a:t>" </a:t>
            </a:r>
            <a:endParaRPr lang="zh-TW" altLang="en-US" dirty="0"/>
          </a:p>
        </p:txBody>
      </p:sp>
    </p:spTree>
    <p:extLst>
      <p:ext uri="{BB962C8B-B14F-4D97-AF65-F5344CB8AC3E}">
        <p14:creationId xmlns:p14="http://schemas.microsoft.com/office/powerpoint/2010/main" val="2378302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9502"/>
            <a:ext cx="8424936" cy="4524315"/>
          </a:xfrm>
          <a:prstGeom prst="rect">
            <a:avLst/>
          </a:prstGeom>
        </p:spPr>
        <p:txBody>
          <a:bodyPr wrap="square">
            <a:spAutoFit/>
          </a:bodyPr>
          <a:lstStyle/>
          <a:p>
            <a:r>
              <a:rPr lang="en-US" altLang="zh-TW" sz="2400" b="1" baseline="30000" dirty="0"/>
              <a:t>10</a:t>
            </a:r>
            <a:r>
              <a:rPr lang="zh-TW" altLang="zh-TW" sz="2400" b="1" dirty="0"/>
              <a:t>那同他長大的少年人說：這民對王說：你父親使我們負重軛，求你使我們輕鬆些。王要對他們如此說：我的小拇指頭比我父親的腰還粗。</a:t>
            </a:r>
            <a:r>
              <a:rPr lang="en-US" altLang="zh-TW" sz="2400" b="1" baseline="30000" dirty="0"/>
              <a:t>11</a:t>
            </a:r>
            <a:r>
              <a:rPr lang="zh-TW" altLang="zh-TW" sz="2400" b="1" dirty="0"/>
              <a:t>我父親使你們負重軛，我必使你們負更重的軛！我父親用鞭子責打你們，我要用蠍子鞭責打你們</a:t>
            </a:r>
            <a:r>
              <a:rPr lang="zh-TW" altLang="zh-TW" sz="2400" b="1" dirty="0" smtClean="0"/>
              <a:t>！</a:t>
            </a:r>
            <a:endParaRPr lang="en-US" altLang="zh-TW" sz="2400" b="1" dirty="0" smtClean="0"/>
          </a:p>
          <a:p>
            <a:r>
              <a:rPr lang="zh-TW" altLang="zh-TW" sz="2400" b="1" dirty="0" smtClean="0"/>
              <a:t>【</a:t>
            </a:r>
            <a:r>
              <a:rPr lang="zh-TW" altLang="zh-TW" sz="2400" b="1" dirty="0"/>
              <a:t>王上</a:t>
            </a:r>
            <a:r>
              <a:rPr lang="en-US" altLang="zh-TW" sz="2400" b="1" dirty="0"/>
              <a:t> 12:4~11</a:t>
            </a:r>
            <a:r>
              <a:rPr lang="zh-TW" altLang="zh-TW" sz="2400" b="1" dirty="0" smtClean="0"/>
              <a:t>】</a:t>
            </a:r>
            <a:endParaRPr lang="en-US" altLang="zh-TW" sz="2400" b="1" dirty="0" smtClean="0"/>
          </a:p>
          <a:p>
            <a:r>
              <a:rPr lang="zh-TW" altLang="zh-TW" sz="2400" b="1" dirty="0" smtClean="0"/>
              <a:t> </a:t>
            </a:r>
            <a:r>
              <a:rPr lang="en-US" altLang="zh-TW" sz="2400" b="1" baseline="30000" dirty="0"/>
              <a:t>10</a:t>
            </a:r>
            <a:r>
              <a:rPr lang="en-US" altLang="zh-TW" sz="2400" b="1" dirty="0"/>
              <a:t>And the young men who had grown up with him said to him, "Thus shall you speak to this people who said to you, 'Your father made our yoke heavy, but you lighten it for us,' thus shall you say to them, 'My little finger is thicker than my father's thighs. </a:t>
            </a:r>
            <a:r>
              <a:rPr lang="en-US" altLang="zh-TW" sz="2400" b="1" baseline="30000" dirty="0"/>
              <a:t>11</a:t>
            </a:r>
            <a:r>
              <a:rPr lang="en-US" altLang="zh-TW" sz="2400" b="1" dirty="0"/>
              <a:t>And now, whereas my father laid on you a heavy yoke, I will add to your yoke. My father disciplined you with whips, but I will discipline you with scorpions.' " </a:t>
            </a:r>
            <a:r>
              <a:rPr lang="zh-TW" altLang="zh-TW" sz="2400" b="1" dirty="0"/>
              <a:t>【</a:t>
            </a:r>
            <a:r>
              <a:rPr lang="en-US" altLang="zh-TW" sz="2400" b="1" dirty="0"/>
              <a:t>1King 12:4~11</a:t>
            </a:r>
            <a:r>
              <a:rPr lang="zh-TW" altLang="zh-TW" dirty="0"/>
              <a:t>】</a:t>
            </a:r>
            <a:endParaRPr lang="zh-TW" altLang="en-US" dirty="0"/>
          </a:p>
        </p:txBody>
      </p:sp>
    </p:spTree>
    <p:extLst>
      <p:ext uri="{BB962C8B-B14F-4D97-AF65-F5344CB8AC3E}">
        <p14:creationId xmlns:p14="http://schemas.microsoft.com/office/powerpoint/2010/main" val="279815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2459</Words>
  <Application>Microsoft Office PowerPoint</Application>
  <PresentationFormat>On-screen Show (16:9)</PresentationFormat>
  <Paragraphs>90</Paragraphs>
  <Slides>29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宋体</vt:lpstr>
      <vt:lpstr>新細明體</vt:lpstr>
      <vt:lpstr>Arial</vt:lpstr>
      <vt:lpstr>Calibri</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49</cp:revision>
  <dcterms:created xsi:type="dcterms:W3CDTF">2019-10-05T03:17:05Z</dcterms:created>
  <dcterms:modified xsi:type="dcterms:W3CDTF">2019-10-08T17:10:26Z</dcterms:modified>
</cp:coreProperties>
</file>