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9" r:id="rId4"/>
    <p:sldId id="273" r:id="rId5"/>
    <p:sldId id="298" r:id="rId6"/>
    <p:sldId id="274" r:id="rId7"/>
    <p:sldId id="296" r:id="rId8"/>
    <p:sldId id="299" r:id="rId9"/>
    <p:sldId id="275" r:id="rId10"/>
    <p:sldId id="277" r:id="rId11"/>
    <p:sldId id="278" r:id="rId12"/>
    <p:sldId id="297" r:id="rId13"/>
    <p:sldId id="280" r:id="rId14"/>
    <p:sldId id="282" r:id="rId15"/>
    <p:sldId id="283" r:id="rId16"/>
    <p:sldId id="284" r:id="rId17"/>
    <p:sldId id="286" r:id="rId18"/>
    <p:sldId id="287" r:id="rId19"/>
    <p:sldId id="289" r:id="rId20"/>
    <p:sldId id="290" r:id="rId21"/>
    <p:sldId id="291" r:id="rId22"/>
    <p:sldId id="292" r:id="rId23"/>
    <p:sldId id="300" r:id="rId24"/>
    <p:sldId id="293" r:id="rId25"/>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25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253688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103812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31334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324700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362595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144867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96562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62605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262715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23637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AD8CA2-D7A7-457B-A858-6F2961920BCF}" type="datetimeFigureOut">
              <a:rPr lang="zh-TW" altLang="en-US" smtClean="0"/>
              <a:t>2019/10/15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416106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AD8CA2-D7A7-457B-A858-6F2961920BCF}" type="datetimeFigureOut">
              <a:rPr lang="zh-TW" altLang="en-US" smtClean="0"/>
              <a:t>2019/10/15</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9F1E5-2108-48C8-9884-A5608432B401}" type="slidenum">
              <a:rPr lang="zh-TW" altLang="en-US" smtClean="0"/>
              <a:t>‹#›</a:t>
            </a:fld>
            <a:endParaRPr lang="zh-TW" altLang="en-US"/>
          </a:p>
        </p:txBody>
      </p:sp>
    </p:spTree>
    <p:extLst>
      <p:ext uri="{BB962C8B-B14F-4D97-AF65-F5344CB8AC3E}">
        <p14:creationId xmlns:p14="http://schemas.microsoft.com/office/powerpoint/2010/main" val="138748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1029714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45603" y="627534"/>
            <a:ext cx="4295802" cy="1569660"/>
          </a:xfrm>
          <a:prstGeom prst="rect">
            <a:avLst/>
          </a:prstGeom>
        </p:spPr>
        <p:txBody>
          <a:bodyPr wrap="square">
            <a:spAutoFit/>
          </a:bodyPr>
          <a:lstStyle/>
          <a:p>
            <a:r>
              <a:rPr lang="en-US" altLang="zh-TW" sz="4800" b="1" dirty="0"/>
              <a:t>Pray, and then? </a:t>
            </a:r>
            <a:endParaRPr lang="en-US" altLang="zh-TW" sz="4800" b="1" dirty="0" smtClean="0"/>
          </a:p>
          <a:p>
            <a:r>
              <a:rPr lang="en-US" altLang="zh-TW" sz="4800" b="1" dirty="0" smtClean="0"/>
              <a:t>  </a:t>
            </a:r>
            <a:r>
              <a:rPr lang="zh-TW" altLang="zh-TW" sz="4800" b="1" dirty="0" smtClean="0"/>
              <a:t>禱告</a:t>
            </a:r>
            <a:r>
              <a:rPr lang="en-US" altLang="zh-TW" sz="4800" b="1" dirty="0"/>
              <a:t>, </a:t>
            </a:r>
            <a:r>
              <a:rPr lang="zh-TW" altLang="zh-TW" sz="4800" b="1" dirty="0"/>
              <a:t>然後呢</a:t>
            </a:r>
            <a:r>
              <a:rPr lang="en-US" altLang="zh-TW" sz="4800" b="1" dirty="0" smtClean="0"/>
              <a:t>?</a:t>
            </a:r>
            <a:endParaRPr lang="zh-TW" altLang="zh-TW" sz="4800" dirty="0"/>
          </a:p>
        </p:txBody>
      </p:sp>
      <p:sp>
        <p:nvSpPr>
          <p:cNvPr id="3" name="矩形 2"/>
          <p:cNvSpPr/>
          <p:nvPr/>
        </p:nvSpPr>
        <p:spPr>
          <a:xfrm>
            <a:off x="323528" y="3217979"/>
            <a:ext cx="4572000" cy="1384995"/>
          </a:xfrm>
          <a:prstGeom prst="rect">
            <a:avLst/>
          </a:prstGeom>
        </p:spPr>
        <p:txBody>
          <a:bodyPr>
            <a:spAutoFit/>
          </a:bodyPr>
          <a:lstStyle/>
          <a:p>
            <a:pPr lvl="0"/>
            <a:r>
              <a:rPr lang="en-US" altLang="zh-TW" sz="2800" b="1" dirty="0" smtClean="0">
                <a:solidFill>
                  <a:prstClr val="black"/>
                </a:solidFill>
              </a:rPr>
              <a:t>              10/13/2019</a:t>
            </a:r>
            <a:endParaRPr lang="en-US" altLang="zh-TW" sz="2800" b="1" dirty="0">
              <a:solidFill>
                <a:prstClr val="black"/>
              </a:solidFill>
            </a:endParaRPr>
          </a:p>
          <a:p>
            <a:pPr lvl="0"/>
            <a:r>
              <a:rPr lang="en-US" altLang="zh-TW" sz="2800" b="1" dirty="0">
                <a:solidFill>
                  <a:prstClr val="black"/>
                </a:solidFill>
              </a:rPr>
              <a:t>           Rev. Joseph Chang</a:t>
            </a:r>
          </a:p>
          <a:p>
            <a:pPr lvl="0"/>
            <a:r>
              <a:rPr lang="en-US" altLang="zh-TW" sz="2800" b="1" dirty="0">
                <a:solidFill>
                  <a:prstClr val="black"/>
                </a:solidFill>
              </a:rPr>
              <a:t>BOLGPC </a:t>
            </a:r>
            <a:r>
              <a:rPr lang="zh-TW" altLang="en-US" sz="2800" b="1" dirty="0">
                <a:solidFill>
                  <a:prstClr val="black"/>
                </a:solidFill>
              </a:rPr>
              <a:t>爾灣大公園靈糧堂</a:t>
            </a:r>
          </a:p>
        </p:txBody>
      </p:sp>
      <p:sp>
        <p:nvSpPr>
          <p:cNvPr id="6" name="矩形 5"/>
          <p:cNvSpPr/>
          <p:nvPr/>
        </p:nvSpPr>
        <p:spPr>
          <a:xfrm>
            <a:off x="1043608" y="2151687"/>
            <a:ext cx="2477986" cy="461665"/>
          </a:xfrm>
          <a:prstGeom prst="rect">
            <a:avLst/>
          </a:prstGeom>
        </p:spPr>
        <p:txBody>
          <a:bodyPr wrap="none">
            <a:spAutoFit/>
          </a:bodyPr>
          <a:lstStyle/>
          <a:p>
            <a:r>
              <a:rPr lang="en-US" altLang="zh-TW" sz="2400" b="1" dirty="0"/>
              <a:t>Habakkuk 3:16-19</a:t>
            </a:r>
            <a:endParaRPr lang="zh-TW" altLang="zh-TW" sz="2400" dirty="0"/>
          </a:p>
        </p:txBody>
      </p:sp>
    </p:spTree>
    <p:extLst>
      <p:ext uri="{BB962C8B-B14F-4D97-AF65-F5344CB8AC3E}">
        <p14:creationId xmlns:p14="http://schemas.microsoft.com/office/powerpoint/2010/main" val="3054776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3436" y="339502"/>
            <a:ext cx="5806756" cy="954107"/>
          </a:xfrm>
          <a:prstGeom prst="rect">
            <a:avLst/>
          </a:prstGeom>
          <a:solidFill>
            <a:srgbClr val="FFFF00"/>
          </a:solidFill>
        </p:spPr>
        <p:txBody>
          <a:bodyPr wrap="square">
            <a:spAutoFit/>
          </a:bodyPr>
          <a:lstStyle/>
          <a:p>
            <a:r>
              <a:rPr lang="en-US" altLang="zh-TW" sz="2800" b="1" dirty="0">
                <a:solidFill>
                  <a:srgbClr val="FF0000"/>
                </a:solidFill>
              </a:rPr>
              <a:t>II. </a:t>
            </a:r>
            <a:r>
              <a:rPr lang="en-US" altLang="zh-TW" sz="2800" b="1" dirty="0"/>
              <a:t>Answer us according to His Word</a:t>
            </a:r>
            <a:r>
              <a:rPr lang="en-US" altLang="zh-TW" sz="2800" b="1" dirty="0" smtClean="0"/>
              <a:t>.</a:t>
            </a:r>
          </a:p>
          <a:p>
            <a:r>
              <a:rPr lang="en-US" altLang="zh-TW" sz="2800" b="1" dirty="0"/>
              <a:t> </a:t>
            </a:r>
            <a:r>
              <a:rPr lang="en-US" altLang="zh-TW" sz="2800" b="1" dirty="0" smtClean="0"/>
              <a:t>   </a:t>
            </a:r>
            <a:r>
              <a:rPr lang="zh-TW" altLang="zh-TW" sz="2800" b="1" dirty="0" smtClean="0"/>
              <a:t>按照</a:t>
            </a:r>
            <a:r>
              <a:rPr lang="zh-TW" altLang="zh-TW" sz="2800" b="1" dirty="0"/>
              <a:t>祂的話來回答我們</a:t>
            </a:r>
            <a:r>
              <a:rPr lang="en-US" altLang="zh-TW" sz="2800" b="1" dirty="0"/>
              <a:t>.</a:t>
            </a:r>
            <a:endParaRPr lang="zh-TW" altLang="zh-TW" sz="2800" b="1" dirty="0"/>
          </a:p>
        </p:txBody>
      </p:sp>
      <p:sp>
        <p:nvSpPr>
          <p:cNvPr id="3" name="矩形 2"/>
          <p:cNvSpPr/>
          <p:nvPr/>
        </p:nvSpPr>
        <p:spPr>
          <a:xfrm>
            <a:off x="493436" y="1491630"/>
            <a:ext cx="8136904" cy="1200329"/>
          </a:xfrm>
          <a:prstGeom prst="rect">
            <a:avLst/>
          </a:prstGeom>
        </p:spPr>
        <p:txBody>
          <a:bodyPr wrap="square">
            <a:spAutoFit/>
          </a:bodyPr>
          <a:lstStyle/>
          <a:p>
            <a:r>
              <a:rPr lang="zh-TW" altLang="zh-TW" sz="2400" b="1" dirty="0" smtClean="0"/>
              <a:t>上帝</a:t>
            </a:r>
            <a:r>
              <a:rPr lang="zh-TW" altLang="zh-TW" sz="2400" b="1" dirty="0"/>
              <a:t>是信實的</a:t>
            </a:r>
            <a:r>
              <a:rPr lang="en-US" altLang="zh-TW" sz="2400" b="1" dirty="0"/>
              <a:t>. </a:t>
            </a:r>
            <a:r>
              <a:rPr lang="zh-TW" altLang="zh-TW" sz="2400" b="1" dirty="0"/>
              <a:t>神藉著聖經</a:t>
            </a:r>
            <a:r>
              <a:rPr lang="en-US" altLang="zh-TW" sz="2400" b="1" dirty="0"/>
              <a:t>, </a:t>
            </a:r>
            <a:r>
              <a:rPr lang="zh-TW" altLang="zh-TW" sz="2400" b="1" dirty="0"/>
              <a:t>怎麼跟我們說</a:t>
            </a:r>
            <a:r>
              <a:rPr lang="en-US" altLang="zh-TW" sz="2400" b="1" dirty="0"/>
              <a:t>, </a:t>
            </a:r>
            <a:r>
              <a:rPr lang="zh-TW" altLang="zh-TW" sz="2400" b="1" dirty="0"/>
              <a:t>祂就怎麼樣的</a:t>
            </a:r>
            <a:r>
              <a:rPr lang="zh-TW" altLang="zh-TW" sz="2400" b="1" dirty="0" smtClean="0"/>
              <a:t>做</a:t>
            </a:r>
            <a:r>
              <a:rPr lang="en-US" altLang="zh-TW" sz="2400" b="1" dirty="0" smtClean="0"/>
              <a:t> </a:t>
            </a:r>
          </a:p>
          <a:p>
            <a:r>
              <a:rPr lang="en-US" altLang="zh-TW" sz="2400" b="1" dirty="0" smtClean="0"/>
              <a:t>God </a:t>
            </a:r>
            <a:r>
              <a:rPr lang="en-US" altLang="zh-TW" sz="2400" b="1" dirty="0"/>
              <a:t>is faithful. Through the Bible, God tells us </a:t>
            </a:r>
            <a:r>
              <a:rPr lang="en-US" altLang="zh-TW" sz="2400" b="1" dirty="0" smtClean="0"/>
              <a:t>He did what He said. </a:t>
            </a:r>
            <a:endParaRPr lang="zh-TW" altLang="zh-TW" sz="2400" b="1" dirty="0"/>
          </a:p>
        </p:txBody>
      </p:sp>
    </p:spTree>
    <p:extLst>
      <p:ext uri="{BB962C8B-B14F-4D97-AF65-F5344CB8AC3E}">
        <p14:creationId xmlns:p14="http://schemas.microsoft.com/office/powerpoint/2010/main" val="3806612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3713" y="1131590"/>
            <a:ext cx="8604448" cy="2677656"/>
          </a:xfrm>
          <a:prstGeom prst="rect">
            <a:avLst/>
          </a:prstGeom>
        </p:spPr>
        <p:txBody>
          <a:bodyPr wrap="square">
            <a:spAutoFit/>
          </a:bodyPr>
          <a:lstStyle/>
          <a:p>
            <a:r>
              <a:rPr lang="en-US" altLang="zh-TW" sz="2400" b="1" baseline="30000" dirty="0"/>
              <a:t>10</a:t>
            </a:r>
            <a:r>
              <a:rPr lang="zh-TW" altLang="zh-TW" sz="2400" b="1" dirty="0"/>
              <a:t>萬軍之耶和華說：你們要將當納的十分之一全然送入倉庫，使我家有糧，以此試試我，是否為你們敞開天上的窗戶，傾福與你們，甚至無處可容。【瑪</a:t>
            </a:r>
            <a:r>
              <a:rPr lang="en-US" altLang="zh-TW" sz="2400" b="1" dirty="0"/>
              <a:t> 3:10</a:t>
            </a:r>
            <a:r>
              <a:rPr lang="zh-TW" altLang="zh-TW" sz="2400" b="1" dirty="0"/>
              <a:t>】</a:t>
            </a:r>
            <a:r>
              <a:rPr lang="en-US" altLang="zh-TW" sz="2400" b="1" dirty="0"/>
              <a:t/>
            </a:r>
            <a:br>
              <a:rPr lang="en-US" altLang="zh-TW" sz="2400" b="1" dirty="0"/>
            </a:br>
            <a:r>
              <a:rPr lang="en-US" altLang="zh-TW" sz="2400" b="1" baseline="30000" dirty="0"/>
              <a:t>10</a:t>
            </a:r>
            <a:r>
              <a:rPr lang="en-US" altLang="zh-TW" sz="2400" b="1" dirty="0"/>
              <a:t>Bring the full tithes into the storehouse, that there may be food in my house. And thereby put me to the test, says the Lord of hosts, if I will not open the windows of heaven for you and pour down for you a blessing until there is no more need. </a:t>
            </a:r>
            <a:r>
              <a:rPr lang="zh-TW" altLang="zh-TW" sz="2400" b="1" dirty="0"/>
              <a:t>【</a:t>
            </a:r>
            <a:r>
              <a:rPr lang="en-US" altLang="zh-TW" sz="2400" b="1" dirty="0"/>
              <a:t>Mal 3:10</a:t>
            </a:r>
            <a:r>
              <a:rPr lang="zh-TW" altLang="zh-TW" sz="2400" b="1" dirty="0"/>
              <a:t>】</a:t>
            </a:r>
            <a:endParaRPr lang="zh-TW" altLang="en-US" sz="2400" b="1" dirty="0"/>
          </a:p>
        </p:txBody>
      </p:sp>
      <p:sp>
        <p:nvSpPr>
          <p:cNvPr id="3" name="矩形 2"/>
          <p:cNvSpPr/>
          <p:nvPr/>
        </p:nvSpPr>
        <p:spPr>
          <a:xfrm>
            <a:off x="395536" y="267494"/>
            <a:ext cx="1883593" cy="461665"/>
          </a:xfrm>
          <a:prstGeom prst="rect">
            <a:avLst/>
          </a:prstGeom>
        </p:spPr>
        <p:txBody>
          <a:bodyPr wrap="none">
            <a:spAutoFit/>
          </a:bodyPr>
          <a:lstStyle/>
          <a:p>
            <a:r>
              <a:rPr lang="en-US" altLang="zh-TW" sz="2400" b="1" u="sng" dirty="0"/>
              <a:t>Illustration 3:</a:t>
            </a:r>
            <a:endParaRPr lang="zh-TW" altLang="zh-TW" sz="2400" b="1" u="sng" dirty="0"/>
          </a:p>
        </p:txBody>
      </p:sp>
    </p:spTree>
    <p:extLst>
      <p:ext uri="{BB962C8B-B14F-4D97-AF65-F5344CB8AC3E}">
        <p14:creationId xmlns:p14="http://schemas.microsoft.com/office/powerpoint/2010/main" val="328724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43" y="85725"/>
            <a:ext cx="3343275"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771800" y="1847602"/>
            <a:ext cx="5796136"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zh-TW" sz="2800" b="1" dirty="0"/>
              <a:t>神還會有甚麼方式可以祝福我嗎</a:t>
            </a:r>
            <a:r>
              <a:rPr lang="en-US" altLang="zh-TW" sz="2800" b="1" dirty="0"/>
              <a:t>? </a:t>
            </a:r>
          </a:p>
          <a:p>
            <a:r>
              <a:rPr lang="en-US" altLang="zh-TW" sz="2800" b="1" dirty="0"/>
              <a:t>Is there any way God can bless me?</a:t>
            </a:r>
            <a:endParaRPr lang="zh-TW" altLang="zh-TW" sz="2800" b="1" dirty="0"/>
          </a:p>
        </p:txBody>
      </p:sp>
    </p:spTree>
    <p:extLst>
      <p:ext uri="{BB962C8B-B14F-4D97-AF65-F5344CB8AC3E}">
        <p14:creationId xmlns:p14="http://schemas.microsoft.com/office/powerpoint/2010/main" val="3769870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物件 2"/>
          <p:cNvGraphicFramePr>
            <a:graphicFrameLocks noChangeAspect="1"/>
          </p:cNvGraphicFramePr>
          <p:nvPr>
            <p:extLst>
              <p:ext uri="{D42A27DB-BD31-4B8C-83A1-F6EECF244321}">
                <p14:modId xmlns:p14="http://schemas.microsoft.com/office/powerpoint/2010/main" val="1669212373"/>
              </p:ext>
            </p:extLst>
          </p:nvPr>
        </p:nvGraphicFramePr>
        <p:xfrm>
          <a:off x="2411760" y="0"/>
          <a:ext cx="3843331" cy="4996917"/>
        </p:xfrm>
        <a:graphic>
          <a:graphicData uri="http://schemas.openxmlformats.org/presentationml/2006/ole">
            <mc:AlternateContent xmlns:mc="http://schemas.openxmlformats.org/markup-compatibility/2006">
              <mc:Choice xmlns:v="urn:schemas-microsoft-com:vml" Requires="v">
                <p:oleObj spid="_x0000_s1035" name="文件" r:id="rId3" imgW="5972673" imgH="7764510" progId="Word.Document.12">
                  <p:embed/>
                </p:oleObj>
              </mc:Choice>
              <mc:Fallback>
                <p:oleObj name="文件" r:id="rId3" imgW="5972673" imgH="7764510" progId="Word.Document.12">
                  <p:embed/>
                  <p:pic>
                    <p:nvPicPr>
                      <p:cNvPr id="0" name=""/>
                      <p:cNvPicPr/>
                      <p:nvPr/>
                    </p:nvPicPr>
                    <p:blipFill>
                      <a:blip r:embed="rId4"/>
                      <a:stretch>
                        <a:fillRect/>
                      </a:stretch>
                    </p:blipFill>
                    <p:spPr>
                      <a:xfrm>
                        <a:off x="2411760" y="0"/>
                        <a:ext cx="3843331" cy="4996917"/>
                      </a:xfrm>
                      <a:prstGeom prst="rect">
                        <a:avLst/>
                      </a:prstGeom>
                    </p:spPr>
                  </p:pic>
                </p:oleObj>
              </mc:Fallback>
            </mc:AlternateContent>
          </a:graphicData>
        </a:graphic>
      </p:graphicFrame>
    </p:spTree>
    <p:extLst>
      <p:ext uri="{BB962C8B-B14F-4D97-AF65-F5344CB8AC3E}">
        <p14:creationId xmlns:p14="http://schemas.microsoft.com/office/powerpoint/2010/main" val="535834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11510"/>
            <a:ext cx="6408712" cy="954107"/>
          </a:xfrm>
          <a:prstGeom prst="rect">
            <a:avLst/>
          </a:prstGeom>
          <a:solidFill>
            <a:srgbClr val="FFFF00"/>
          </a:solidFill>
        </p:spPr>
        <p:txBody>
          <a:bodyPr wrap="square">
            <a:spAutoFit/>
          </a:bodyPr>
          <a:lstStyle/>
          <a:p>
            <a:r>
              <a:rPr lang="en-US" altLang="zh-TW" sz="2800" b="1" dirty="0">
                <a:solidFill>
                  <a:srgbClr val="FF0000"/>
                </a:solidFill>
              </a:rPr>
              <a:t>III. </a:t>
            </a:r>
            <a:r>
              <a:rPr lang="en-US" altLang="zh-TW" sz="2800" b="1" dirty="0"/>
              <a:t>Rejoice even if the pen has no sheep</a:t>
            </a:r>
            <a:r>
              <a:rPr lang="en-US" altLang="zh-TW" sz="2800" b="1" dirty="0" smtClean="0"/>
              <a:t>!</a:t>
            </a:r>
          </a:p>
          <a:p>
            <a:r>
              <a:rPr lang="en-US" altLang="zh-TW" sz="2800" b="1" dirty="0" smtClean="0"/>
              <a:t>     </a:t>
            </a:r>
            <a:r>
              <a:rPr lang="zh-TW" altLang="zh-TW" sz="2800" b="1" dirty="0" smtClean="0"/>
              <a:t>圈</a:t>
            </a:r>
            <a:r>
              <a:rPr lang="zh-TW" altLang="zh-TW" sz="2800" b="1" dirty="0"/>
              <a:t>中沒有羊</a:t>
            </a:r>
            <a:r>
              <a:rPr lang="en-US" altLang="zh-TW" sz="2800" b="1" dirty="0"/>
              <a:t>, </a:t>
            </a:r>
            <a:r>
              <a:rPr lang="zh-TW" altLang="zh-TW" sz="2800" b="1" dirty="0"/>
              <a:t>也要因我的主喜樂</a:t>
            </a:r>
            <a:r>
              <a:rPr lang="en-US" altLang="zh-TW" sz="2800" b="1" dirty="0"/>
              <a:t>.</a:t>
            </a:r>
            <a:endParaRPr lang="zh-TW" altLang="en-US" sz="2800" dirty="0"/>
          </a:p>
        </p:txBody>
      </p:sp>
      <p:sp>
        <p:nvSpPr>
          <p:cNvPr id="3" name="矩形 2"/>
          <p:cNvSpPr/>
          <p:nvPr/>
        </p:nvSpPr>
        <p:spPr>
          <a:xfrm>
            <a:off x="539552" y="1744527"/>
            <a:ext cx="7886454" cy="830997"/>
          </a:xfrm>
          <a:prstGeom prst="rect">
            <a:avLst/>
          </a:prstGeom>
        </p:spPr>
        <p:txBody>
          <a:bodyPr wrap="none">
            <a:spAutoFit/>
          </a:bodyPr>
          <a:lstStyle/>
          <a:p>
            <a:r>
              <a:rPr lang="zh-TW" altLang="zh-TW" sz="2400" b="1" dirty="0"/>
              <a:t>目的是要改變</a:t>
            </a:r>
            <a:r>
              <a:rPr lang="en-US" altLang="zh-TW" sz="2400" b="1" dirty="0"/>
              <a:t>, </a:t>
            </a:r>
            <a:r>
              <a:rPr lang="zh-TW" altLang="zh-TW" sz="2400" b="1" dirty="0"/>
              <a:t>深化我們的屬靈的性格</a:t>
            </a:r>
            <a:r>
              <a:rPr lang="en-US" altLang="zh-TW" sz="2400" b="1" dirty="0"/>
              <a:t>. </a:t>
            </a:r>
            <a:endParaRPr lang="en-US" altLang="zh-TW" sz="2400" b="1" dirty="0" smtClean="0"/>
          </a:p>
          <a:p>
            <a:r>
              <a:rPr lang="en-US" altLang="zh-TW" sz="2400" b="1" dirty="0" smtClean="0"/>
              <a:t>The </a:t>
            </a:r>
            <a:r>
              <a:rPr lang="en-US" altLang="zh-TW" sz="2400" b="1" dirty="0"/>
              <a:t>purpose is to change and deepen our spiritual character.</a:t>
            </a:r>
            <a:endParaRPr lang="zh-TW" altLang="zh-TW" sz="2400" b="1" dirty="0"/>
          </a:p>
        </p:txBody>
      </p:sp>
    </p:spTree>
    <p:extLst>
      <p:ext uri="{BB962C8B-B14F-4D97-AF65-F5344CB8AC3E}">
        <p14:creationId xmlns:p14="http://schemas.microsoft.com/office/powerpoint/2010/main" val="3106206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092" y="188953"/>
            <a:ext cx="9075428" cy="830997"/>
          </a:xfrm>
          <a:prstGeom prst="rect">
            <a:avLst/>
          </a:prstGeom>
        </p:spPr>
        <p:txBody>
          <a:bodyPr wrap="square">
            <a:spAutoFit/>
          </a:bodyPr>
          <a:lstStyle/>
          <a:p>
            <a:r>
              <a:rPr lang="zh-TW" altLang="en-US" sz="2400" b="1" dirty="0" smtClean="0">
                <a:solidFill>
                  <a:srgbClr val="FF0000"/>
                </a:solidFill>
                <a:sym typeface="Wingdings"/>
              </a:rPr>
              <a:t></a:t>
            </a:r>
            <a:r>
              <a:rPr lang="zh-TW" altLang="zh-TW" sz="2400" b="1" dirty="0" smtClean="0"/>
              <a:t>這</a:t>
            </a:r>
            <a:r>
              <a:rPr lang="zh-TW" altLang="zh-TW" sz="2400" b="1" dirty="0"/>
              <a:t>是先知哈巴谷美麗的屬靈的</a:t>
            </a:r>
            <a:r>
              <a:rPr lang="zh-TW" altLang="zh-TW" sz="2400" b="1" dirty="0" smtClean="0"/>
              <a:t>宣告</a:t>
            </a:r>
            <a:endParaRPr lang="en-US" altLang="zh-TW" sz="2400" b="1" dirty="0" smtClean="0"/>
          </a:p>
          <a:p>
            <a:r>
              <a:rPr lang="en-US" altLang="zh-TW" sz="2400" b="1" dirty="0" smtClean="0"/>
              <a:t>   This </a:t>
            </a:r>
            <a:r>
              <a:rPr lang="en-US" altLang="zh-TW" sz="2400" b="1" dirty="0"/>
              <a:t>is the beautiful spiritual declaration of </a:t>
            </a:r>
            <a:r>
              <a:rPr lang="en-US" altLang="zh-TW" sz="2400" b="1" dirty="0" smtClean="0"/>
              <a:t>Habakkuk the prophet.</a:t>
            </a:r>
            <a:endParaRPr lang="zh-TW" altLang="zh-TW" sz="2400" b="1" dirty="0"/>
          </a:p>
        </p:txBody>
      </p:sp>
      <p:sp>
        <p:nvSpPr>
          <p:cNvPr id="3" name="矩形 2"/>
          <p:cNvSpPr/>
          <p:nvPr/>
        </p:nvSpPr>
        <p:spPr>
          <a:xfrm>
            <a:off x="158836" y="1203598"/>
            <a:ext cx="8845762" cy="3477875"/>
          </a:xfrm>
          <a:prstGeom prst="rect">
            <a:avLst/>
          </a:prstGeom>
        </p:spPr>
        <p:txBody>
          <a:bodyPr wrap="square">
            <a:spAutoFit/>
          </a:bodyPr>
          <a:lstStyle/>
          <a:p>
            <a:r>
              <a:rPr lang="en-US" altLang="zh-TW" sz="2200" b="1" baseline="30000" dirty="0"/>
              <a:t>17</a:t>
            </a:r>
            <a:r>
              <a:rPr lang="zh-TW" altLang="zh-TW" sz="2200" b="1" dirty="0"/>
              <a:t>雖然無花果樹不發旺，葡萄樹不結果，橄欖樹也不效力，田地不出糧食，圈中絕了羊，棚內也沒有牛；</a:t>
            </a:r>
            <a:r>
              <a:rPr lang="en-US" altLang="zh-TW" sz="2200" b="1" baseline="30000" dirty="0"/>
              <a:t>18</a:t>
            </a:r>
            <a:r>
              <a:rPr lang="zh-TW" altLang="zh-TW" sz="2200" b="1" dirty="0"/>
              <a:t>然而，我要因耶和華歡欣，因救我的　 神喜樂。</a:t>
            </a:r>
            <a:r>
              <a:rPr lang="en-US" altLang="zh-TW" sz="2200" b="1" baseline="30000" dirty="0"/>
              <a:t>19</a:t>
            </a:r>
            <a:r>
              <a:rPr lang="zh-TW" altLang="zh-TW" sz="2200" b="1" dirty="0"/>
              <a:t>主耶和華是我的力量；他使我的腳快如母鹿的蹄，又使我穩行在高處。這歌交與伶長，用絲弦的樂器。【哈</a:t>
            </a:r>
            <a:r>
              <a:rPr lang="en-US" altLang="zh-TW" sz="2200" b="1" dirty="0"/>
              <a:t> 3:17~19</a:t>
            </a:r>
            <a:r>
              <a:rPr lang="zh-TW" altLang="zh-TW" sz="2200" b="1" dirty="0"/>
              <a:t>】</a:t>
            </a:r>
            <a:r>
              <a:rPr lang="en-US" altLang="zh-TW" sz="2200" b="1" dirty="0"/>
              <a:t/>
            </a:r>
            <a:br>
              <a:rPr lang="en-US" altLang="zh-TW" sz="2200" b="1" dirty="0"/>
            </a:br>
            <a:r>
              <a:rPr lang="en-US" altLang="zh-TW" sz="2200" b="1" baseline="30000" dirty="0"/>
              <a:t>17</a:t>
            </a:r>
            <a:r>
              <a:rPr lang="en-US" altLang="zh-TW" sz="2200" b="1" dirty="0"/>
              <a:t>Though the fig tree should not blossom, nor fruit be on the vines, the produce of the olive fail and the fields yield no food, the flock be cut off from the fold and there be no herd in the stalls, </a:t>
            </a:r>
            <a:r>
              <a:rPr lang="en-US" altLang="zh-TW" sz="2200" b="1" baseline="30000" dirty="0"/>
              <a:t>18</a:t>
            </a:r>
            <a:r>
              <a:rPr lang="en-US" altLang="zh-TW" sz="2200" b="1" dirty="0"/>
              <a:t>yet I will rejoice in the Lord; I will take joy in the God of my salvation. </a:t>
            </a:r>
            <a:r>
              <a:rPr lang="en-US" altLang="zh-TW" sz="2200" b="1" baseline="30000" dirty="0"/>
              <a:t>19</a:t>
            </a:r>
            <a:r>
              <a:rPr lang="en-US" altLang="zh-TW" sz="2200" b="1" dirty="0"/>
              <a:t>God, the Lord, is my strength; he makes my feet like the deer's; he makes me tread on my high places. To the choirmaster: with stringed instruments. </a:t>
            </a:r>
            <a:r>
              <a:rPr lang="zh-TW" altLang="zh-TW" sz="2200" b="1" dirty="0"/>
              <a:t>【</a:t>
            </a:r>
            <a:r>
              <a:rPr lang="en-US" altLang="zh-TW" sz="2200" b="1" dirty="0" err="1"/>
              <a:t>Hab</a:t>
            </a:r>
            <a:r>
              <a:rPr lang="en-US" altLang="zh-TW" sz="2200" b="1" dirty="0"/>
              <a:t> 3:17~19</a:t>
            </a:r>
            <a:r>
              <a:rPr lang="zh-TW" altLang="zh-TW" sz="2200" b="1" dirty="0"/>
              <a:t>】</a:t>
            </a:r>
          </a:p>
        </p:txBody>
      </p:sp>
    </p:spTree>
    <p:extLst>
      <p:ext uri="{BB962C8B-B14F-4D97-AF65-F5344CB8AC3E}">
        <p14:creationId xmlns:p14="http://schemas.microsoft.com/office/powerpoint/2010/main" val="349118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623691"/>
            <a:ext cx="7776864" cy="2308324"/>
          </a:xfrm>
          <a:prstGeom prst="rect">
            <a:avLst/>
          </a:prstGeom>
        </p:spPr>
        <p:txBody>
          <a:bodyPr wrap="square">
            <a:spAutoFit/>
          </a:bodyPr>
          <a:lstStyle/>
          <a:p>
            <a:r>
              <a:rPr lang="en-US" altLang="zh-TW" sz="2400" b="1" baseline="30000" dirty="0"/>
              <a:t>1</a:t>
            </a:r>
            <a:r>
              <a:rPr lang="zh-TW" altLang="zh-TW" sz="2400" b="1" dirty="0"/>
              <a:t>先知哈巴谷所得的默示。</a:t>
            </a:r>
            <a:r>
              <a:rPr lang="en-US" altLang="zh-TW" sz="2400" b="1" baseline="30000" dirty="0"/>
              <a:t>2</a:t>
            </a:r>
            <a:r>
              <a:rPr lang="zh-TW" altLang="zh-TW" sz="2400" b="1" dirty="0"/>
              <a:t>他說：耶和華啊！我呼求你，你不應允，要到幾時呢？我因強暴哀求你，你還不拯救。【哈</a:t>
            </a:r>
            <a:r>
              <a:rPr lang="en-US" altLang="zh-TW" sz="2400" b="1" dirty="0"/>
              <a:t> 1:1~2</a:t>
            </a:r>
            <a:r>
              <a:rPr lang="zh-TW" altLang="zh-TW" sz="2400" b="1" dirty="0"/>
              <a:t>】</a:t>
            </a:r>
            <a:r>
              <a:rPr lang="en-US" altLang="zh-TW" sz="2400" b="1" dirty="0"/>
              <a:t/>
            </a:r>
            <a:br>
              <a:rPr lang="en-US" altLang="zh-TW" sz="2400" b="1" dirty="0"/>
            </a:br>
            <a:r>
              <a:rPr lang="en-US" altLang="zh-TW" sz="2400" b="1" baseline="30000" dirty="0"/>
              <a:t>1</a:t>
            </a:r>
            <a:r>
              <a:rPr lang="en-US" altLang="zh-TW" sz="2400" b="1" dirty="0"/>
              <a:t>The oracle that Habakkuk the prophet saw. </a:t>
            </a:r>
            <a:r>
              <a:rPr lang="en-US" altLang="zh-TW" sz="2400" b="1" baseline="30000" dirty="0"/>
              <a:t>2</a:t>
            </a:r>
            <a:r>
              <a:rPr lang="en-US" altLang="zh-TW" sz="2400" b="1" dirty="0"/>
              <a:t>O Lord, how long shall I cry for help, and you will not hear? Or cry to you "Violence!" and you will not save? </a:t>
            </a:r>
            <a:r>
              <a:rPr lang="zh-TW" altLang="zh-TW" sz="2400" b="1" dirty="0"/>
              <a:t>【</a:t>
            </a:r>
            <a:r>
              <a:rPr lang="en-US" altLang="zh-TW" sz="2400" b="1" dirty="0" err="1"/>
              <a:t>Hab</a:t>
            </a:r>
            <a:r>
              <a:rPr lang="en-US" altLang="zh-TW" sz="2400" b="1" dirty="0"/>
              <a:t> 1:1~2</a:t>
            </a:r>
            <a:r>
              <a:rPr lang="zh-TW" altLang="zh-TW" sz="2400" b="1" dirty="0"/>
              <a:t>】</a:t>
            </a:r>
            <a:endParaRPr lang="zh-TW" altLang="en-US" sz="2400" b="1" dirty="0"/>
          </a:p>
        </p:txBody>
      </p:sp>
      <p:sp>
        <p:nvSpPr>
          <p:cNvPr id="4" name="矩形 3"/>
          <p:cNvSpPr/>
          <p:nvPr/>
        </p:nvSpPr>
        <p:spPr>
          <a:xfrm>
            <a:off x="683568" y="411510"/>
            <a:ext cx="5472608" cy="1200329"/>
          </a:xfrm>
          <a:prstGeom prst="rect">
            <a:avLst/>
          </a:prstGeom>
        </p:spPr>
        <p:txBody>
          <a:bodyPr wrap="square">
            <a:spAutoFit/>
          </a:bodyPr>
          <a:lstStyle/>
          <a:p>
            <a:r>
              <a:rPr lang="en-US" altLang="zh-TW" sz="2400" b="1" dirty="0">
                <a:solidFill>
                  <a:srgbClr val="FF0000"/>
                </a:solidFill>
              </a:rPr>
              <a:t>A</a:t>
            </a:r>
            <a:r>
              <a:rPr lang="en-US" altLang="zh-TW" sz="2400" b="1" dirty="0" smtClean="0">
                <a:solidFill>
                  <a:srgbClr val="FF0000"/>
                </a:solidFill>
              </a:rPr>
              <a:t>.</a:t>
            </a:r>
            <a:r>
              <a:rPr lang="zh-TW" altLang="zh-TW" sz="2400" b="1" dirty="0"/>
              <a:t>神啊</a:t>
            </a:r>
            <a:r>
              <a:rPr lang="en-US" altLang="zh-TW" sz="2400" b="1" dirty="0"/>
              <a:t>, </a:t>
            </a:r>
            <a:r>
              <a:rPr lang="zh-TW" altLang="zh-TW" sz="2400" b="1" dirty="0"/>
              <a:t>為什麼你不作為呢</a:t>
            </a:r>
            <a:r>
              <a:rPr lang="en-US" altLang="zh-TW" sz="2400" b="1" dirty="0"/>
              <a:t>? </a:t>
            </a:r>
            <a:endParaRPr lang="en-US" altLang="zh-TW" sz="2400" b="1" dirty="0" smtClean="0"/>
          </a:p>
          <a:p>
            <a:r>
              <a:rPr lang="en-US" altLang="zh-TW" sz="2400" b="1" dirty="0"/>
              <a:t> </a:t>
            </a:r>
            <a:r>
              <a:rPr lang="en-US" altLang="zh-TW" sz="2400" b="1" dirty="0" smtClean="0"/>
              <a:t>  God</a:t>
            </a:r>
            <a:r>
              <a:rPr lang="en-US" altLang="zh-TW" sz="2400" b="1" dirty="0"/>
              <a:t>, why are you not </a:t>
            </a:r>
            <a:r>
              <a:rPr lang="en-US" altLang="zh-TW" sz="2400" b="1" dirty="0" smtClean="0"/>
              <a:t>dealing with it</a:t>
            </a:r>
            <a:r>
              <a:rPr lang="en-US" altLang="zh-TW" sz="2400" b="1" dirty="0"/>
              <a:t>?</a:t>
            </a:r>
            <a:endParaRPr lang="zh-TW" altLang="zh-TW" sz="2400" b="1" dirty="0"/>
          </a:p>
          <a:p>
            <a:r>
              <a:rPr lang="en-US" altLang="zh-TW" sz="2400" b="1" dirty="0" smtClean="0">
                <a:solidFill>
                  <a:srgbClr val="FF0000"/>
                </a:solidFill>
              </a:rPr>
              <a:t> </a:t>
            </a:r>
            <a:endParaRPr lang="zh-TW" altLang="en-US" sz="2400" b="1" dirty="0">
              <a:solidFill>
                <a:srgbClr val="FF0000"/>
              </a:solidFill>
            </a:endParaRPr>
          </a:p>
        </p:txBody>
      </p:sp>
    </p:spTree>
    <p:extLst>
      <p:ext uri="{BB962C8B-B14F-4D97-AF65-F5344CB8AC3E}">
        <p14:creationId xmlns:p14="http://schemas.microsoft.com/office/powerpoint/2010/main" val="710410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2194" y="123478"/>
            <a:ext cx="6350046" cy="461665"/>
          </a:xfrm>
          <a:prstGeom prst="rect">
            <a:avLst/>
          </a:prstGeom>
        </p:spPr>
        <p:txBody>
          <a:bodyPr wrap="square">
            <a:spAutoFit/>
          </a:bodyPr>
          <a:lstStyle/>
          <a:p>
            <a:r>
              <a:rPr lang="en-US" altLang="zh-TW" sz="2400" b="1" dirty="0" smtClean="0">
                <a:solidFill>
                  <a:srgbClr val="FF0000"/>
                </a:solidFill>
              </a:rPr>
              <a:t>B.</a:t>
            </a:r>
            <a:r>
              <a:rPr lang="zh-TW" altLang="zh-TW" sz="2400" b="1" dirty="0"/>
              <a:t>神怎麼回答</a:t>
            </a:r>
            <a:r>
              <a:rPr lang="en-US" altLang="zh-TW" sz="2400" b="1" dirty="0"/>
              <a:t>? How </a:t>
            </a:r>
            <a:r>
              <a:rPr lang="en-US" altLang="zh-TW" sz="2400" b="1" dirty="0" smtClean="0"/>
              <a:t>did </a:t>
            </a:r>
            <a:r>
              <a:rPr lang="en-US" altLang="zh-TW" sz="2400" b="1" dirty="0"/>
              <a:t>God </a:t>
            </a:r>
            <a:r>
              <a:rPr lang="en-US" altLang="zh-TW" sz="2400" b="1" dirty="0" smtClean="0"/>
              <a:t>answer him?</a:t>
            </a:r>
            <a:endParaRPr lang="zh-TW" altLang="zh-TW" sz="2400" b="1" dirty="0">
              <a:solidFill>
                <a:srgbClr val="FF0000"/>
              </a:solidFill>
            </a:endParaRPr>
          </a:p>
        </p:txBody>
      </p:sp>
      <p:sp>
        <p:nvSpPr>
          <p:cNvPr id="3" name="矩形 2"/>
          <p:cNvSpPr/>
          <p:nvPr/>
        </p:nvSpPr>
        <p:spPr>
          <a:xfrm>
            <a:off x="251520" y="568343"/>
            <a:ext cx="8646164" cy="4493538"/>
          </a:xfrm>
          <a:prstGeom prst="rect">
            <a:avLst/>
          </a:prstGeom>
        </p:spPr>
        <p:txBody>
          <a:bodyPr wrap="square">
            <a:spAutoFit/>
          </a:bodyPr>
          <a:lstStyle/>
          <a:p>
            <a:r>
              <a:rPr lang="en-US" altLang="zh-TW" sz="2200" b="1" baseline="30000" dirty="0"/>
              <a:t>5</a:t>
            </a:r>
            <a:r>
              <a:rPr lang="zh-TW" altLang="zh-TW" sz="2200" b="1" dirty="0"/>
              <a:t>耶和華說：你們要向列國中觀看，大大驚奇；因為在你們的時候，我行一件事，雖有人告訴你們，你們總是不信。</a:t>
            </a:r>
            <a:r>
              <a:rPr lang="en-US" altLang="zh-TW" sz="2200" b="1" baseline="30000" dirty="0"/>
              <a:t>6</a:t>
            </a:r>
            <a:r>
              <a:rPr lang="zh-TW" altLang="zh-TW" sz="2200" b="1" dirty="0"/>
              <a:t>我必興起迦勒底人，就是那殘忍暴躁之民，通行遍地，佔據那不屬自己的住處。</a:t>
            </a:r>
            <a:r>
              <a:rPr lang="en-US" altLang="zh-TW" sz="2200" b="1" baseline="30000" dirty="0"/>
              <a:t>7</a:t>
            </a:r>
            <a:r>
              <a:rPr lang="zh-TW" altLang="zh-TW" sz="2200" b="1" dirty="0"/>
              <a:t>他威武可畏，判斷和勢力都任意發出。</a:t>
            </a:r>
            <a:r>
              <a:rPr lang="en-US" altLang="zh-TW" sz="2200" b="1" baseline="30000" dirty="0"/>
              <a:t>8</a:t>
            </a:r>
            <a:r>
              <a:rPr lang="zh-TW" altLang="zh-TW" sz="2200" b="1" dirty="0"/>
              <a:t>他的馬比豹更快，比晚上的豺狼更猛。馬兵踴躍爭先，都從遠方而來；他們飛跑如鷹抓食，【哈</a:t>
            </a:r>
            <a:r>
              <a:rPr lang="en-US" altLang="zh-TW" sz="2200" b="1" dirty="0"/>
              <a:t> 1:5~8</a:t>
            </a:r>
            <a:r>
              <a:rPr lang="zh-TW" altLang="zh-TW" sz="2200" b="1" dirty="0"/>
              <a:t>】</a:t>
            </a:r>
            <a:r>
              <a:rPr lang="en-US" altLang="zh-TW" sz="2200" b="1" dirty="0"/>
              <a:t/>
            </a:r>
            <a:br>
              <a:rPr lang="en-US" altLang="zh-TW" sz="2200" b="1" dirty="0"/>
            </a:br>
            <a:r>
              <a:rPr lang="en-US" altLang="zh-TW" sz="2200" b="1" baseline="30000" dirty="0"/>
              <a:t>5</a:t>
            </a:r>
            <a:r>
              <a:rPr lang="en-US" altLang="zh-TW" sz="2200" b="1" dirty="0"/>
              <a:t>" Look among the nations, and see; wonder and be astounded. For I am doing a work in your days that you would not believe if told. </a:t>
            </a:r>
            <a:r>
              <a:rPr lang="en-US" altLang="zh-TW" sz="2200" b="1" baseline="30000" dirty="0"/>
              <a:t>6</a:t>
            </a:r>
            <a:r>
              <a:rPr lang="en-US" altLang="zh-TW" sz="2200" b="1" dirty="0"/>
              <a:t>For behold, I am raising up the Chaldeans, that bitter and hasty nation, who march through the breadth of the earth, to seize dwellings not their own. </a:t>
            </a:r>
            <a:r>
              <a:rPr lang="en-US" altLang="zh-TW" sz="2200" b="1" baseline="30000" dirty="0"/>
              <a:t>7</a:t>
            </a:r>
            <a:r>
              <a:rPr lang="en-US" altLang="zh-TW" sz="2200" b="1" dirty="0"/>
              <a:t>They are dreaded and fearsome; their justice and dignity go forth from themselves. </a:t>
            </a:r>
            <a:r>
              <a:rPr lang="en-US" altLang="zh-TW" sz="2200" b="1" baseline="30000" dirty="0"/>
              <a:t>8</a:t>
            </a:r>
            <a:r>
              <a:rPr lang="en-US" altLang="zh-TW" sz="2200" b="1" dirty="0"/>
              <a:t>Their horses are swifter than leopards, more fierce than the evening wolves; their horsemen press proudly on. Their horsemen come from afar; they fly like an eagle swift to devour. </a:t>
            </a:r>
            <a:r>
              <a:rPr lang="zh-TW" altLang="zh-TW" sz="2200" b="1" dirty="0"/>
              <a:t>【</a:t>
            </a:r>
            <a:r>
              <a:rPr lang="en-US" altLang="zh-TW" sz="2200" b="1" dirty="0" err="1"/>
              <a:t>Hab</a:t>
            </a:r>
            <a:r>
              <a:rPr lang="en-US" altLang="zh-TW" sz="2200" b="1" dirty="0"/>
              <a:t> 1:5~8</a:t>
            </a:r>
            <a:r>
              <a:rPr lang="zh-TW" altLang="zh-TW" sz="2200" b="1" dirty="0"/>
              <a:t>】</a:t>
            </a:r>
            <a:endParaRPr lang="zh-TW" altLang="en-US" sz="2200" b="1" dirty="0"/>
          </a:p>
        </p:txBody>
      </p:sp>
    </p:spTree>
    <p:extLst>
      <p:ext uri="{BB962C8B-B14F-4D97-AF65-F5344CB8AC3E}">
        <p14:creationId xmlns:p14="http://schemas.microsoft.com/office/powerpoint/2010/main" val="39350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23478"/>
            <a:ext cx="6264696" cy="830997"/>
          </a:xfrm>
          <a:prstGeom prst="rect">
            <a:avLst/>
          </a:prstGeom>
        </p:spPr>
        <p:txBody>
          <a:bodyPr wrap="square">
            <a:spAutoFit/>
          </a:bodyPr>
          <a:lstStyle/>
          <a:p>
            <a:r>
              <a:rPr lang="en-US" altLang="zh-TW" sz="2400" b="1" dirty="0">
                <a:solidFill>
                  <a:srgbClr val="FF0000"/>
                </a:solidFill>
              </a:rPr>
              <a:t>C</a:t>
            </a:r>
            <a:r>
              <a:rPr lang="en-US" altLang="zh-TW" sz="2400" b="1" dirty="0" smtClean="0">
                <a:solidFill>
                  <a:srgbClr val="FF0000"/>
                </a:solidFill>
              </a:rPr>
              <a:t>.</a:t>
            </a:r>
            <a:r>
              <a:rPr lang="zh-TW" altLang="zh-TW" sz="2400" b="1" dirty="0"/>
              <a:t>抗議上帝</a:t>
            </a:r>
            <a:r>
              <a:rPr lang="en-US" altLang="zh-TW" sz="2400" b="1" dirty="0"/>
              <a:t>, </a:t>
            </a:r>
            <a:r>
              <a:rPr lang="zh-TW" altLang="zh-TW" sz="2400" b="1" dirty="0"/>
              <a:t>你怎麼可以這樣子做呢</a:t>
            </a:r>
            <a:r>
              <a:rPr lang="en-US" altLang="zh-TW" sz="2400" b="1" dirty="0"/>
              <a:t>? </a:t>
            </a:r>
            <a:endParaRPr lang="en-US" altLang="zh-TW" sz="2400" b="1" dirty="0" smtClean="0"/>
          </a:p>
          <a:p>
            <a:r>
              <a:rPr lang="en-US" altLang="zh-TW" sz="2400" b="1" dirty="0"/>
              <a:t> </a:t>
            </a:r>
            <a:r>
              <a:rPr lang="en-US" altLang="zh-TW" sz="2400" b="1" dirty="0" smtClean="0"/>
              <a:t>   Habakkuk protested </a:t>
            </a:r>
            <a:r>
              <a:rPr lang="en-US" altLang="zh-TW" sz="2400" b="1" dirty="0"/>
              <a:t>against </a:t>
            </a:r>
            <a:r>
              <a:rPr lang="en-US" altLang="zh-TW" sz="2400" b="1" dirty="0" smtClean="0"/>
              <a:t>God</a:t>
            </a:r>
            <a:r>
              <a:rPr lang="en-US" altLang="zh-TW" sz="2400" b="1" dirty="0"/>
              <a:t>.</a:t>
            </a:r>
            <a:endParaRPr lang="zh-TW" altLang="en-US" sz="2400" b="1" dirty="0">
              <a:solidFill>
                <a:srgbClr val="FF0000"/>
              </a:solidFill>
            </a:endParaRPr>
          </a:p>
        </p:txBody>
      </p:sp>
      <p:sp>
        <p:nvSpPr>
          <p:cNvPr id="3" name="矩形 2"/>
          <p:cNvSpPr/>
          <p:nvPr/>
        </p:nvSpPr>
        <p:spPr>
          <a:xfrm>
            <a:off x="281292" y="954475"/>
            <a:ext cx="8712968" cy="4154984"/>
          </a:xfrm>
          <a:prstGeom prst="rect">
            <a:avLst/>
          </a:prstGeom>
        </p:spPr>
        <p:txBody>
          <a:bodyPr wrap="square">
            <a:spAutoFit/>
          </a:bodyPr>
          <a:lstStyle/>
          <a:p>
            <a:r>
              <a:rPr lang="en-US" altLang="zh-TW" sz="2400" b="1" baseline="30000" dirty="0"/>
              <a:t>12</a:t>
            </a:r>
            <a:r>
              <a:rPr lang="zh-TW" altLang="zh-TW" sz="2400" b="1" dirty="0"/>
              <a:t>耶和華</a:t>
            </a:r>
            <a:r>
              <a:rPr lang="en-US" altLang="zh-TW" sz="2400" b="1" dirty="0"/>
              <a:t>─</a:t>
            </a:r>
            <a:r>
              <a:rPr lang="zh-TW" altLang="zh-TW" sz="2400" b="1" dirty="0" smtClean="0"/>
              <a:t>我的　神</a:t>
            </a:r>
            <a:r>
              <a:rPr lang="zh-TW" altLang="zh-TW" sz="2400" b="1" dirty="0"/>
              <a:t>，我的聖者啊，你不是從亙古而有麼？我們必不致死。耶和華啊，你派定他為要刑罰人；磐石啊，你設立他為要懲治人。</a:t>
            </a:r>
            <a:r>
              <a:rPr lang="en-US" altLang="zh-TW" sz="2400" b="1" baseline="30000" dirty="0"/>
              <a:t>13</a:t>
            </a:r>
            <a:r>
              <a:rPr lang="zh-TW" altLang="zh-TW" sz="2400" b="1" dirty="0"/>
              <a:t>你眼目清潔，不看邪僻，不看奸惡；行詭詐的，你為何看著不理呢？惡人吞滅比自己公義的，你為何靜默不語呢？【哈</a:t>
            </a:r>
            <a:r>
              <a:rPr lang="en-US" altLang="zh-TW" sz="2400" b="1" dirty="0"/>
              <a:t> 1:12~13</a:t>
            </a:r>
            <a:r>
              <a:rPr lang="zh-TW" altLang="zh-TW" sz="2400" b="1" dirty="0"/>
              <a:t>】</a:t>
            </a:r>
            <a:r>
              <a:rPr lang="en-US" altLang="zh-TW" sz="2400" b="1" dirty="0"/>
              <a:t/>
            </a:r>
            <a:br>
              <a:rPr lang="en-US" altLang="zh-TW" sz="2400" b="1" dirty="0"/>
            </a:br>
            <a:r>
              <a:rPr lang="en-US" altLang="zh-TW" sz="2400" b="1" baseline="30000" dirty="0"/>
              <a:t>12</a:t>
            </a:r>
            <a:r>
              <a:rPr lang="en-US" altLang="zh-TW" sz="2400" b="1" dirty="0"/>
              <a:t>Are you not from everlasting, O Lord my God, my Holy One? We shall not die. O Lord, you have ordained them as a judgment, and you, O Rock, have established them for reproof. </a:t>
            </a:r>
            <a:r>
              <a:rPr lang="en-US" altLang="zh-TW" sz="2400" b="1" baseline="30000" dirty="0"/>
              <a:t>13</a:t>
            </a:r>
            <a:r>
              <a:rPr lang="en-US" altLang="zh-TW" sz="2400" b="1" dirty="0"/>
              <a:t>You who are of purer eyes than to see evil and cannot look at wrong, why do you idly look at traitors and are silent when the wicked swallows up the man more righteous than he? </a:t>
            </a:r>
            <a:r>
              <a:rPr lang="zh-TW" altLang="zh-TW" sz="2400" b="1" dirty="0"/>
              <a:t>【</a:t>
            </a:r>
            <a:r>
              <a:rPr lang="en-US" altLang="zh-TW" sz="2400" b="1" dirty="0" err="1"/>
              <a:t>Hab</a:t>
            </a:r>
            <a:r>
              <a:rPr lang="en-US" altLang="zh-TW" sz="2400" b="1" dirty="0"/>
              <a:t> 1:12~13</a:t>
            </a:r>
            <a:r>
              <a:rPr lang="zh-TW" altLang="zh-TW" sz="2400" b="1" dirty="0"/>
              <a:t>】</a:t>
            </a:r>
            <a:endParaRPr lang="zh-TW" altLang="en-US" sz="2400" b="1" dirty="0"/>
          </a:p>
        </p:txBody>
      </p:sp>
    </p:spTree>
    <p:extLst>
      <p:ext uri="{BB962C8B-B14F-4D97-AF65-F5344CB8AC3E}">
        <p14:creationId xmlns:p14="http://schemas.microsoft.com/office/powerpoint/2010/main" val="678776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741" y="267494"/>
            <a:ext cx="7314246" cy="1200329"/>
          </a:xfrm>
          <a:prstGeom prst="rect">
            <a:avLst/>
          </a:prstGeom>
        </p:spPr>
        <p:txBody>
          <a:bodyPr wrap="none">
            <a:spAutoFit/>
          </a:bodyPr>
          <a:lstStyle/>
          <a:p>
            <a:r>
              <a:rPr lang="en-US" altLang="zh-TW" sz="2400" b="1" dirty="0">
                <a:solidFill>
                  <a:srgbClr val="FF0000"/>
                </a:solidFill>
              </a:rPr>
              <a:t>D. </a:t>
            </a:r>
            <a:r>
              <a:rPr lang="zh-TW" altLang="zh-TW" sz="2400" b="1" dirty="0"/>
              <a:t>神用完迦勒底人以後</a:t>
            </a:r>
            <a:r>
              <a:rPr lang="en-US" altLang="zh-TW" sz="2400" b="1" dirty="0"/>
              <a:t>, </a:t>
            </a:r>
            <a:r>
              <a:rPr lang="zh-TW" altLang="zh-TW" sz="2400" b="1" dirty="0"/>
              <a:t>也會處理迦勒底人</a:t>
            </a:r>
            <a:r>
              <a:rPr lang="en-US" altLang="zh-TW" sz="2400" b="1" dirty="0"/>
              <a:t>. </a:t>
            </a:r>
            <a:endParaRPr lang="en-US" altLang="zh-TW" sz="2400" b="1" dirty="0" smtClean="0"/>
          </a:p>
          <a:p>
            <a:r>
              <a:rPr lang="en-US" altLang="zh-TW" sz="2400" b="1" dirty="0" smtClean="0"/>
              <a:t>    After God  had </a:t>
            </a:r>
            <a:r>
              <a:rPr lang="en-US" altLang="zh-TW" sz="2400" b="1" dirty="0"/>
              <a:t>used the Chaldeans, </a:t>
            </a:r>
            <a:r>
              <a:rPr lang="en-US" altLang="zh-TW" sz="2400" b="1" dirty="0" smtClean="0"/>
              <a:t>he </a:t>
            </a:r>
            <a:r>
              <a:rPr lang="en-US" altLang="zh-TW" sz="2400" b="1" dirty="0"/>
              <a:t>also </a:t>
            </a:r>
            <a:r>
              <a:rPr lang="en-US" altLang="zh-TW" sz="2400" b="1" dirty="0" smtClean="0"/>
              <a:t>dealt with</a:t>
            </a:r>
          </a:p>
          <a:p>
            <a:r>
              <a:rPr lang="en-US" altLang="zh-TW" sz="2400" b="1" dirty="0"/>
              <a:t> </a:t>
            </a:r>
            <a:r>
              <a:rPr lang="en-US" altLang="zh-TW" sz="2400" b="1" dirty="0" smtClean="0"/>
              <a:t>   </a:t>
            </a:r>
            <a:r>
              <a:rPr lang="en-US" altLang="zh-TW" sz="2400" b="1" dirty="0"/>
              <a:t>the Chaldeans</a:t>
            </a:r>
            <a:r>
              <a:rPr lang="en-US" altLang="zh-TW" sz="2400" b="1" dirty="0" smtClean="0"/>
              <a:t>.   </a:t>
            </a:r>
            <a:endParaRPr lang="zh-TW" altLang="zh-TW" sz="2400" b="1" dirty="0"/>
          </a:p>
        </p:txBody>
      </p:sp>
      <p:sp>
        <p:nvSpPr>
          <p:cNvPr id="4" name="矩形 3"/>
          <p:cNvSpPr/>
          <p:nvPr/>
        </p:nvSpPr>
        <p:spPr>
          <a:xfrm>
            <a:off x="364742" y="1995686"/>
            <a:ext cx="8352928" cy="2677656"/>
          </a:xfrm>
          <a:prstGeom prst="rect">
            <a:avLst/>
          </a:prstGeom>
        </p:spPr>
        <p:txBody>
          <a:bodyPr wrap="square">
            <a:spAutoFit/>
          </a:bodyPr>
          <a:lstStyle/>
          <a:p>
            <a:r>
              <a:rPr lang="en-US" altLang="zh-TW" sz="2400" b="1" baseline="30000" dirty="0"/>
              <a:t>16</a:t>
            </a:r>
            <a:r>
              <a:rPr lang="zh-TW" altLang="zh-TW" sz="2400" b="1" dirty="0"/>
              <a:t>你滿受羞辱，不得榮耀；你也喝吧，顯出是未受割禮的！耶和華右手的杯必傳到你那裡；你的榮耀就變為大大地羞辱</a:t>
            </a:r>
            <a:r>
              <a:rPr lang="zh-TW" altLang="zh-TW" sz="2400" b="1" dirty="0" smtClean="0"/>
              <a:t>。【哈</a:t>
            </a:r>
            <a:r>
              <a:rPr lang="en-US" altLang="zh-TW" sz="2400" b="1" dirty="0" smtClean="0"/>
              <a:t> 2:16</a:t>
            </a:r>
            <a:r>
              <a:rPr lang="zh-TW" altLang="zh-TW" sz="2400" b="1" dirty="0" smtClean="0"/>
              <a:t>】</a:t>
            </a:r>
            <a:r>
              <a:rPr lang="en-US" altLang="zh-TW" sz="2400" b="1" dirty="0" smtClean="0"/>
              <a:t/>
            </a:r>
            <a:br>
              <a:rPr lang="en-US" altLang="zh-TW" sz="2400" b="1" dirty="0" smtClean="0"/>
            </a:br>
            <a:r>
              <a:rPr lang="en-US" altLang="zh-TW" sz="2400" b="1" baseline="30000" dirty="0" smtClean="0"/>
              <a:t>16</a:t>
            </a:r>
            <a:r>
              <a:rPr lang="en-US" altLang="zh-TW" sz="2400" b="1" dirty="0" smtClean="0"/>
              <a:t>You </a:t>
            </a:r>
            <a:r>
              <a:rPr lang="en-US" altLang="zh-TW" sz="2400" b="1" dirty="0"/>
              <a:t>will have your fill of shame instead of glory. Drink, yourself, and show your </a:t>
            </a:r>
            <a:r>
              <a:rPr lang="en-US" altLang="zh-TW" sz="2400" b="1" dirty="0" err="1"/>
              <a:t>uncircumcision</a:t>
            </a:r>
            <a:r>
              <a:rPr lang="en-US" altLang="zh-TW" sz="2400" b="1" dirty="0"/>
              <a:t>! The cup in the Lord's right hand will come around to you, and utter shame will come upon your glory! </a:t>
            </a:r>
            <a:r>
              <a:rPr lang="zh-TW" altLang="zh-TW" sz="2400" b="1" dirty="0"/>
              <a:t>【</a:t>
            </a:r>
            <a:r>
              <a:rPr lang="en-US" altLang="zh-TW" sz="2400" b="1" dirty="0" err="1"/>
              <a:t>Hab</a:t>
            </a:r>
            <a:r>
              <a:rPr lang="en-US" altLang="zh-TW" sz="2400" b="1" dirty="0"/>
              <a:t> 2:16</a:t>
            </a:r>
            <a:r>
              <a:rPr lang="zh-TW" altLang="zh-TW" sz="2400" b="1" dirty="0"/>
              <a:t>】</a:t>
            </a:r>
          </a:p>
        </p:txBody>
      </p:sp>
      <p:sp>
        <p:nvSpPr>
          <p:cNvPr id="5" name="矩形 4"/>
          <p:cNvSpPr/>
          <p:nvPr/>
        </p:nvSpPr>
        <p:spPr>
          <a:xfrm>
            <a:off x="454203" y="1512154"/>
            <a:ext cx="373382" cy="461665"/>
          </a:xfrm>
          <a:prstGeom prst="rect">
            <a:avLst/>
          </a:prstGeom>
        </p:spPr>
        <p:txBody>
          <a:bodyPr wrap="square">
            <a:spAutoFit/>
          </a:bodyPr>
          <a:lstStyle/>
          <a:p>
            <a:r>
              <a:rPr lang="en-US" altLang="zh-TW" sz="2400" b="1" dirty="0" smtClean="0">
                <a:solidFill>
                  <a:srgbClr val="00B0F0"/>
                </a:solidFill>
              </a:rPr>
              <a:t>1. </a:t>
            </a:r>
            <a:endParaRPr lang="zh-TW" altLang="en-US" sz="2400" b="1" dirty="0">
              <a:solidFill>
                <a:srgbClr val="00B0F0"/>
              </a:solidFill>
            </a:endParaRPr>
          </a:p>
        </p:txBody>
      </p:sp>
    </p:spTree>
    <p:extLst>
      <p:ext uri="{BB962C8B-B14F-4D97-AF65-F5344CB8AC3E}">
        <p14:creationId xmlns:p14="http://schemas.microsoft.com/office/powerpoint/2010/main" val="32878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0909" y="411510"/>
            <a:ext cx="8064896" cy="461665"/>
          </a:xfrm>
          <a:prstGeom prst="rect">
            <a:avLst/>
          </a:prstGeom>
        </p:spPr>
        <p:txBody>
          <a:bodyPr wrap="square">
            <a:spAutoFit/>
          </a:bodyPr>
          <a:lstStyle/>
          <a:p>
            <a:r>
              <a:rPr lang="en-US" altLang="zh-TW" sz="2400" b="1" dirty="0" smtClean="0"/>
              <a:t>   “</a:t>
            </a:r>
            <a:r>
              <a:rPr lang="zh-TW" altLang="zh-TW" sz="2400" b="1" dirty="0"/>
              <a:t>我已經禱告了</a:t>
            </a:r>
            <a:r>
              <a:rPr lang="en-US" altLang="zh-TW" sz="2400" b="1" dirty="0"/>
              <a:t>, </a:t>
            </a:r>
            <a:r>
              <a:rPr lang="zh-TW" altLang="zh-TW" sz="2400" b="1" dirty="0"/>
              <a:t>接下來是甚麼呢</a:t>
            </a:r>
            <a:r>
              <a:rPr lang="en-US" altLang="zh-TW" sz="2400" b="1" dirty="0"/>
              <a:t>?” </a:t>
            </a:r>
            <a:endParaRPr lang="zh-TW" altLang="en-US" sz="2400" b="1" dirty="0"/>
          </a:p>
        </p:txBody>
      </p:sp>
      <p:sp>
        <p:nvSpPr>
          <p:cNvPr id="4" name="矩形 3"/>
          <p:cNvSpPr/>
          <p:nvPr/>
        </p:nvSpPr>
        <p:spPr>
          <a:xfrm>
            <a:off x="5334577" y="433049"/>
            <a:ext cx="2596160" cy="461665"/>
          </a:xfrm>
          <a:prstGeom prst="rect">
            <a:avLst/>
          </a:prstGeom>
        </p:spPr>
        <p:txBody>
          <a:bodyPr wrap="none">
            <a:spAutoFit/>
          </a:bodyPr>
          <a:lstStyle/>
          <a:p>
            <a:r>
              <a:rPr lang="en-US" altLang="zh-TW" sz="2400" b="1" dirty="0" smtClean="0"/>
              <a:t>“</a:t>
            </a:r>
            <a:r>
              <a:rPr lang="zh-TW" altLang="zh-TW" sz="2400" b="1" dirty="0"/>
              <a:t>禱告了</a:t>
            </a:r>
            <a:r>
              <a:rPr lang="en-US" altLang="zh-TW" sz="2400" b="1" dirty="0"/>
              <a:t>, </a:t>
            </a:r>
            <a:r>
              <a:rPr lang="zh-TW" altLang="zh-TW" sz="2400" b="1" dirty="0"/>
              <a:t>然後呢</a:t>
            </a:r>
            <a:r>
              <a:rPr lang="en-US" altLang="zh-TW" sz="2400" b="1" dirty="0"/>
              <a:t>?”</a:t>
            </a:r>
            <a:endParaRPr lang="zh-TW" altLang="zh-TW"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137" y="1059582"/>
            <a:ext cx="39604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443541" y="2283718"/>
            <a:ext cx="2908489" cy="584775"/>
          </a:xfrm>
          <a:prstGeom prst="rect">
            <a:avLst/>
          </a:prstGeom>
        </p:spPr>
        <p:txBody>
          <a:bodyPr wrap="none">
            <a:spAutoFit/>
          </a:bodyPr>
          <a:lstStyle/>
          <a:p>
            <a:r>
              <a:rPr lang="en-US" altLang="zh-TW" sz="3200" b="1" dirty="0">
                <a:solidFill>
                  <a:srgbClr val="FF0000"/>
                </a:solidFill>
              </a:rPr>
              <a:t>Pray, and then? </a:t>
            </a:r>
          </a:p>
        </p:txBody>
      </p:sp>
    </p:spTree>
    <p:extLst>
      <p:ext uri="{BB962C8B-B14F-4D97-AF65-F5344CB8AC3E}">
        <p14:creationId xmlns:p14="http://schemas.microsoft.com/office/powerpoint/2010/main" val="4062783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0545" y="2139702"/>
            <a:ext cx="8532440" cy="2308324"/>
          </a:xfrm>
          <a:prstGeom prst="rect">
            <a:avLst/>
          </a:prstGeom>
        </p:spPr>
        <p:txBody>
          <a:bodyPr wrap="square">
            <a:spAutoFit/>
          </a:bodyPr>
          <a:lstStyle/>
          <a:p>
            <a:r>
              <a:rPr lang="en-US" altLang="zh-TW" sz="2400" b="1" baseline="30000" dirty="0"/>
              <a:t>18</a:t>
            </a:r>
            <a:r>
              <a:rPr lang="zh-TW" altLang="zh-TW" sz="2400" b="1" dirty="0"/>
              <a:t>雕刻的偶像，人將他刻出來，有甚麼益處呢？鑄造的偶像就是虛謊的師傅。製造者倚靠這啞吧偶像有甚麼益處呢</a:t>
            </a:r>
            <a:r>
              <a:rPr lang="zh-TW" altLang="zh-TW" sz="2400" b="1" dirty="0" smtClean="0"/>
              <a:t>？</a:t>
            </a:r>
            <a:endParaRPr lang="en-US" altLang="zh-TW" sz="2400" b="1" dirty="0" smtClean="0"/>
          </a:p>
          <a:p>
            <a:r>
              <a:rPr lang="zh-TW" altLang="zh-TW" sz="2400" b="1" dirty="0" smtClean="0"/>
              <a:t>【</a:t>
            </a:r>
            <a:r>
              <a:rPr lang="zh-TW" altLang="zh-TW" sz="2400" b="1" dirty="0"/>
              <a:t>哈</a:t>
            </a:r>
            <a:r>
              <a:rPr lang="en-US" altLang="zh-TW" sz="2400" b="1" dirty="0"/>
              <a:t> 2:18</a:t>
            </a:r>
            <a:r>
              <a:rPr lang="zh-TW" altLang="zh-TW" sz="2400" b="1" dirty="0"/>
              <a:t>】</a:t>
            </a:r>
            <a:r>
              <a:rPr lang="en-US" altLang="zh-TW" sz="2400" b="1" dirty="0"/>
              <a:t/>
            </a:r>
            <a:br>
              <a:rPr lang="en-US" altLang="zh-TW" sz="2400" b="1" dirty="0"/>
            </a:br>
            <a:r>
              <a:rPr lang="en-US" altLang="zh-TW" sz="2400" b="1" baseline="30000" dirty="0"/>
              <a:t>18</a:t>
            </a:r>
            <a:r>
              <a:rPr lang="en-US" altLang="zh-TW" sz="2400" b="1" dirty="0"/>
              <a:t>" What profit is an idol when its maker has shaped it, a metal image, a teacher of lies? For its maker trusts in his own creation when he makes speechless idols! </a:t>
            </a:r>
            <a:r>
              <a:rPr lang="zh-TW" altLang="zh-TW" sz="2400" b="1" dirty="0"/>
              <a:t>【</a:t>
            </a:r>
            <a:r>
              <a:rPr lang="en-US" altLang="zh-TW" sz="2400" b="1" dirty="0" err="1"/>
              <a:t>Hab</a:t>
            </a:r>
            <a:r>
              <a:rPr lang="en-US" altLang="zh-TW" sz="2400" b="1" dirty="0"/>
              <a:t> 2:18</a:t>
            </a:r>
            <a:r>
              <a:rPr lang="zh-TW" altLang="zh-TW" sz="2400" b="1" dirty="0"/>
              <a:t>】</a:t>
            </a:r>
          </a:p>
        </p:txBody>
      </p:sp>
      <p:sp>
        <p:nvSpPr>
          <p:cNvPr id="4" name="矩形 3"/>
          <p:cNvSpPr/>
          <p:nvPr/>
        </p:nvSpPr>
        <p:spPr>
          <a:xfrm>
            <a:off x="415292" y="692960"/>
            <a:ext cx="8562946" cy="1200329"/>
          </a:xfrm>
          <a:prstGeom prst="rect">
            <a:avLst/>
          </a:prstGeom>
        </p:spPr>
        <p:txBody>
          <a:bodyPr wrap="square">
            <a:spAutoFit/>
          </a:bodyPr>
          <a:lstStyle/>
          <a:p>
            <a:r>
              <a:rPr lang="en-US" altLang="zh-TW" sz="2400" b="1" dirty="0">
                <a:solidFill>
                  <a:srgbClr val="00B0F0"/>
                </a:solidFill>
              </a:rPr>
              <a:t>2</a:t>
            </a:r>
            <a:r>
              <a:rPr lang="en-US" altLang="zh-TW" sz="2400" b="1" dirty="0" smtClean="0">
                <a:solidFill>
                  <a:srgbClr val="00B0F0"/>
                </a:solidFill>
              </a:rPr>
              <a:t>.</a:t>
            </a:r>
            <a:r>
              <a:rPr lang="zh-TW" altLang="zh-TW" dirty="0"/>
              <a:t> </a:t>
            </a:r>
            <a:r>
              <a:rPr lang="zh-TW" altLang="zh-TW" sz="2400" b="1" dirty="0"/>
              <a:t>迦勒底人拜偶像</a:t>
            </a:r>
            <a:r>
              <a:rPr lang="en-US" altLang="zh-TW" sz="2400" b="1" dirty="0"/>
              <a:t>, </a:t>
            </a:r>
            <a:r>
              <a:rPr lang="zh-TW" altLang="zh-TW" sz="2400" b="1" dirty="0"/>
              <a:t>受審判的時候</a:t>
            </a:r>
            <a:r>
              <a:rPr lang="en-US" altLang="zh-TW" sz="2400" b="1" dirty="0"/>
              <a:t>, </a:t>
            </a:r>
            <a:r>
              <a:rPr lang="zh-TW" altLang="zh-TW" sz="2400" b="1" dirty="0"/>
              <a:t>偶像無能力幫助</a:t>
            </a:r>
            <a:r>
              <a:rPr lang="zh-TW" altLang="zh-TW" sz="2400" b="1" dirty="0" smtClean="0"/>
              <a:t>他們</a:t>
            </a:r>
            <a:endParaRPr lang="en-US" altLang="zh-TW" sz="2400" b="1" dirty="0" smtClean="0"/>
          </a:p>
          <a:p>
            <a:r>
              <a:rPr lang="en-US" altLang="zh-TW" sz="2400" b="1" dirty="0" smtClean="0"/>
              <a:t>    The </a:t>
            </a:r>
            <a:r>
              <a:rPr lang="en-US" altLang="zh-TW" sz="2400" b="1" dirty="0"/>
              <a:t>Chaldeans worshipped idols. When they were judged, </a:t>
            </a:r>
            <a:r>
              <a:rPr lang="en-US" altLang="zh-TW" sz="2400" b="1" dirty="0" smtClean="0"/>
              <a:t>the</a:t>
            </a:r>
          </a:p>
          <a:p>
            <a:r>
              <a:rPr lang="en-US" altLang="zh-TW" sz="2400" b="1" dirty="0"/>
              <a:t> </a:t>
            </a:r>
            <a:r>
              <a:rPr lang="en-US" altLang="zh-TW" sz="2400" b="1" dirty="0" smtClean="0"/>
              <a:t>   idols </a:t>
            </a:r>
            <a:r>
              <a:rPr lang="en-US" altLang="zh-TW" sz="2400" b="1" dirty="0"/>
              <a:t>were unable to help them.</a:t>
            </a:r>
            <a:endParaRPr lang="zh-TW" altLang="en-US" sz="2400" b="1" dirty="0"/>
          </a:p>
        </p:txBody>
      </p:sp>
    </p:spTree>
    <p:extLst>
      <p:ext uri="{BB962C8B-B14F-4D97-AF65-F5344CB8AC3E}">
        <p14:creationId xmlns:p14="http://schemas.microsoft.com/office/powerpoint/2010/main" val="1713299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7283"/>
            <a:ext cx="5856093" cy="461665"/>
          </a:xfrm>
          <a:prstGeom prst="rect">
            <a:avLst/>
          </a:prstGeom>
        </p:spPr>
        <p:txBody>
          <a:bodyPr wrap="square">
            <a:spAutoFit/>
          </a:bodyPr>
          <a:lstStyle/>
          <a:p>
            <a:r>
              <a:rPr lang="en-US" altLang="zh-TW" sz="2400" b="1" dirty="0">
                <a:solidFill>
                  <a:srgbClr val="FF0000"/>
                </a:solidFill>
              </a:rPr>
              <a:t>E. </a:t>
            </a:r>
            <a:r>
              <a:rPr lang="zh-TW" altLang="zh-TW" sz="2400" b="1" dirty="0"/>
              <a:t>上帝工作的</a:t>
            </a:r>
            <a:r>
              <a:rPr lang="zh-TW" altLang="zh-TW" sz="2400" b="1" dirty="0" smtClean="0"/>
              <a:t>方法</a:t>
            </a:r>
            <a:r>
              <a:rPr lang="en-US" altLang="zh-TW" sz="2400" b="1" dirty="0" smtClean="0"/>
              <a:t> /The </a:t>
            </a:r>
            <a:r>
              <a:rPr lang="en-US" altLang="zh-TW" sz="2400" b="1" dirty="0"/>
              <a:t>way God </a:t>
            </a:r>
            <a:r>
              <a:rPr lang="en-US" altLang="zh-TW" sz="2400" b="1" dirty="0" smtClean="0"/>
              <a:t>works</a:t>
            </a:r>
            <a:r>
              <a:rPr lang="en-US" altLang="zh-TW" sz="2400" b="1" dirty="0" smtClean="0">
                <a:solidFill>
                  <a:prstClr val="black"/>
                </a:solidFill>
              </a:rPr>
              <a:t>:</a:t>
            </a:r>
            <a:endParaRPr lang="zh-TW" altLang="en-US" sz="2400" dirty="0"/>
          </a:p>
        </p:txBody>
      </p:sp>
      <p:sp>
        <p:nvSpPr>
          <p:cNvPr id="3" name="矩形 2"/>
          <p:cNvSpPr/>
          <p:nvPr/>
        </p:nvSpPr>
        <p:spPr>
          <a:xfrm>
            <a:off x="467544" y="1059582"/>
            <a:ext cx="8496944" cy="1200329"/>
          </a:xfrm>
          <a:prstGeom prst="rect">
            <a:avLst/>
          </a:prstGeom>
        </p:spPr>
        <p:txBody>
          <a:bodyPr wrap="square">
            <a:spAutoFit/>
          </a:bodyPr>
          <a:lstStyle/>
          <a:p>
            <a:r>
              <a:rPr lang="en-US" altLang="zh-TW" sz="2400" b="1" dirty="0" smtClean="0">
                <a:solidFill>
                  <a:srgbClr val="00B0F0"/>
                </a:solidFill>
              </a:rPr>
              <a:t>1. </a:t>
            </a:r>
            <a:r>
              <a:rPr lang="zh-TW" altLang="zh-TW" sz="2400" b="1" dirty="0" smtClean="0"/>
              <a:t>上帝</a:t>
            </a:r>
            <a:r>
              <a:rPr lang="zh-TW" altLang="zh-TW" sz="2400" b="1" dirty="0"/>
              <a:t>是掌管著地上所有的事情</a:t>
            </a:r>
            <a:r>
              <a:rPr lang="en-US" altLang="zh-TW" sz="2400" b="1" dirty="0"/>
              <a:t>. </a:t>
            </a:r>
            <a:r>
              <a:rPr lang="zh-TW" altLang="zh-TW" sz="2400" b="1" dirty="0"/>
              <a:t>而且知道的很詳細</a:t>
            </a:r>
            <a:r>
              <a:rPr lang="en-US" altLang="zh-TW" sz="2400" b="1" dirty="0"/>
              <a:t>. </a:t>
            </a:r>
            <a:endParaRPr lang="en-US" altLang="zh-TW" sz="2400" b="1" dirty="0" smtClean="0"/>
          </a:p>
          <a:p>
            <a:r>
              <a:rPr lang="en-US" altLang="zh-TW" sz="2400" b="1" dirty="0" smtClean="0"/>
              <a:t>    God </a:t>
            </a:r>
            <a:r>
              <a:rPr lang="en-US" altLang="zh-TW" sz="2400" b="1" dirty="0"/>
              <a:t>is in charge of all things on the </a:t>
            </a:r>
            <a:r>
              <a:rPr lang="en-US" altLang="zh-TW" sz="2400" b="1" dirty="0" smtClean="0"/>
              <a:t>ground and </a:t>
            </a:r>
            <a:r>
              <a:rPr lang="en-US" altLang="zh-TW" sz="2400" b="1" dirty="0"/>
              <a:t>knows </a:t>
            </a:r>
            <a:r>
              <a:rPr lang="en-US" altLang="zh-TW" sz="2400" b="1" dirty="0" smtClean="0"/>
              <a:t>them in</a:t>
            </a:r>
          </a:p>
          <a:p>
            <a:r>
              <a:rPr lang="en-US" altLang="zh-TW" sz="2400" b="1" dirty="0"/>
              <a:t> </a:t>
            </a:r>
            <a:r>
              <a:rPr lang="en-US" altLang="zh-TW" sz="2400" b="1" dirty="0" smtClean="0"/>
              <a:t>   </a:t>
            </a:r>
            <a:r>
              <a:rPr lang="en-US" altLang="zh-TW" sz="2400" b="1" dirty="0"/>
              <a:t>great detail.</a:t>
            </a:r>
            <a:endParaRPr lang="zh-TW" altLang="en-US" sz="2400" b="1" dirty="0"/>
          </a:p>
        </p:txBody>
      </p:sp>
      <p:sp>
        <p:nvSpPr>
          <p:cNvPr id="4" name="矩形 3"/>
          <p:cNvSpPr/>
          <p:nvPr/>
        </p:nvSpPr>
        <p:spPr>
          <a:xfrm>
            <a:off x="448774" y="2643758"/>
            <a:ext cx="8496944" cy="1200329"/>
          </a:xfrm>
          <a:prstGeom prst="rect">
            <a:avLst/>
          </a:prstGeom>
        </p:spPr>
        <p:txBody>
          <a:bodyPr wrap="square">
            <a:spAutoFit/>
          </a:bodyPr>
          <a:lstStyle/>
          <a:p>
            <a:r>
              <a:rPr lang="en-US" altLang="zh-TW" sz="2400" b="1" dirty="0">
                <a:solidFill>
                  <a:srgbClr val="00B0F0"/>
                </a:solidFill>
              </a:rPr>
              <a:t>2. </a:t>
            </a:r>
            <a:r>
              <a:rPr lang="zh-TW" altLang="zh-TW" sz="2400" b="1" dirty="0"/>
              <a:t>上帝處理他的子民的事情</a:t>
            </a:r>
            <a:r>
              <a:rPr lang="en-US" altLang="zh-TW" sz="2400" b="1" dirty="0"/>
              <a:t>, </a:t>
            </a:r>
            <a:r>
              <a:rPr lang="zh-TW" altLang="zh-TW" sz="2400" b="1" dirty="0"/>
              <a:t>比處理外邦人的事情還來得重要</a:t>
            </a:r>
            <a:r>
              <a:rPr lang="en-US" altLang="zh-TW" sz="2400" b="1" dirty="0"/>
              <a:t>. </a:t>
            </a:r>
            <a:endParaRPr lang="en-US" altLang="zh-TW" sz="2400" b="1" dirty="0" smtClean="0"/>
          </a:p>
          <a:p>
            <a:r>
              <a:rPr lang="en-US" altLang="zh-TW" sz="2400" b="1" dirty="0" smtClean="0"/>
              <a:t>     It </a:t>
            </a:r>
            <a:r>
              <a:rPr lang="en-US" altLang="zh-TW" sz="2400" b="1" dirty="0"/>
              <a:t>is more </a:t>
            </a:r>
            <a:r>
              <a:rPr lang="en-US" altLang="zh-TW" sz="2400" b="1" dirty="0" smtClean="0"/>
              <a:t>important for God to handle his people </a:t>
            </a:r>
            <a:r>
              <a:rPr lang="en-US" altLang="zh-TW" sz="2400" b="1" dirty="0"/>
              <a:t>than </a:t>
            </a:r>
            <a:r>
              <a:rPr lang="en-US" altLang="zh-TW" sz="2400" b="1" dirty="0" smtClean="0"/>
              <a:t>deal</a:t>
            </a:r>
          </a:p>
          <a:p>
            <a:r>
              <a:rPr lang="en-US" altLang="zh-TW" sz="2400" b="1" dirty="0"/>
              <a:t> </a:t>
            </a:r>
            <a:r>
              <a:rPr lang="en-US" altLang="zh-TW" sz="2400" b="1" dirty="0" smtClean="0"/>
              <a:t>    with </a:t>
            </a:r>
            <a:r>
              <a:rPr lang="en-US" altLang="zh-TW" sz="2400" b="1" dirty="0"/>
              <a:t>the Gentiles. </a:t>
            </a:r>
            <a:endParaRPr lang="zh-TW" altLang="en-US" sz="2400" b="1" dirty="0"/>
          </a:p>
        </p:txBody>
      </p:sp>
    </p:spTree>
    <p:extLst>
      <p:ext uri="{BB962C8B-B14F-4D97-AF65-F5344CB8AC3E}">
        <p14:creationId xmlns:p14="http://schemas.microsoft.com/office/powerpoint/2010/main" val="42058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117" y="108733"/>
            <a:ext cx="8942246" cy="1200329"/>
          </a:xfrm>
          <a:prstGeom prst="rect">
            <a:avLst/>
          </a:prstGeom>
        </p:spPr>
        <p:txBody>
          <a:bodyPr wrap="square">
            <a:spAutoFit/>
          </a:bodyPr>
          <a:lstStyle/>
          <a:p>
            <a:r>
              <a:rPr lang="en-US" altLang="zh-TW" sz="2400" b="1" dirty="0">
                <a:solidFill>
                  <a:srgbClr val="FF0000"/>
                </a:solidFill>
              </a:rPr>
              <a:t>F</a:t>
            </a:r>
            <a:r>
              <a:rPr lang="en-US" altLang="zh-TW" sz="2400" b="1" dirty="0" smtClean="0">
                <a:solidFill>
                  <a:srgbClr val="FF0000"/>
                </a:solidFill>
              </a:rPr>
              <a:t>.</a:t>
            </a:r>
            <a:r>
              <a:rPr lang="zh-TW" altLang="zh-TW" sz="2400" b="1" dirty="0"/>
              <a:t>對神的信心</a:t>
            </a:r>
            <a:r>
              <a:rPr lang="en-US" altLang="zh-TW" sz="2400" b="1" dirty="0"/>
              <a:t>, </a:t>
            </a:r>
            <a:r>
              <a:rPr lang="zh-TW" altLang="zh-TW" sz="2400" b="1" dirty="0"/>
              <a:t>對神的信靠</a:t>
            </a:r>
            <a:r>
              <a:rPr lang="en-US" altLang="zh-TW" sz="2400" b="1" dirty="0"/>
              <a:t>, </a:t>
            </a:r>
            <a:r>
              <a:rPr lang="zh-TW" altLang="zh-TW" sz="2400" b="1" dirty="0"/>
              <a:t>讓哈巴谷能夠講出這屬靈的美好的言語</a:t>
            </a:r>
            <a:r>
              <a:rPr lang="en-US" altLang="zh-TW" sz="2400" b="1" dirty="0" smtClean="0"/>
              <a:t>.</a:t>
            </a:r>
          </a:p>
          <a:p>
            <a:r>
              <a:rPr lang="en-US" altLang="zh-TW" sz="2400" b="1" dirty="0" smtClean="0"/>
              <a:t>   </a:t>
            </a:r>
            <a:r>
              <a:rPr lang="en-US" altLang="zh-TW" sz="2400" b="1" dirty="0"/>
              <a:t>Thanks to </a:t>
            </a:r>
            <a:r>
              <a:rPr lang="en-US" altLang="zh-TW" sz="2400" b="1" dirty="0" smtClean="0"/>
              <a:t>his faith </a:t>
            </a:r>
            <a:r>
              <a:rPr lang="en-US" altLang="zh-TW" sz="2400" b="1" dirty="0"/>
              <a:t>in God and trust in God, </a:t>
            </a:r>
            <a:r>
              <a:rPr lang="en-US" altLang="zh-TW" sz="2400" b="1" dirty="0" smtClean="0"/>
              <a:t>Habakkuk was able to</a:t>
            </a:r>
          </a:p>
          <a:p>
            <a:r>
              <a:rPr lang="en-US" altLang="zh-TW" sz="2400" b="1" dirty="0"/>
              <a:t> </a:t>
            </a:r>
            <a:r>
              <a:rPr lang="en-US" altLang="zh-TW" sz="2400" b="1" dirty="0" smtClean="0"/>
              <a:t>   proclaim this beautiful </a:t>
            </a:r>
            <a:r>
              <a:rPr lang="en-US" altLang="zh-TW" sz="2400" b="1" smtClean="0"/>
              <a:t>spiritual statement.</a:t>
            </a:r>
            <a:endParaRPr lang="zh-TW" altLang="zh-TW" sz="2400" b="1" dirty="0">
              <a:solidFill>
                <a:srgbClr val="FF0000"/>
              </a:solidFill>
            </a:endParaRPr>
          </a:p>
        </p:txBody>
      </p:sp>
      <p:sp>
        <p:nvSpPr>
          <p:cNvPr id="3" name="矩形 2"/>
          <p:cNvSpPr/>
          <p:nvPr/>
        </p:nvSpPr>
        <p:spPr>
          <a:xfrm>
            <a:off x="182989" y="1491630"/>
            <a:ext cx="8880125" cy="3416320"/>
          </a:xfrm>
          <a:prstGeom prst="rect">
            <a:avLst/>
          </a:prstGeom>
        </p:spPr>
        <p:txBody>
          <a:bodyPr wrap="square">
            <a:spAutoFit/>
          </a:bodyPr>
          <a:lstStyle/>
          <a:p>
            <a:r>
              <a:rPr lang="en-US" altLang="zh-TW" sz="2400" b="1" baseline="30000" dirty="0" smtClean="0"/>
              <a:t>16</a:t>
            </a:r>
            <a:r>
              <a:rPr lang="zh-TW" altLang="zh-TW" sz="2400" b="1" dirty="0" smtClean="0"/>
              <a:t>我聽見耶和華的聲音，身體戰兢，嘴唇發顫，骨中朽爛；我在所立之處戰兢。我只可安靜等候災難之日臨到，犯境之民上來。</a:t>
            </a:r>
            <a:r>
              <a:rPr lang="en-US" altLang="zh-TW" sz="2400" b="1" baseline="30000" dirty="0"/>
              <a:t> 17</a:t>
            </a:r>
            <a:r>
              <a:rPr lang="zh-TW" altLang="zh-TW" sz="2400" b="1" dirty="0"/>
              <a:t>雖然無花果樹不發旺，葡萄樹不結果，橄欖樹也不效力，田地不出糧食， </a:t>
            </a:r>
            <a:endParaRPr lang="en-US" altLang="zh-TW" sz="2400" b="1" dirty="0" smtClean="0"/>
          </a:p>
          <a:p>
            <a:r>
              <a:rPr lang="en-US" altLang="zh-TW" sz="2400" b="1" baseline="30000" dirty="0" smtClean="0"/>
              <a:t>16</a:t>
            </a:r>
            <a:r>
              <a:rPr lang="en-US" altLang="zh-TW" sz="2400" b="1" dirty="0" smtClean="0"/>
              <a:t>I </a:t>
            </a:r>
            <a:r>
              <a:rPr lang="en-US" altLang="zh-TW" sz="2400" b="1" dirty="0"/>
              <a:t>hear, and my body trembles; my lips quiver at the sound; rottenness enters into my bones; my legs tremble beneath me. Yet I will quietly wait for the day of trouble to come upon people who invade us. </a:t>
            </a:r>
            <a:r>
              <a:rPr lang="en-US" altLang="zh-TW" sz="2400" b="1" baseline="30000" dirty="0"/>
              <a:t>17</a:t>
            </a:r>
            <a:r>
              <a:rPr lang="en-US" altLang="zh-TW" sz="2400" b="1" dirty="0"/>
              <a:t>Though the fig tree should not blossom, nor fruit be on the vines, the produce of the olive fail and the fields yield no food, </a:t>
            </a:r>
            <a:endParaRPr lang="zh-TW" altLang="en-US" sz="2400" b="1" dirty="0"/>
          </a:p>
        </p:txBody>
      </p:sp>
    </p:spTree>
    <p:extLst>
      <p:ext uri="{BB962C8B-B14F-4D97-AF65-F5344CB8AC3E}">
        <p14:creationId xmlns:p14="http://schemas.microsoft.com/office/powerpoint/2010/main" val="1789412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699542"/>
            <a:ext cx="8424936" cy="3970318"/>
          </a:xfrm>
          <a:prstGeom prst="rect">
            <a:avLst/>
          </a:prstGeom>
        </p:spPr>
        <p:txBody>
          <a:bodyPr wrap="square">
            <a:spAutoFit/>
          </a:bodyPr>
          <a:lstStyle/>
          <a:p>
            <a:r>
              <a:rPr lang="zh-TW" altLang="zh-TW" sz="2400" b="1" dirty="0" smtClean="0"/>
              <a:t>圈</a:t>
            </a:r>
            <a:r>
              <a:rPr lang="zh-TW" altLang="zh-TW" sz="2400" b="1" dirty="0"/>
              <a:t>中絕了羊，棚內也沒有牛； </a:t>
            </a:r>
            <a:r>
              <a:rPr lang="en-US" altLang="zh-TW" sz="2400" b="1" baseline="30000" dirty="0" smtClean="0"/>
              <a:t>18</a:t>
            </a:r>
            <a:r>
              <a:rPr lang="zh-TW" altLang="zh-TW" sz="2400" b="1" dirty="0"/>
              <a:t>然而，我要因耶和華歡欣，因救我的　 神喜樂。</a:t>
            </a:r>
            <a:r>
              <a:rPr lang="en-US" altLang="zh-TW" sz="2400" b="1" baseline="30000" dirty="0"/>
              <a:t>19</a:t>
            </a:r>
            <a:r>
              <a:rPr lang="zh-TW" altLang="zh-TW" sz="2400" b="1" dirty="0"/>
              <a:t>主耶和華是我的力量；他使我的腳快如母鹿的蹄，又使我穩行在高處。這歌交與伶長，用絲弦的樂器。【哈</a:t>
            </a:r>
            <a:r>
              <a:rPr lang="en-US" altLang="zh-TW" sz="2400" b="1" dirty="0"/>
              <a:t> 3:16~19</a:t>
            </a:r>
            <a:r>
              <a:rPr lang="zh-TW" altLang="zh-TW" sz="2400" b="1" dirty="0" smtClean="0"/>
              <a:t>】</a:t>
            </a:r>
            <a:endParaRPr lang="en-US" altLang="zh-TW" sz="2400" b="1" dirty="0" smtClean="0"/>
          </a:p>
          <a:p>
            <a:r>
              <a:rPr lang="en-US" altLang="zh-TW" sz="2400" b="1" dirty="0"/>
              <a:t>the flock be cut off from the fold and there be no herd in the stalls, </a:t>
            </a:r>
            <a:r>
              <a:rPr lang="en-US" altLang="zh-TW" sz="2400" b="1" baseline="30000" dirty="0" smtClean="0"/>
              <a:t>18</a:t>
            </a:r>
            <a:r>
              <a:rPr lang="en-US" altLang="zh-TW" sz="2400" b="1" dirty="0" smtClean="0"/>
              <a:t>yet </a:t>
            </a:r>
            <a:r>
              <a:rPr lang="en-US" altLang="zh-TW" sz="2400" b="1" dirty="0"/>
              <a:t>I will rejoice in the Lord; I will take joy in the God of my salvation. </a:t>
            </a:r>
            <a:r>
              <a:rPr lang="en-US" altLang="zh-TW" sz="2400" b="1" baseline="30000" dirty="0"/>
              <a:t>19</a:t>
            </a:r>
            <a:r>
              <a:rPr lang="en-US" altLang="zh-TW" sz="2400" b="1" dirty="0"/>
              <a:t>God, the Lord, is my strength; he makes my feet like the deer's; he makes me tread on my high places. To the choirmaster: with stringed instruments. </a:t>
            </a:r>
            <a:r>
              <a:rPr lang="zh-TW" altLang="zh-TW" sz="2400" b="1" dirty="0"/>
              <a:t>【</a:t>
            </a:r>
            <a:r>
              <a:rPr lang="en-US" altLang="zh-TW" sz="2400" b="1" dirty="0" err="1"/>
              <a:t>Hab</a:t>
            </a:r>
            <a:r>
              <a:rPr lang="en-US" altLang="zh-TW" sz="2400" b="1" dirty="0"/>
              <a:t> 3:16~19</a:t>
            </a:r>
            <a:r>
              <a:rPr lang="zh-TW" altLang="zh-TW" sz="2400" b="1" dirty="0"/>
              <a:t>】</a:t>
            </a:r>
            <a:endParaRPr lang="zh-TW" altLang="en-US" sz="2400" b="1" dirty="0"/>
          </a:p>
          <a:p>
            <a:r>
              <a:rPr lang="en-US" altLang="zh-TW" b="1" dirty="0"/>
              <a:t/>
            </a:r>
            <a:br>
              <a:rPr lang="en-US" altLang="zh-TW" b="1" dirty="0"/>
            </a:br>
            <a:endParaRPr lang="zh-TW" altLang="en-US" dirty="0"/>
          </a:p>
        </p:txBody>
      </p:sp>
    </p:spTree>
    <p:extLst>
      <p:ext uri="{BB962C8B-B14F-4D97-AF65-F5344CB8AC3E}">
        <p14:creationId xmlns:p14="http://schemas.microsoft.com/office/powerpoint/2010/main" val="16004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5274" y="248473"/>
            <a:ext cx="2525050" cy="523220"/>
          </a:xfrm>
          <a:prstGeom prst="rect">
            <a:avLst/>
          </a:prstGeom>
          <a:solidFill>
            <a:srgbClr val="FFFF00"/>
          </a:solidFill>
        </p:spPr>
        <p:txBody>
          <a:bodyPr wrap="none">
            <a:spAutoFit/>
          </a:bodyPr>
          <a:lstStyle/>
          <a:p>
            <a:r>
              <a:rPr lang="en-US" altLang="zh-TW" sz="2800" b="1" dirty="0">
                <a:solidFill>
                  <a:srgbClr val="FF0000"/>
                </a:solidFill>
              </a:rPr>
              <a:t>Conclusion</a:t>
            </a:r>
            <a:r>
              <a:rPr lang="zh-TW" altLang="zh-TW" sz="2800" b="1" dirty="0">
                <a:solidFill>
                  <a:srgbClr val="FF0000"/>
                </a:solidFill>
              </a:rPr>
              <a:t>結論</a:t>
            </a:r>
            <a:endParaRPr lang="zh-TW" altLang="en-US" sz="2800" dirty="0">
              <a:solidFill>
                <a:srgbClr val="FF0000"/>
              </a:solidFill>
            </a:endParaRPr>
          </a:p>
        </p:txBody>
      </p:sp>
      <p:sp>
        <p:nvSpPr>
          <p:cNvPr id="3" name="矩形 2"/>
          <p:cNvSpPr/>
          <p:nvPr/>
        </p:nvSpPr>
        <p:spPr>
          <a:xfrm>
            <a:off x="439533" y="3075806"/>
            <a:ext cx="8064896" cy="1569660"/>
          </a:xfrm>
          <a:prstGeom prst="rect">
            <a:avLst/>
          </a:prstGeom>
        </p:spPr>
        <p:txBody>
          <a:bodyPr wrap="square">
            <a:spAutoFit/>
          </a:bodyPr>
          <a:lstStyle/>
          <a:p>
            <a:r>
              <a:rPr lang="en-US" altLang="zh-TW" sz="2400" b="1" baseline="30000" dirty="0"/>
              <a:t>10</a:t>
            </a:r>
            <a:r>
              <a:rPr lang="zh-TW" altLang="zh-TW" sz="2400" b="1" dirty="0"/>
              <a:t>洪水氾濫之時，耶和華坐著為王；耶和華坐著為王，直到永遠。【詩</a:t>
            </a:r>
            <a:r>
              <a:rPr lang="en-US" altLang="zh-TW" sz="2400" b="1" dirty="0"/>
              <a:t> 29:10</a:t>
            </a:r>
            <a:r>
              <a:rPr lang="zh-TW" altLang="zh-TW" sz="2400" b="1" dirty="0"/>
              <a:t>】</a:t>
            </a:r>
            <a:r>
              <a:rPr lang="en-US" altLang="zh-TW" sz="2400" b="1" dirty="0"/>
              <a:t/>
            </a:r>
            <a:br>
              <a:rPr lang="en-US" altLang="zh-TW" sz="2400" b="1" dirty="0"/>
            </a:br>
            <a:r>
              <a:rPr lang="en-US" altLang="zh-TW" sz="2400" b="1" baseline="30000" dirty="0"/>
              <a:t>10</a:t>
            </a:r>
            <a:r>
              <a:rPr lang="en-US" altLang="zh-TW" sz="2400" b="1" dirty="0"/>
              <a:t>The Lord sits enthroned over the flood; the Lord sits enthroned as king forever. </a:t>
            </a:r>
            <a:r>
              <a:rPr lang="zh-TW" altLang="zh-TW" sz="2400" b="1" dirty="0"/>
              <a:t>【</a:t>
            </a:r>
            <a:r>
              <a:rPr lang="en-US" altLang="zh-TW" sz="2400" b="1" dirty="0"/>
              <a:t>Ps 29:10</a:t>
            </a:r>
            <a:r>
              <a:rPr lang="zh-TW" altLang="zh-TW" sz="2400" b="1" dirty="0"/>
              <a:t>】</a:t>
            </a:r>
            <a:endParaRPr lang="zh-TW" altLang="en-US" sz="2400" b="1" dirty="0"/>
          </a:p>
        </p:txBody>
      </p:sp>
      <p:sp>
        <p:nvSpPr>
          <p:cNvPr id="4" name="矩形 3"/>
          <p:cNvSpPr/>
          <p:nvPr/>
        </p:nvSpPr>
        <p:spPr>
          <a:xfrm>
            <a:off x="323528" y="915566"/>
            <a:ext cx="8674475"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zh-TW" sz="2400" b="1" dirty="0"/>
              <a:t>我們的神是</a:t>
            </a:r>
            <a:r>
              <a:rPr lang="en-US" altLang="zh-TW" sz="2400" b="1" dirty="0"/>
              <a:t>Shalom</a:t>
            </a:r>
            <a:r>
              <a:rPr lang="zh-TW" altLang="zh-TW" sz="2400" b="1" dirty="0"/>
              <a:t>的神</a:t>
            </a:r>
            <a:r>
              <a:rPr lang="en-US" altLang="zh-TW" sz="2400" b="1" dirty="0"/>
              <a:t>, </a:t>
            </a:r>
            <a:r>
              <a:rPr lang="zh-TW" altLang="zh-TW" sz="2400" b="1" dirty="0"/>
              <a:t>我們是祂的子民</a:t>
            </a:r>
            <a:r>
              <a:rPr lang="en-US" altLang="zh-TW" sz="2400" b="1" dirty="0"/>
              <a:t>, </a:t>
            </a:r>
            <a:r>
              <a:rPr lang="zh-TW" altLang="zh-TW" sz="2400" b="1" dirty="0"/>
              <a:t>所以我們的生命裡面是有</a:t>
            </a:r>
            <a:r>
              <a:rPr lang="en-US" altLang="zh-TW" sz="2400" b="1" dirty="0"/>
              <a:t>Shalom.  </a:t>
            </a:r>
            <a:r>
              <a:rPr lang="zh-TW" altLang="zh-TW" sz="2400" b="1" dirty="0"/>
              <a:t>這個</a:t>
            </a:r>
            <a:r>
              <a:rPr lang="en-US" altLang="zh-TW" sz="2400" b="1" dirty="0"/>
              <a:t>Shalom</a:t>
            </a:r>
            <a:r>
              <a:rPr lang="zh-TW" altLang="zh-TW" sz="2400" b="1" dirty="0"/>
              <a:t>是不會因為外面的環境而變化的</a:t>
            </a:r>
            <a:r>
              <a:rPr lang="en-US" altLang="zh-TW" sz="2400" b="1" dirty="0" smtClean="0"/>
              <a:t>.</a:t>
            </a:r>
          </a:p>
          <a:p>
            <a:r>
              <a:rPr lang="en-US" altLang="zh-TW" sz="2400" b="1" dirty="0" smtClean="0"/>
              <a:t> </a:t>
            </a:r>
            <a:r>
              <a:rPr lang="en-US" altLang="zh-TW" sz="2400" b="1" dirty="0"/>
              <a:t>Our God is the God of </a:t>
            </a:r>
            <a:r>
              <a:rPr lang="en-US" altLang="zh-TW" sz="2400" b="1" dirty="0" smtClean="0"/>
              <a:t>Shalom. We </a:t>
            </a:r>
            <a:r>
              <a:rPr lang="en-US" altLang="zh-TW" sz="2400" b="1" dirty="0"/>
              <a:t>are His people, so there is Shalom in our lives. This Shalom will not change because of the outside environment.</a:t>
            </a:r>
            <a:endParaRPr lang="zh-TW" altLang="en-US" sz="2400" b="1" dirty="0"/>
          </a:p>
        </p:txBody>
      </p:sp>
    </p:spTree>
    <p:extLst>
      <p:ext uri="{BB962C8B-B14F-4D97-AF65-F5344CB8AC3E}">
        <p14:creationId xmlns:p14="http://schemas.microsoft.com/office/powerpoint/2010/main" val="3370164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544" y="411510"/>
            <a:ext cx="7370800" cy="830997"/>
          </a:xfrm>
          <a:prstGeom prst="rect">
            <a:avLst/>
          </a:prstGeom>
        </p:spPr>
        <p:txBody>
          <a:bodyPr wrap="none">
            <a:spAutoFit/>
          </a:bodyPr>
          <a:lstStyle/>
          <a:p>
            <a:r>
              <a:rPr lang="zh-TW" altLang="en-US" sz="2400" b="1" dirty="0" smtClean="0">
                <a:solidFill>
                  <a:srgbClr val="FF0000"/>
                </a:solidFill>
                <a:sym typeface="Wingdings"/>
              </a:rPr>
              <a:t></a:t>
            </a:r>
            <a:r>
              <a:rPr lang="zh-TW" altLang="zh-TW" sz="2400" b="1" dirty="0" smtClean="0"/>
              <a:t>問</a:t>
            </a:r>
            <a:r>
              <a:rPr lang="zh-TW" altLang="zh-TW" sz="2400" b="1" dirty="0"/>
              <a:t>這樣子問題的</a:t>
            </a:r>
            <a:r>
              <a:rPr lang="zh-TW" altLang="zh-TW" sz="2400" b="1" dirty="0" smtClean="0"/>
              <a:t>有</a:t>
            </a:r>
            <a:r>
              <a:rPr lang="zh-TW" altLang="en-US" sz="2400" b="1" dirty="0" smtClean="0"/>
              <a:t>兩</a:t>
            </a:r>
            <a:r>
              <a:rPr lang="zh-TW" altLang="zh-TW" sz="2400" b="1" dirty="0" smtClean="0"/>
              <a:t>種</a:t>
            </a:r>
            <a:r>
              <a:rPr lang="zh-TW" altLang="zh-TW" sz="2400" b="1" dirty="0"/>
              <a:t>人</a:t>
            </a:r>
            <a:r>
              <a:rPr lang="en-US" altLang="zh-TW" sz="2400" b="1" dirty="0" smtClean="0"/>
              <a:t>:</a:t>
            </a:r>
          </a:p>
          <a:p>
            <a:r>
              <a:rPr lang="en-US" altLang="zh-TW" sz="2400" b="1" dirty="0" smtClean="0"/>
              <a:t>    There are two kinds of people </a:t>
            </a:r>
            <a:r>
              <a:rPr lang="en-US" altLang="zh-TW" sz="2400" b="1" dirty="0"/>
              <a:t>who ask such </a:t>
            </a:r>
            <a:r>
              <a:rPr lang="en-US" altLang="zh-TW" sz="2400" b="1" dirty="0" smtClean="0"/>
              <a:t>questions:</a:t>
            </a:r>
            <a:endParaRPr lang="zh-TW" altLang="zh-TW" sz="2400" b="1" dirty="0"/>
          </a:p>
        </p:txBody>
      </p:sp>
      <p:sp>
        <p:nvSpPr>
          <p:cNvPr id="4" name="矩形 3"/>
          <p:cNvSpPr/>
          <p:nvPr/>
        </p:nvSpPr>
        <p:spPr>
          <a:xfrm>
            <a:off x="280544" y="1471226"/>
            <a:ext cx="8971975" cy="1200329"/>
          </a:xfrm>
          <a:prstGeom prst="rect">
            <a:avLst/>
          </a:prstGeom>
        </p:spPr>
        <p:txBody>
          <a:bodyPr wrap="square">
            <a:spAutoFit/>
          </a:bodyPr>
          <a:lstStyle/>
          <a:p>
            <a:r>
              <a:rPr lang="en-US" altLang="zh-TW" sz="2400" b="1" dirty="0" smtClean="0">
                <a:solidFill>
                  <a:srgbClr val="FF0000"/>
                </a:solidFill>
              </a:rPr>
              <a:t>1.</a:t>
            </a:r>
            <a:r>
              <a:rPr lang="zh-TW" altLang="zh-TW" sz="2400" b="1" dirty="0" smtClean="0"/>
              <a:t>第一種人</a:t>
            </a:r>
            <a:r>
              <a:rPr lang="en-US" altLang="zh-TW" sz="2400" b="1" dirty="0" smtClean="0"/>
              <a:t>--</a:t>
            </a:r>
            <a:r>
              <a:rPr lang="zh-TW" altLang="zh-TW" sz="2400" b="1" dirty="0" smtClean="0"/>
              <a:t>是</a:t>
            </a:r>
            <a:r>
              <a:rPr lang="zh-TW" altLang="zh-TW" sz="2400" b="1" dirty="0"/>
              <a:t>平常不來教會的人</a:t>
            </a:r>
            <a:r>
              <a:rPr lang="en-US" altLang="zh-TW" sz="2400" b="1" dirty="0"/>
              <a:t>, </a:t>
            </a:r>
            <a:r>
              <a:rPr lang="zh-TW" altLang="zh-TW" sz="2400" b="1" dirty="0"/>
              <a:t>有了問題就找基督徒談一談</a:t>
            </a:r>
            <a:r>
              <a:rPr lang="en-US" altLang="zh-TW" sz="2400" b="1" dirty="0" smtClean="0"/>
              <a:t>.</a:t>
            </a:r>
          </a:p>
          <a:p>
            <a:r>
              <a:rPr lang="en-US" altLang="zh-TW" sz="2400" b="1" dirty="0" smtClean="0"/>
              <a:t>   The </a:t>
            </a:r>
            <a:r>
              <a:rPr lang="en-US" altLang="zh-TW" sz="2400" b="1" dirty="0"/>
              <a:t>first kind of </a:t>
            </a:r>
            <a:r>
              <a:rPr lang="en-US" altLang="zh-TW" sz="2400" b="1" dirty="0" smtClean="0"/>
              <a:t>person, who does </a:t>
            </a:r>
            <a:r>
              <a:rPr lang="en-US" altLang="zh-TW" sz="2400" b="1" dirty="0"/>
              <a:t>not usually </a:t>
            </a:r>
            <a:r>
              <a:rPr lang="en-US" altLang="zh-TW" sz="2400" b="1" dirty="0" smtClean="0"/>
              <a:t>go </a:t>
            </a:r>
            <a:r>
              <a:rPr lang="en-US" altLang="zh-TW" sz="2400" b="1" dirty="0"/>
              <a:t>to </a:t>
            </a:r>
            <a:r>
              <a:rPr lang="en-US" altLang="zh-TW" sz="2400" b="1" dirty="0" smtClean="0"/>
              <a:t>church,</a:t>
            </a:r>
          </a:p>
          <a:p>
            <a:r>
              <a:rPr lang="en-US" altLang="zh-TW" sz="2400" b="1" dirty="0"/>
              <a:t> </a:t>
            </a:r>
            <a:r>
              <a:rPr lang="en-US" altLang="zh-TW" sz="2400" b="1" dirty="0" smtClean="0"/>
              <a:t>  asks a Christian for advice when he has a problem.</a:t>
            </a:r>
          </a:p>
        </p:txBody>
      </p:sp>
      <p:sp>
        <p:nvSpPr>
          <p:cNvPr id="6" name="矩形 5"/>
          <p:cNvSpPr/>
          <p:nvPr/>
        </p:nvSpPr>
        <p:spPr>
          <a:xfrm>
            <a:off x="392367" y="3147812"/>
            <a:ext cx="7279878" cy="830997"/>
          </a:xfrm>
          <a:prstGeom prst="rect">
            <a:avLst/>
          </a:prstGeom>
        </p:spPr>
        <p:txBody>
          <a:bodyPr wrap="none">
            <a:spAutoFit/>
          </a:bodyPr>
          <a:lstStyle/>
          <a:p>
            <a:r>
              <a:rPr lang="en-US" altLang="zh-TW" sz="2400" b="1" dirty="0" smtClean="0">
                <a:solidFill>
                  <a:srgbClr val="FF0000"/>
                </a:solidFill>
              </a:rPr>
              <a:t>2.</a:t>
            </a:r>
            <a:r>
              <a:rPr lang="zh-TW" altLang="zh-TW" sz="2400" b="1" dirty="0" smtClean="0"/>
              <a:t>第二</a:t>
            </a:r>
            <a:r>
              <a:rPr lang="zh-TW" altLang="zh-TW" sz="2400" b="1" dirty="0"/>
              <a:t>種</a:t>
            </a:r>
            <a:r>
              <a:rPr lang="zh-TW" altLang="zh-TW" sz="2400" b="1" dirty="0" smtClean="0"/>
              <a:t>人</a:t>
            </a:r>
            <a:r>
              <a:rPr lang="en-US" altLang="zh-TW" sz="2400" b="1" dirty="0" smtClean="0"/>
              <a:t>--</a:t>
            </a:r>
            <a:r>
              <a:rPr lang="zh-TW" altLang="zh-TW" sz="2400" b="1" dirty="0" smtClean="0"/>
              <a:t>是</a:t>
            </a:r>
            <a:r>
              <a:rPr lang="zh-TW" altLang="zh-TW" sz="2400" b="1" dirty="0"/>
              <a:t>平常比較來教會的人</a:t>
            </a:r>
            <a:r>
              <a:rPr lang="en-US" altLang="zh-TW" sz="2400" b="1" dirty="0"/>
              <a:t>. </a:t>
            </a:r>
            <a:endParaRPr lang="en-US" altLang="zh-TW" sz="2400" b="1" dirty="0" smtClean="0"/>
          </a:p>
          <a:p>
            <a:r>
              <a:rPr lang="en-US" altLang="zh-TW" sz="2400" b="1" dirty="0"/>
              <a:t> </a:t>
            </a:r>
            <a:r>
              <a:rPr lang="en-US" altLang="zh-TW" sz="2400" b="1" dirty="0" smtClean="0"/>
              <a:t>  The </a:t>
            </a:r>
            <a:r>
              <a:rPr lang="en-US" altLang="zh-TW" sz="2400" b="1" dirty="0"/>
              <a:t>second kind of </a:t>
            </a:r>
            <a:r>
              <a:rPr lang="en-US" altLang="zh-TW" sz="2400" b="1" dirty="0" smtClean="0"/>
              <a:t>person </a:t>
            </a:r>
            <a:r>
              <a:rPr lang="en-US" altLang="zh-TW" sz="2400" b="1" dirty="0"/>
              <a:t>usually comes to church. </a:t>
            </a:r>
            <a:endParaRPr lang="zh-TW" altLang="en-US" sz="2400" b="1" dirty="0"/>
          </a:p>
        </p:txBody>
      </p:sp>
      <p:sp>
        <p:nvSpPr>
          <p:cNvPr id="8" name="矩形 7"/>
          <p:cNvSpPr/>
          <p:nvPr/>
        </p:nvSpPr>
        <p:spPr>
          <a:xfrm>
            <a:off x="5833596" y="2506575"/>
            <a:ext cx="237566" cy="369332"/>
          </a:xfrm>
          <a:prstGeom prst="rect">
            <a:avLst/>
          </a:prstGeom>
        </p:spPr>
        <p:txBody>
          <a:bodyPr wrap="none">
            <a:spAutoFit/>
          </a:bodyPr>
          <a:lstStyle/>
          <a:p>
            <a:r>
              <a:rPr lang="zh-TW" altLang="zh-TW" dirty="0"/>
              <a:t> </a:t>
            </a:r>
            <a:endParaRPr lang="zh-TW" altLang="en-US" dirty="0"/>
          </a:p>
        </p:txBody>
      </p:sp>
      <p:sp>
        <p:nvSpPr>
          <p:cNvPr id="9" name="矩形 8"/>
          <p:cNvSpPr/>
          <p:nvPr/>
        </p:nvSpPr>
        <p:spPr>
          <a:xfrm>
            <a:off x="783937" y="2435285"/>
            <a:ext cx="4572000" cy="369332"/>
          </a:xfrm>
          <a:prstGeom prst="rect">
            <a:avLst/>
          </a:prstGeom>
        </p:spPr>
        <p:txBody>
          <a:bodyPr>
            <a:spAutoFit/>
          </a:bodyPr>
          <a:lstStyle/>
          <a:p>
            <a:r>
              <a:rPr lang="zh-TW" altLang="zh-TW" dirty="0"/>
              <a:t> </a:t>
            </a:r>
            <a:endParaRPr lang="zh-TW" altLang="en-US" dirty="0"/>
          </a:p>
        </p:txBody>
      </p:sp>
      <p:sp>
        <p:nvSpPr>
          <p:cNvPr id="10" name="矩形 9"/>
          <p:cNvSpPr/>
          <p:nvPr/>
        </p:nvSpPr>
        <p:spPr>
          <a:xfrm>
            <a:off x="2345737" y="2875907"/>
            <a:ext cx="4572000" cy="369332"/>
          </a:xfrm>
          <a:prstGeom prst="rect">
            <a:avLst/>
          </a:prstGeom>
        </p:spPr>
        <p:txBody>
          <a:bodyPr>
            <a:spAutoFit/>
          </a:bodyPr>
          <a:lstStyle/>
          <a:p>
            <a:r>
              <a:rPr lang="zh-TW" altLang="zh-TW" dirty="0"/>
              <a:t> </a:t>
            </a:r>
            <a:endParaRPr lang="zh-TW" altLang="en-US" dirty="0"/>
          </a:p>
        </p:txBody>
      </p:sp>
    </p:spTree>
    <p:extLst>
      <p:ext uri="{BB962C8B-B14F-4D97-AF65-F5344CB8AC3E}">
        <p14:creationId xmlns:p14="http://schemas.microsoft.com/office/powerpoint/2010/main" val="4563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203598"/>
            <a:ext cx="8496944" cy="224676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800" b="1" dirty="0" smtClean="0">
                <a:solidFill>
                  <a:srgbClr val="FF0000"/>
                </a:solidFill>
                <a:sym typeface="Wingdings"/>
              </a:rPr>
              <a:t></a:t>
            </a:r>
            <a:r>
              <a:rPr lang="zh-TW" altLang="zh-TW" sz="2800" b="1" dirty="0" smtClean="0"/>
              <a:t>神</a:t>
            </a:r>
            <a:r>
              <a:rPr lang="zh-TW" altLang="zh-TW" sz="2800" b="1" dirty="0"/>
              <a:t>是會聽我們的禱告</a:t>
            </a:r>
            <a:r>
              <a:rPr lang="en-US" altLang="zh-TW" sz="2800" b="1" dirty="0"/>
              <a:t>, </a:t>
            </a:r>
            <a:r>
              <a:rPr lang="zh-TW" altLang="zh-TW" sz="2800" b="1" dirty="0"/>
              <a:t>也會答應我們的禱告</a:t>
            </a:r>
            <a:r>
              <a:rPr lang="en-US" altLang="zh-TW" sz="2800" b="1" dirty="0"/>
              <a:t>, </a:t>
            </a:r>
            <a:r>
              <a:rPr lang="zh-TW" altLang="zh-TW" sz="2800" b="1" dirty="0" smtClean="0"/>
              <a:t>但是</a:t>
            </a:r>
            <a:endParaRPr lang="en-US" altLang="zh-TW" sz="2800" b="1" dirty="0" smtClean="0"/>
          </a:p>
          <a:p>
            <a:r>
              <a:rPr lang="en-US" altLang="zh-TW" sz="2800" b="1" dirty="0" smtClean="0"/>
              <a:t>    </a:t>
            </a:r>
            <a:r>
              <a:rPr lang="zh-TW" altLang="zh-TW" sz="2800" b="1" dirty="0" smtClean="0"/>
              <a:t>常常</a:t>
            </a:r>
            <a:r>
              <a:rPr lang="zh-TW" altLang="zh-TW" sz="2800" b="1" dirty="0"/>
              <a:t>不是</a:t>
            </a:r>
            <a:r>
              <a:rPr lang="zh-TW" altLang="zh-TW" sz="2800" b="1" dirty="0" smtClean="0"/>
              <a:t>我</a:t>
            </a:r>
            <a:r>
              <a:rPr lang="zh-TW" altLang="en-US" sz="2800" b="1" dirty="0"/>
              <a:t>們</a:t>
            </a:r>
            <a:r>
              <a:rPr lang="zh-TW" altLang="zh-TW" sz="2800" b="1" dirty="0" smtClean="0"/>
              <a:t>能夠</a:t>
            </a:r>
            <a:r>
              <a:rPr lang="zh-TW" altLang="zh-TW" sz="2800" b="1" dirty="0"/>
              <a:t>想像</a:t>
            </a:r>
            <a:r>
              <a:rPr lang="en-US" altLang="zh-TW" sz="2800" b="1" dirty="0"/>
              <a:t>, </a:t>
            </a:r>
            <a:r>
              <a:rPr lang="zh-TW" altLang="zh-TW" sz="2800" b="1" dirty="0" smtClean="0"/>
              <a:t>我</a:t>
            </a:r>
            <a:r>
              <a:rPr lang="zh-TW" altLang="en-US" sz="2800" b="1" dirty="0"/>
              <a:t>們</a:t>
            </a:r>
            <a:r>
              <a:rPr lang="zh-TW" altLang="zh-TW" sz="2800" b="1" dirty="0" smtClean="0"/>
              <a:t>能夠</a:t>
            </a:r>
            <a:r>
              <a:rPr lang="zh-TW" altLang="zh-TW" sz="2800" b="1" dirty="0"/>
              <a:t>了解的方式</a:t>
            </a:r>
            <a:r>
              <a:rPr lang="en-US" altLang="zh-TW" sz="2800" b="1" dirty="0"/>
              <a:t>. </a:t>
            </a:r>
            <a:endParaRPr lang="en-US" altLang="zh-TW" sz="2800" b="1" dirty="0" smtClean="0"/>
          </a:p>
          <a:p>
            <a:r>
              <a:rPr lang="en-US" altLang="zh-TW" sz="2800" b="1" dirty="0" smtClean="0"/>
              <a:t>   God </a:t>
            </a:r>
            <a:r>
              <a:rPr lang="en-US" altLang="zh-TW" sz="2800" b="1" dirty="0"/>
              <a:t>will listen to our prayers and will </a:t>
            </a:r>
            <a:r>
              <a:rPr lang="en-US" altLang="zh-TW" sz="2800" b="1" dirty="0" smtClean="0"/>
              <a:t>answer </a:t>
            </a:r>
            <a:r>
              <a:rPr lang="en-US" altLang="zh-TW" sz="2800" b="1" dirty="0"/>
              <a:t>our </a:t>
            </a:r>
            <a:endParaRPr lang="en-US" altLang="zh-TW" sz="2800" b="1" dirty="0" smtClean="0"/>
          </a:p>
          <a:p>
            <a:r>
              <a:rPr lang="en-US" altLang="zh-TW" sz="2800" b="1" dirty="0"/>
              <a:t> </a:t>
            </a:r>
            <a:r>
              <a:rPr lang="en-US" altLang="zh-TW" sz="2800" b="1" dirty="0" smtClean="0"/>
              <a:t>  prayers</a:t>
            </a:r>
            <a:r>
              <a:rPr lang="en-US" altLang="zh-TW" sz="2800" b="1" dirty="0"/>
              <a:t>, but </a:t>
            </a:r>
            <a:r>
              <a:rPr lang="en-US" altLang="zh-TW" sz="2800" b="1" dirty="0" smtClean="0"/>
              <a:t>it </a:t>
            </a:r>
            <a:r>
              <a:rPr lang="en-US" altLang="zh-TW" sz="2800" b="1" dirty="0"/>
              <a:t>is not </a:t>
            </a:r>
            <a:r>
              <a:rPr lang="en-US" altLang="zh-TW" sz="2800" b="1" dirty="0" smtClean="0"/>
              <a:t> the </a:t>
            </a:r>
            <a:r>
              <a:rPr lang="en-US" altLang="zh-TW" sz="2800" b="1" dirty="0"/>
              <a:t>way </a:t>
            </a:r>
            <a:r>
              <a:rPr lang="en-US" altLang="zh-TW" sz="2800" b="1" dirty="0" smtClean="0"/>
              <a:t>we can </a:t>
            </a:r>
            <a:r>
              <a:rPr lang="en-US" altLang="zh-TW" sz="2800" b="1" dirty="0"/>
              <a:t>imagine, the </a:t>
            </a:r>
            <a:r>
              <a:rPr lang="en-US" altLang="zh-TW" sz="2800" b="1" dirty="0" smtClean="0"/>
              <a:t>way</a:t>
            </a:r>
          </a:p>
          <a:p>
            <a:r>
              <a:rPr lang="en-US" altLang="zh-TW" sz="2800" b="1" dirty="0"/>
              <a:t> </a:t>
            </a:r>
            <a:r>
              <a:rPr lang="en-US" altLang="zh-TW" sz="2800" b="1" dirty="0" smtClean="0"/>
              <a:t>  we </a:t>
            </a:r>
            <a:r>
              <a:rPr lang="en-US" altLang="zh-TW" sz="2800" b="1" dirty="0"/>
              <a:t>can understand.</a:t>
            </a:r>
            <a:endParaRPr lang="zh-TW" altLang="en-US" sz="2800" b="1" dirty="0"/>
          </a:p>
        </p:txBody>
      </p:sp>
    </p:spTree>
    <p:extLst>
      <p:ext uri="{BB962C8B-B14F-4D97-AF65-F5344CB8AC3E}">
        <p14:creationId xmlns:p14="http://schemas.microsoft.com/office/powerpoint/2010/main" val="546770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586104"/>
            <a:ext cx="705678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800" b="1" dirty="0" smtClean="0">
                <a:solidFill>
                  <a:srgbClr val="FF0000"/>
                </a:solidFill>
                <a:sym typeface="Wingdings"/>
              </a:rPr>
              <a:t></a:t>
            </a:r>
            <a:r>
              <a:rPr lang="zh-TW" altLang="zh-TW" sz="2800" b="1" dirty="0" smtClean="0"/>
              <a:t>三</a:t>
            </a:r>
            <a:r>
              <a:rPr lang="zh-TW" altLang="zh-TW" sz="2800" b="1" dirty="0"/>
              <a:t>種我們比較常會經歷的方式</a:t>
            </a:r>
            <a:r>
              <a:rPr lang="en-US" altLang="zh-TW" sz="2800" b="1" dirty="0"/>
              <a:t>: </a:t>
            </a:r>
          </a:p>
          <a:p>
            <a:r>
              <a:rPr lang="en-US" altLang="zh-TW" sz="2800" b="1" dirty="0" smtClean="0"/>
              <a:t>   We </a:t>
            </a:r>
            <a:r>
              <a:rPr lang="en-US" altLang="zh-TW" sz="2800" b="1" dirty="0"/>
              <a:t>often experience it in these three ways.</a:t>
            </a:r>
            <a:endParaRPr lang="zh-TW" altLang="zh-TW" sz="2800" b="1" dirty="0"/>
          </a:p>
        </p:txBody>
      </p:sp>
    </p:spTree>
    <p:extLst>
      <p:ext uri="{BB962C8B-B14F-4D97-AF65-F5344CB8AC3E}">
        <p14:creationId xmlns:p14="http://schemas.microsoft.com/office/powerpoint/2010/main" val="489000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5283" y="267494"/>
            <a:ext cx="4267387" cy="523220"/>
          </a:xfrm>
          <a:prstGeom prst="rect">
            <a:avLst/>
          </a:prstGeom>
          <a:solidFill>
            <a:srgbClr val="FFFF00"/>
          </a:solidFill>
        </p:spPr>
        <p:txBody>
          <a:bodyPr wrap="none">
            <a:spAutoFit/>
          </a:bodyPr>
          <a:lstStyle/>
          <a:p>
            <a:r>
              <a:rPr lang="en-US" altLang="zh-TW" sz="2800" b="1" dirty="0">
                <a:solidFill>
                  <a:srgbClr val="FF0000"/>
                </a:solidFill>
              </a:rPr>
              <a:t>I. </a:t>
            </a:r>
            <a:r>
              <a:rPr lang="en-US" altLang="zh-TW" sz="2800" b="1" dirty="0"/>
              <a:t>Pleasant Surprise/</a:t>
            </a:r>
            <a:r>
              <a:rPr lang="zh-TW" altLang="zh-TW" sz="2800" b="1" dirty="0"/>
              <a:t>小神蹟</a:t>
            </a:r>
            <a:endParaRPr lang="zh-TW" altLang="en-US" sz="2800" dirty="0"/>
          </a:p>
        </p:txBody>
      </p:sp>
      <p:sp>
        <p:nvSpPr>
          <p:cNvPr id="3" name="矩形 2"/>
          <p:cNvSpPr/>
          <p:nvPr/>
        </p:nvSpPr>
        <p:spPr>
          <a:xfrm>
            <a:off x="582156" y="960214"/>
            <a:ext cx="8536465" cy="1200329"/>
          </a:xfrm>
          <a:prstGeom prst="rect">
            <a:avLst/>
          </a:prstGeom>
        </p:spPr>
        <p:txBody>
          <a:bodyPr wrap="square">
            <a:spAutoFit/>
          </a:bodyPr>
          <a:lstStyle/>
          <a:p>
            <a:r>
              <a:rPr lang="zh-TW" altLang="zh-TW" sz="2400" b="1" dirty="0"/>
              <a:t>這種回應我們禱告的方式</a:t>
            </a:r>
            <a:r>
              <a:rPr lang="en-US" altLang="zh-TW" sz="2400" b="1" dirty="0"/>
              <a:t>, </a:t>
            </a:r>
            <a:r>
              <a:rPr lang="zh-TW" altLang="zh-TW" sz="2400" b="1" dirty="0"/>
              <a:t>目的就是要讓我們知道神愛我們</a:t>
            </a:r>
            <a:r>
              <a:rPr lang="en-US" altLang="zh-TW" sz="2400" b="1" dirty="0"/>
              <a:t>. </a:t>
            </a:r>
            <a:endParaRPr lang="en-US" altLang="zh-TW" sz="2400" b="1" dirty="0" smtClean="0"/>
          </a:p>
          <a:p>
            <a:r>
              <a:rPr lang="en-US" altLang="zh-TW" sz="2400" b="1" dirty="0" smtClean="0"/>
              <a:t>This </a:t>
            </a:r>
            <a:r>
              <a:rPr lang="en-US" altLang="zh-TW" sz="2400" b="1" dirty="0"/>
              <a:t>way of responding to our prayers is to let us know that God loves us.</a:t>
            </a:r>
            <a:endParaRPr lang="zh-TW" altLang="zh-TW" sz="2400" b="1" dirty="0"/>
          </a:p>
        </p:txBody>
      </p:sp>
      <p:pic>
        <p:nvPicPr>
          <p:cNvPr id="3076"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478" y="2631357"/>
            <a:ext cx="3456384" cy="215607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11559" y="2169692"/>
            <a:ext cx="1883593" cy="461665"/>
          </a:xfrm>
          <a:prstGeom prst="rect">
            <a:avLst/>
          </a:prstGeom>
        </p:spPr>
        <p:txBody>
          <a:bodyPr wrap="none">
            <a:spAutoFit/>
          </a:bodyPr>
          <a:lstStyle/>
          <a:p>
            <a:r>
              <a:rPr lang="en-US" altLang="zh-TW" sz="2400" b="1" u="sng" dirty="0"/>
              <a:t>Illustration 1:</a:t>
            </a:r>
            <a:endParaRPr lang="zh-TW" altLang="zh-TW" sz="2400" b="1" u="sng" dirty="0"/>
          </a:p>
        </p:txBody>
      </p:sp>
    </p:spTree>
    <p:extLst>
      <p:ext uri="{BB962C8B-B14F-4D97-AF65-F5344CB8AC3E}">
        <p14:creationId xmlns:p14="http://schemas.microsoft.com/office/powerpoint/2010/main" val="357359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raying for not raining cartoon pictu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662253"/>
            <a:ext cx="4037567" cy="204310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83568" y="267494"/>
            <a:ext cx="1883593" cy="461665"/>
          </a:xfrm>
          <a:prstGeom prst="rect">
            <a:avLst/>
          </a:prstGeom>
        </p:spPr>
        <p:txBody>
          <a:bodyPr wrap="none">
            <a:spAutoFit/>
          </a:bodyPr>
          <a:lstStyle/>
          <a:p>
            <a:r>
              <a:rPr lang="en-US" altLang="zh-TW" sz="2400" b="1" u="sng" dirty="0"/>
              <a:t>Illustration 2:</a:t>
            </a:r>
            <a:endParaRPr lang="zh-TW" altLang="zh-TW" sz="2400" b="1" u="sng" dirty="0"/>
          </a:p>
        </p:txBody>
      </p:sp>
      <p:pic>
        <p:nvPicPr>
          <p:cNvPr id="4" name="Picture 2" descr="ãç¦±å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88476"/>
            <a:ext cx="3438931" cy="25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便當+M&amp;M chocolate卡通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39502"/>
            <a:ext cx="36004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便當 卡通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699542"/>
            <a:ext cx="497209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63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2852" y="3219822"/>
            <a:ext cx="8733644" cy="1569660"/>
          </a:xfrm>
          <a:prstGeom prst="rect">
            <a:avLst/>
          </a:prstGeom>
          <a:ln w="38100">
            <a:solidFill>
              <a:schemeClr val="accent1"/>
            </a:solidFill>
          </a:ln>
        </p:spPr>
        <p:txBody>
          <a:bodyPr wrap="square">
            <a:spAutoFit/>
          </a:bodyPr>
          <a:lstStyle/>
          <a:p>
            <a:r>
              <a:rPr lang="en-US" altLang="zh-TW" sz="2400" b="1" dirty="0" smtClean="0">
                <a:solidFill>
                  <a:srgbClr val="FF0000"/>
                </a:solidFill>
                <a:sym typeface="Wingdings"/>
              </a:rPr>
              <a:t></a:t>
            </a:r>
            <a:r>
              <a:rPr lang="en-US" altLang="zh-TW" sz="2400" b="1" dirty="0" smtClean="0"/>
              <a:t>God</a:t>
            </a:r>
            <a:r>
              <a:rPr lang="zh-TW" altLang="zh-TW" sz="2400" b="1" dirty="0"/>
              <a:t>和</a:t>
            </a:r>
            <a:r>
              <a:rPr lang="en-US" altLang="zh-TW" sz="2400" b="1" dirty="0"/>
              <a:t>Genie</a:t>
            </a:r>
            <a:r>
              <a:rPr lang="zh-TW" altLang="zh-TW" sz="2400" b="1" dirty="0"/>
              <a:t>最大的不同</a:t>
            </a:r>
            <a:r>
              <a:rPr lang="en-US" altLang="zh-TW" sz="2400" b="1" dirty="0"/>
              <a:t>, </a:t>
            </a:r>
            <a:r>
              <a:rPr lang="zh-TW" altLang="zh-TW" sz="2400" b="1" dirty="0"/>
              <a:t>就是</a:t>
            </a:r>
            <a:r>
              <a:rPr lang="en-US" altLang="zh-TW" sz="2400" b="1" dirty="0"/>
              <a:t>God </a:t>
            </a:r>
            <a:r>
              <a:rPr lang="zh-TW" altLang="zh-TW" sz="2400" b="1" dirty="0"/>
              <a:t>是我們的主</a:t>
            </a:r>
            <a:r>
              <a:rPr lang="en-US" altLang="zh-TW" sz="2400" b="1" dirty="0"/>
              <a:t>, </a:t>
            </a:r>
            <a:r>
              <a:rPr lang="zh-TW" altLang="zh-TW" sz="2400" b="1" dirty="0"/>
              <a:t>對</a:t>
            </a:r>
            <a:r>
              <a:rPr lang="en-US" altLang="zh-TW" sz="2400" b="1" dirty="0"/>
              <a:t>Genie</a:t>
            </a:r>
            <a:r>
              <a:rPr lang="zh-TW" altLang="zh-TW" sz="2400" b="1" dirty="0" smtClean="0"/>
              <a:t>而言</a:t>
            </a:r>
            <a:endParaRPr lang="en-US" altLang="zh-TW" sz="2400" b="1" dirty="0" smtClean="0"/>
          </a:p>
          <a:p>
            <a:r>
              <a:rPr lang="en-US" altLang="zh-TW" sz="2400" b="1" dirty="0"/>
              <a:t> </a:t>
            </a:r>
            <a:r>
              <a:rPr lang="en-US" altLang="zh-TW" sz="2400" b="1" dirty="0" smtClean="0"/>
              <a:t>    </a:t>
            </a:r>
            <a:r>
              <a:rPr lang="zh-TW" altLang="zh-TW" sz="2400" b="1" dirty="0" smtClean="0"/>
              <a:t>呢</a:t>
            </a:r>
            <a:r>
              <a:rPr lang="en-US" altLang="zh-TW" sz="2400" b="1" dirty="0"/>
              <a:t>, </a:t>
            </a:r>
            <a:r>
              <a:rPr lang="zh-TW" altLang="zh-TW" sz="2400" b="1" dirty="0"/>
              <a:t>我們是</a:t>
            </a:r>
            <a:r>
              <a:rPr lang="en-US" altLang="zh-TW" sz="2400" b="1" dirty="0"/>
              <a:t>Genie</a:t>
            </a:r>
            <a:r>
              <a:rPr lang="zh-TW" altLang="zh-TW" sz="2400" b="1" dirty="0"/>
              <a:t>的主</a:t>
            </a:r>
            <a:r>
              <a:rPr lang="en-US" altLang="zh-TW" sz="2400" b="1" dirty="0"/>
              <a:t>. </a:t>
            </a:r>
            <a:endParaRPr lang="en-US" altLang="zh-TW" sz="2400" b="1" dirty="0" smtClean="0"/>
          </a:p>
          <a:p>
            <a:r>
              <a:rPr lang="en-US" altLang="zh-TW" sz="2400" b="1" dirty="0" smtClean="0"/>
              <a:t>    The </a:t>
            </a:r>
            <a:r>
              <a:rPr lang="en-US" altLang="zh-TW" sz="2400" b="1" dirty="0"/>
              <a:t>biggest difference between God and Genie is that God is </a:t>
            </a:r>
            <a:r>
              <a:rPr lang="en-US" altLang="zh-TW" sz="2400" b="1" dirty="0" smtClean="0"/>
              <a:t>our</a:t>
            </a:r>
          </a:p>
          <a:p>
            <a:r>
              <a:rPr lang="en-US" altLang="zh-TW" sz="2400" b="1" dirty="0"/>
              <a:t> </a:t>
            </a:r>
            <a:r>
              <a:rPr lang="en-US" altLang="zh-TW" sz="2400" b="1" dirty="0" smtClean="0"/>
              <a:t>   Lord while </a:t>
            </a:r>
            <a:r>
              <a:rPr lang="en-US" altLang="zh-TW" sz="2400" b="1" dirty="0"/>
              <a:t>we are the master of Genie.</a:t>
            </a:r>
            <a:endParaRPr lang="zh-TW" altLang="en-US" sz="2400" b="1" dirty="0"/>
          </a:p>
        </p:txBody>
      </p:sp>
      <p:sp>
        <p:nvSpPr>
          <p:cNvPr id="4" name="矩形 3"/>
          <p:cNvSpPr/>
          <p:nvPr/>
        </p:nvSpPr>
        <p:spPr>
          <a:xfrm>
            <a:off x="683568" y="2388586"/>
            <a:ext cx="3141069" cy="461665"/>
          </a:xfrm>
          <a:prstGeom prst="rect">
            <a:avLst/>
          </a:prstGeom>
        </p:spPr>
        <p:txBody>
          <a:bodyPr wrap="square">
            <a:spAutoFit/>
          </a:bodyPr>
          <a:lstStyle/>
          <a:p>
            <a:r>
              <a:rPr lang="en-US" altLang="zh-TW" sz="2400" b="1" dirty="0" smtClean="0"/>
              <a:t> </a:t>
            </a:r>
            <a:r>
              <a:rPr lang="en-US" altLang="zh-TW" sz="2400" b="1" dirty="0"/>
              <a:t>OMG—Oh, My God</a:t>
            </a:r>
            <a:r>
              <a:rPr lang="en-US" altLang="zh-TW" sz="2400" b="1" dirty="0" smtClean="0"/>
              <a:t>!</a:t>
            </a:r>
            <a:endParaRPr lang="zh-TW" altLang="zh-TW" sz="2400" b="1" dirty="0"/>
          </a:p>
        </p:txBody>
      </p:sp>
      <p:sp>
        <p:nvSpPr>
          <p:cNvPr id="5" name="矩形 4"/>
          <p:cNvSpPr/>
          <p:nvPr/>
        </p:nvSpPr>
        <p:spPr>
          <a:xfrm>
            <a:off x="5229162" y="2390456"/>
            <a:ext cx="2991525" cy="461665"/>
          </a:xfrm>
          <a:prstGeom prst="rect">
            <a:avLst/>
          </a:prstGeom>
        </p:spPr>
        <p:txBody>
          <a:bodyPr wrap="none">
            <a:spAutoFit/>
          </a:bodyPr>
          <a:lstStyle/>
          <a:p>
            <a:r>
              <a:rPr lang="en-US" altLang="zh-TW" sz="2400" b="1" dirty="0"/>
              <a:t>OMG—Oh, My Genie!</a:t>
            </a:r>
            <a:endParaRPr lang="zh-TW" altLang="zh-TW" sz="2400" b="1" dirty="0"/>
          </a:p>
        </p:txBody>
      </p:sp>
      <p:pic>
        <p:nvPicPr>
          <p:cNvPr id="6"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80824"/>
            <a:ext cx="2212650" cy="226938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基督降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8920"/>
            <a:ext cx="3721229" cy="209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20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1653</Words>
  <Application>Microsoft Office PowerPoint</Application>
  <PresentationFormat>On-screen Show (16:9)</PresentationFormat>
  <Paragraphs>90</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新細明體</vt:lpstr>
      <vt:lpstr>Arial</vt:lpstr>
      <vt:lpstr>Calibri</vt:lpstr>
      <vt:lpstr>Wingdings</vt:lpstr>
      <vt:lpstr>Office 佈景主題</vt:lpstr>
      <vt:lpstr>文件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Phoebe Lee</cp:lastModifiedBy>
  <cp:revision>38</cp:revision>
  <dcterms:created xsi:type="dcterms:W3CDTF">2019-10-12T07:27:08Z</dcterms:created>
  <dcterms:modified xsi:type="dcterms:W3CDTF">2019-10-15T16:18:22Z</dcterms:modified>
</cp:coreProperties>
</file>