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7" r:id="rId2"/>
    <p:sldId id="289"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Lst>
  <p:sldSz cx="9144000" cy="5143500" type="screen16x9"/>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預設章節" id="{B56012DB-0E78-4925-83F3-B9D02D951FDF}">
          <p14:sldIdLst>
            <p14:sldId id="257"/>
          </p14:sldIdLst>
        </p14:section>
        <p14:section name="未命名的章節" id="{505EEACF-4906-4161-87C7-540304B0C653}">
          <p14:sldIdLst>
            <p14:sldId id="258"/>
            <p14:sldId id="259"/>
            <p14:sldId id="261"/>
            <p14:sldId id="262"/>
            <p14:sldId id="263"/>
            <p14:sldId id="264"/>
            <p14:sldId id="265"/>
            <p14:sldId id="266"/>
            <p14:sldId id="267"/>
            <p14:sldId id="268"/>
            <p14:sldId id="269"/>
            <p14:sldId id="270"/>
            <p14:sldId id="271"/>
            <p14:sldId id="272"/>
            <p14:sldId id="273"/>
            <p14:sldId id="274"/>
            <p14:sldId id="275"/>
            <p14:sldId id="276"/>
            <p14:sldId id="277"/>
            <p14:sldId id="27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21" y="379"/>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A9C0A5-19FD-4F23-93E7-B78B99ABA003}" type="datetimeFigureOut">
              <a:rPr lang="zh-TW" altLang="en-US" smtClean="0"/>
              <a:pPr/>
              <a:t>2020/2/16</a:t>
            </a:fld>
            <a:endParaRPr lang="zh-TW" altLang="en-US"/>
          </a:p>
        </p:txBody>
      </p:sp>
      <p:sp>
        <p:nvSpPr>
          <p:cNvPr id="4" name="投影片圖像版面配置區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574C76-7398-43B3-8CC8-323842B83D17}" type="slidenum">
              <a:rPr lang="zh-TW" altLang="en-US" smtClean="0"/>
              <a:pPr/>
              <a:t>‹#›</a:t>
            </a:fld>
            <a:endParaRPr lang="zh-TW" altLang="en-US"/>
          </a:p>
        </p:txBody>
      </p:sp>
    </p:spTree>
    <p:extLst>
      <p:ext uri="{BB962C8B-B14F-4D97-AF65-F5344CB8AC3E}">
        <p14:creationId xmlns="" xmlns:p14="http://schemas.microsoft.com/office/powerpoint/2010/main" val="457578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3574C76-7398-43B3-8CC8-323842B83D17}" type="slidenum">
              <a:rPr lang="zh-TW" altLang="en-US" smtClean="0"/>
              <a:pPr/>
              <a:t>3</a:t>
            </a:fld>
            <a:endParaRPr lang="zh-TW" altLang="en-US"/>
          </a:p>
        </p:txBody>
      </p:sp>
    </p:spTree>
    <p:extLst>
      <p:ext uri="{BB962C8B-B14F-4D97-AF65-F5344CB8AC3E}">
        <p14:creationId xmlns="" xmlns:p14="http://schemas.microsoft.com/office/powerpoint/2010/main" val="3349545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574C76-7398-43B3-8CC8-323842B83D17}" type="slidenum">
              <a:rPr lang="zh-TW" altLang="en-US" smtClean="0"/>
              <a:pPr/>
              <a:t>28</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597819"/>
            <a:ext cx="7772400" cy="1102519"/>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47909F2C-F29F-4F9F-8DC0-C4C1AC096EA4}" type="datetimeFigureOut">
              <a:rPr lang="zh-TW" altLang="en-US" smtClean="0"/>
              <a:pPr/>
              <a:t>2020/2/16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73A0354-48E4-4A82-8897-10BF70358572}" type="slidenum">
              <a:rPr lang="zh-TW" altLang="en-US" smtClean="0"/>
              <a:pPr/>
              <a:t>‹#›</a:t>
            </a:fld>
            <a:endParaRPr lang="zh-TW" altLang="en-US"/>
          </a:p>
        </p:txBody>
      </p:sp>
    </p:spTree>
    <p:extLst>
      <p:ext uri="{BB962C8B-B14F-4D97-AF65-F5344CB8AC3E}">
        <p14:creationId xmlns="" xmlns:p14="http://schemas.microsoft.com/office/powerpoint/2010/main" val="2485046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47909F2C-F29F-4F9F-8DC0-C4C1AC096EA4}" type="datetimeFigureOut">
              <a:rPr lang="zh-TW" altLang="en-US" smtClean="0"/>
              <a:pPr/>
              <a:t>2020/2/16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73A0354-48E4-4A82-8897-10BF70358572}" type="slidenum">
              <a:rPr lang="zh-TW" altLang="en-US" smtClean="0"/>
              <a:pPr/>
              <a:t>‹#›</a:t>
            </a:fld>
            <a:endParaRPr lang="zh-TW" altLang="en-US"/>
          </a:p>
        </p:txBody>
      </p:sp>
    </p:spTree>
    <p:extLst>
      <p:ext uri="{BB962C8B-B14F-4D97-AF65-F5344CB8AC3E}">
        <p14:creationId xmlns="" xmlns:p14="http://schemas.microsoft.com/office/powerpoint/2010/main" val="1000457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05979"/>
            <a:ext cx="2057400" cy="4388644"/>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05979"/>
            <a:ext cx="6019800" cy="4388644"/>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47909F2C-F29F-4F9F-8DC0-C4C1AC096EA4}" type="datetimeFigureOut">
              <a:rPr lang="zh-TW" altLang="en-US" smtClean="0"/>
              <a:pPr/>
              <a:t>2020/2/16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73A0354-48E4-4A82-8897-10BF70358572}" type="slidenum">
              <a:rPr lang="zh-TW" altLang="en-US" smtClean="0"/>
              <a:pPr/>
              <a:t>‹#›</a:t>
            </a:fld>
            <a:endParaRPr lang="zh-TW" altLang="en-US"/>
          </a:p>
        </p:txBody>
      </p:sp>
    </p:spTree>
    <p:extLst>
      <p:ext uri="{BB962C8B-B14F-4D97-AF65-F5344CB8AC3E}">
        <p14:creationId xmlns="" xmlns:p14="http://schemas.microsoft.com/office/powerpoint/2010/main" val="2794341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47909F2C-F29F-4F9F-8DC0-C4C1AC096EA4}" type="datetimeFigureOut">
              <a:rPr lang="zh-TW" altLang="en-US" smtClean="0"/>
              <a:pPr/>
              <a:t>2020/2/16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73A0354-48E4-4A82-8897-10BF70358572}" type="slidenum">
              <a:rPr lang="zh-TW" altLang="en-US" smtClean="0"/>
              <a:pPr/>
              <a:t>‹#›</a:t>
            </a:fld>
            <a:endParaRPr lang="zh-TW" altLang="en-US"/>
          </a:p>
        </p:txBody>
      </p:sp>
    </p:spTree>
    <p:extLst>
      <p:ext uri="{BB962C8B-B14F-4D97-AF65-F5344CB8AC3E}">
        <p14:creationId xmlns="" xmlns:p14="http://schemas.microsoft.com/office/powerpoint/2010/main" val="4235627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3305176"/>
            <a:ext cx="7772400" cy="1021556"/>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47909F2C-F29F-4F9F-8DC0-C4C1AC096EA4}" type="datetimeFigureOut">
              <a:rPr lang="zh-TW" altLang="en-US" smtClean="0"/>
              <a:pPr/>
              <a:t>2020/2/16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73A0354-48E4-4A82-8897-10BF70358572}" type="slidenum">
              <a:rPr lang="zh-TW" altLang="en-US" smtClean="0"/>
              <a:pPr/>
              <a:t>‹#›</a:t>
            </a:fld>
            <a:endParaRPr lang="zh-TW" altLang="en-US"/>
          </a:p>
        </p:txBody>
      </p:sp>
    </p:spTree>
    <p:extLst>
      <p:ext uri="{BB962C8B-B14F-4D97-AF65-F5344CB8AC3E}">
        <p14:creationId xmlns="" xmlns:p14="http://schemas.microsoft.com/office/powerpoint/2010/main" val="177757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47909F2C-F29F-4F9F-8DC0-C4C1AC096EA4}" type="datetimeFigureOut">
              <a:rPr lang="zh-TW" altLang="en-US" smtClean="0"/>
              <a:pPr/>
              <a:t>2020/2/16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73A0354-48E4-4A82-8897-10BF70358572}" type="slidenum">
              <a:rPr lang="zh-TW" altLang="en-US" smtClean="0"/>
              <a:pPr/>
              <a:t>‹#›</a:t>
            </a:fld>
            <a:endParaRPr lang="zh-TW" altLang="en-US"/>
          </a:p>
        </p:txBody>
      </p:sp>
    </p:spTree>
    <p:extLst>
      <p:ext uri="{BB962C8B-B14F-4D97-AF65-F5344CB8AC3E}">
        <p14:creationId xmlns="" xmlns:p14="http://schemas.microsoft.com/office/powerpoint/2010/main" val="2577973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47909F2C-F29F-4F9F-8DC0-C4C1AC096EA4}" type="datetimeFigureOut">
              <a:rPr lang="zh-TW" altLang="en-US" smtClean="0"/>
              <a:pPr/>
              <a:t>2020/2/16</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A73A0354-48E4-4A82-8897-10BF70358572}" type="slidenum">
              <a:rPr lang="zh-TW" altLang="en-US" smtClean="0"/>
              <a:pPr/>
              <a:t>‹#›</a:t>
            </a:fld>
            <a:endParaRPr lang="zh-TW" altLang="en-US"/>
          </a:p>
        </p:txBody>
      </p:sp>
    </p:spTree>
    <p:extLst>
      <p:ext uri="{BB962C8B-B14F-4D97-AF65-F5344CB8AC3E}">
        <p14:creationId xmlns="" xmlns:p14="http://schemas.microsoft.com/office/powerpoint/2010/main" val="3262687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47909F2C-F29F-4F9F-8DC0-C4C1AC096EA4}" type="datetimeFigureOut">
              <a:rPr lang="zh-TW" altLang="en-US" smtClean="0"/>
              <a:pPr/>
              <a:t>2020/2/16</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A73A0354-48E4-4A82-8897-10BF70358572}" type="slidenum">
              <a:rPr lang="zh-TW" altLang="en-US" smtClean="0"/>
              <a:pPr/>
              <a:t>‹#›</a:t>
            </a:fld>
            <a:endParaRPr lang="zh-TW" altLang="en-US"/>
          </a:p>
        </p:txBody>
      </p:sp>
    </p:spTree>
    <p:extLst>
      <p:ext uri="{BB962C8B-B14F-4D97-AF65-F5344CB8AC3E}">
        <p14:creationId xmlns="" xmlns:p14="http://schemas.microsoft.com/office/powerpoint/2010/main" val="3399124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47909F2C-F29F-4F9F-8DC0-C4C1AC096EA4}" type="datetimeFigureOut">
              <a:rPr lang="zh-TW" altLang="en-US" smtClean="0"/>
              <a:pPr/>
              <a:t>2020/2/16</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A73A0354-48E4-4A82-8897-10BF70358572}" type="slidenum">
              <a:rPr lang="zh-TW" altLang="en-US" smtClean="0"/>
              <a:pPr/>
              <a:t>‹#›</a:t>
            </a:fld>
            <a:endParaRPr lang="zh-TW" altLang="en-US"/>
          </a:p>
        </p:txBody>
      </p:sp>
    </p:spTree>
    <p:extLst>
      <p:ext uri="{BB962C8B-B14F-4D97-AF65-F5344CB8AC3E}">
        <p14:creationId xmlns="" xmlns:p14="http://schemas.microsoft.com/office/powerpoint/2010/main" val="2136627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1" y="204787"/>
            <a:ext cx="3008313" cy="871538"/>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47909F2C-F29F-4F9F-8DC0-C4C1AC096EA4}" type="datetimeFigureOut">
              <a:rPr lang="zh-TW" altLang="en-US" smtClean="0"/>
              <a:pPr/>
              <a:t>2020/2/16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73A0354-48E4-4A82-8897-10BF70358572}" type="slidenum">
              <a:rPr lang="zh-TW" altLang="en-US" smtClean="0"/>
              <a:pPr/>
              <a:t>‹#›</a:t>
            </a:fld>
            <a:endParaRPr lang="zh-TW" altLang="en-US"/>
          </a:p>
        </p:txBody>
      </p:sp>
    </p:spTree>
    <p:extLst>
      <p:ext uri="{BB962C8B-B14F-4D97-AF65-F5344CB8AC3E}">
        <p14:creationId xmlns="" xmlns:p14="http://schemas.microsoft.com/office/powerpoint/2010/main" val="3903145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3600450"/>
            <a:ext cx="5486400" cy="425054"/>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47909F2C-F29F-4F9F-8DC0-C4C1AC096EA4}" type="datetimeFigureOut">
              <a:rPr lang="zh-TW" altLang="en-US" smtClean="0"/>
              <a:pPr/>
              <a:t>2020/2/16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73A0354-48E4-4A82-8897-10BF70358572}" type="slidenum">
              <a:rPr lang="zh-TW" altLang="en-US" smtClean="0"/>
              <a:pPr/>
              <a:t>‹#›</a:t>
            </a:fld>
            <a:endParaRPr lang="zh-TW" altLang="en-US"/>
          </a:p>
        </p:txBody>
      </p:sp>
    </p:spTree>
    <p:extLst>
      <p:ext uri="{BB962C8B-B14F-4D97-AF65-F5344CB8AC3E}">
        <p14:creationId xmlns="" xmlns:p14="http://schemas.microsoft.com/office/powerpoint/2010/main" val="2178886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47909F2C-F29F-4F9F-8DC0-C4C1AC096EA4}" type="datetimeFigureOut">
              <a:rPr lang="zh-TW" altLang="en-US" smtClean="0"/>
              <a:pPr/>
              <a:t>2020/2/16</a:t>
            </a:fld>
            <a:endParaRPr lang="zh-TW" altLang="en-US"/>
          </a:p>
        </p:txBody>
      </p:sp>
      <p:sp>
        <p:nvSpPr>
          <p:cNvPr id="5" name="頁尾版面配置區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A73A0354-48E4-4A82-8897-10BF70358572}" type="slidenum">
              <a:rPr lang="zh-TW" altLang="en-US" smtClean="0"/>
              <a:pPr/>
              <a:t>‹#›</a:t>
            </a:fld>
            <a:endParaRPr lang="zh-TW" altLang="en-US"/>
          </a:p>
        </p:txBody>
      </p:sp>
    </p:spTree>
    <p:extLst>
      <p:ext uri="{BB962C8B-B14F-4D97-AF65-F5344CB8AC3E}">
        <p14:creationId xmlns="" xmlns:p14="http://schemas.microsoft.com/office/powerpoint/2010/main" val="1007185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N Coronus virus」的圖片搜尋結果"/>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82782" cy="5167114"/>
          </a:xfrm>
          <a:prstGeom prst="rect">
            <a:avLst/>
          </a:prstGeom>
          <a:noFill/>
          <a:extLst>
            <a:ext uri="{909E8E84-426E-40DD-AFC4-6F175D3DCCD1}">
              <a14:hiddenFill xmlns="" xmlns:a14="http://schemas.microsoft.com/office/drawing/2010/main">
                <a:solidFill>
                  <a:srgbClr val="FFFFFF"/>
                </a:solidFill>
              </a14:hiddenFill>
            </a:ext>
          </a:extLst>
        </p:spPr>
      </p:pic>
      <p:sp>
        <p:nvSpPr>
          <p:cNvPr id="2" name="矩形 1"/>
          <p:cNvSpPr/>
          <p:nvPr/>
        </p:nvSpPr>
        <p:spPr>
          <a:xfrm>
            <a:off x="4499992" y="1059582"/>
            <a:ext cx="377026" cy="830997"/>
          </a:xfrm>
          <a:prstGeom prst="rect">
            <a:avLst/>
          </a:prstGeom>
        </p:spPr>
        <p:txBody>
          <a:bodyPr wrap="none">
            <a:spAutoFit/>
          </a:bodyPr>
          <a:lstStyle/>
          <a:p>
            <a:r>
              <a:rPr lang="zh-TW" altLang="zh-TW" dirty="0"/>
              <a:t> </a:t>
            </a:r>
            <a:r>
              <a:rPr lang="en-US" altLang="zh-TW" sz="4800" dirty="0" smtClean="0"/>
              <a:t> </a:t>
            </a:r>
            <a:endParaRPr lang="zh-TW" altLang="en-US" sz="4800" dirty="0"/>
          </a:p>
        </p:txBody>
      </p:sp>
      <p:sp>
        <p:nvSpPr>
          <p:cNvPr id="4" name="圓角矩形 3"/>
          <p:cNvSpPr/>
          <p:nvPr/>
        </p:nvSpPr>
        <p:spPr>
          <a:xfrm>
            <a:off x="3275856" y="2067694"/>
            <a:ext cx="4464496" cy="936104"/>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矩形 2"/>
          <p:cNvSpPr/>
          <p:nvPr/>
        </p:nvSpPr>
        <p:spPr>
          <a:xfrm>
            <a:off x="3131840" y="1059582"/>
            <a:ext cx="5616624" cy="1754326"/>
          </a:xfrm>
          <a:prstGeom prst="rect">
            <a:avLst/>
          </a:prstGeom>
        </p:spPr>
        <p:txBody>
          <a:bodyPr wrap="square">
            <a:spAutoFit/>
          </a:bodyPr>
          <a:lstStyle/>
          <a:p>
            <a:r>
              <a:rPr lang="en-US" altLang="zh-TW" b="1" dirty="0"/>
              <a:t> </a:t>
            </a:r>
            <a:r>
              <a:rPr lang="en-US" altLang="zh-TW" b="1" dirty="0" smtClean="0"/>
              <a:t>                    </a:t>
            </a:r>
            <a:r>
              <a:rPr lang="en-US" altLang="zh-TW" sz="5400" b="1" dirty="0" smtClean="0"/>
              <a:t>Reply to</a:t>
            </a:r>
          </a:p>
          <a:p>
            <a:r>
              <a:rPr lang="en-US" altLang="zh-TW" sz="5400" b="1" dirty="0" smtClean="0"/>
              <a:t>New Coronavirus</a:t>
            </a:r>
            <a:endParaRPr lang="zh-TW" altLang="en-US" sz="5400" b="1" dirty="0"/>
          </a:p>
        </p:txBody>
      </p:sp>
      <p:sp>
        <p:nvSpPr>
          <p:cNvPr id="5" name="圓角矩形 4"/>
          <p:cNvSpPr/>
          <p:nvPr/>
        </p:nvSpPr>
        <p:spPr>
          <a:xfrm>
            <a:off x="611560" y="3435846"/>
            <a:ext cx="7776864" cy="100811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b="1" dirty="0" smtClean="0"/>
              <a:t> </a:t>
            </a:r>
            <a:r>
              <a:rPr lang="en-US" altLang="zh-TW" b="1" dirty="0" smtClean="0"/>
              <a:t>1/26/2020</a:t>
            </a:r>
          </a:p>
          <a:p>
            <a:r>
              <a:rPr lang="en-US" altLang="zh-TW" b="1" dirty="0" smtClean="0"/>
              <a:t>           Rev. Joseph Chang</a:t>
            </a:r>
          </a:p>
          <a:p>
            <a:r>
              <a:rPr lang="en-US" altLang="zh-TW" b="1" dirty="0" smtClean="0"/>
              <a:t>  </a:t>
            </a:r>
            <a:r>
              <a:rPr lang="zh-TW" altLang="en-US" b="1" dirty="0" smtClean="0"/>
              <a:t>  </a:t>
            </a:r>
            <a:r>
              <a:rPr lang="en-US" altLang="zh-TW" b="1" dirty="0" smtClean="0"/>
              <a:t>BOLGPC </a:t>
            </a:r>
            <a:r>
              <a:rPr lang="zh-TW" altLang="en-US" b="1" dirty="0" smtClean="0"/>
              <a:t>爾灣大公園靈糧堂</a:t>
            </a:r>
            <a:endParaRPr lang="zh-TW" altLang="en-US" dirty="0"/>
          </a:p>
        </p:txBody>
      </p:sp>
      <p:sp>
        <p:nvSpPr>
          <p:cNvPr id="6" name="矩形 5"/>
          <p:cNvSpPr/>
          <p:nvPr/>
        </p:nvSpPr>
        <p:spPr>
          <a:xfrm>
            <a:off x="3275856" y="3421855"/>
            <a:ext cx="4572000" cy="1200329"/>
          </a:xfrm>
          <a:prstGeom prst="rect">
            <a:avLst/>
          </a:prstGeom>
        </p:spPr>
        <p:txBody>
          <a:bodyPr>
            <a:spAutoFit/>
          </a:bodyPr>
          <a:lstStyle/>
          <a:p>
            <a:r>
              <a:rPr lang="zh-TW" altLang="en-US" b="1" dirty="0" smtClean="0"/>
              <a:t>                    </a:t>
            </a:r>
            <a:r>
              <a:rPr lang="en-US" altLang="zh-TW" sz="2400" b="1" dirty="0" smtClean="0"/>
              <a:t>2/16/2020</a:t>
            </a:r>
          </a:p>
          <a:p>
            <a:r>
              <a:rPr lang="en-US" altLang="zh-TW" sz="2400" b="1" dirty="0" smtClean="0"/>
              <a:t>            Rev. Esther Chang</a:t>
            </a:r>
          </a:p>
          <a:p>
            <a:r>
              <a:rPr lang="en-US" altLang="zh-TW" sz="2400" b="1" dirty="0" smtClean="0"/>
              <a:t>  </a:t>
            </a:r>
            <a:r>
              <a:rPr lang="zh-TW" altLang="en-US" sz="2400" b="1" dirty="0" smtClean="0"/>
              <a:t>  </a:t>
            </a:r>
            <a:r>
              <a:rPr lang="en-US" altLang="zh-TW" sz="2400" b="1" dirty="0" smtClean="0"/>
              <a:t>BOLGPC </a:t>
            </a:r>
            <a:r>
              <a:rPr lang="zh-TW" altLang="en-US" sz="2400" b="1" dirty="0" smtClean="0"/>
              <a:t>爾灣大公園靈糧堂</a:t>
            </a:r>
            <a:endParaRPr lang="zh-TW" altLang="en-US" sz="2400" dirty="0"/>
          </a:p>
        </p:txBody>
      </p:sp>
    </p:spTree>
    <p:extLst>
      <p:ext uri="{BB962C8B-B14F-4D97-AF65-F5344CB8AC3E}">
        <p14:creationId xmlns="" xmlns:p14="http://schemas.microsoft.com/office/powerpoint/2010/main" val="6480298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79512" y="267494"/>
            <a:ext cx="8893993" cy="523220"/>
          </a:xfrm>
          <a:prstGeom prst="rect">
            <a:avLst/>
          </a:prstGeom>
        </p:spPr>
        <p:txBody>
          <a:bodyPr wrap="square">
            <a:spAutoFit/>
          </a:bodyPr>
          <a:lstStyle/>
          <a:p>
            <a:r>
              <a:rPr lang="en-US" altLang="zh-TW" sz="2800" b="1" dirty="0">
                <a:solidFill>
                  <a:srgbClr val="FF0000"/>
                </a:solidFill>
              </a:rPr>
              <a:t>4.</a:t>
            </a:r>
            <a:r>
              <a:rPr lang="zh-TW" altLang="zh-TW" sz="2800" b="1" dirty="0"/>
              <a:t>上帝從曠野呼召摩西領以色列人出</a:t>
            </a:r>
            <a:r>
              <a:rPr lang="zh-TW" altLang="zh-TW" sz="2800" b="1" dirty="0" smtClean="0"/>
              <a:t>埃及</a:t>
            </a:r>
            <a:r>
              <a:rPr lang="en-US" altLang="zh-TW" sz="2400" b="1" dirty="0" smtClean="0"/>
              <a:t>(</a:t>
            </a:r>
            <a:r>
              <a:rPr lang="zh-TW" altLang="zh-TW" sz="2400" b="1" dirty="0"/>
              <a:t>出</a:t>
            </a:r>
            <a:r>
              <a:rPr lang="en-US" altLang="zh-TW" sz="2400" b="1" dirty="0"/>
              <a:t>3:7~10; 13~17)</a:t>
            </a:r>
            <a:endParaRPr lang="zh-TW" altLang="zh-TW" sz="2400" b="1" dirty="0"/>
          </a:p>
        </p:txBody>
      </p:sp>
      <p:sp>
        <p:nvSpPr>
          <p:cNvPr id="3" name="矩形 2"/>
          <p:cNvSpPr/>
          <p:nvPr/>
        </p:nvSpPr>
        <p:spPr>
          <a:xfrm>
            <a:off x="179513" y="987574"/>
            <a:ext cx="8784976" cy="4093428"/>
          </a:xfrm>
          <a:prstGeom prst="rect">
            <a:avLst/>
          </a:prstGeom>
        </p:spPr>
        <p:txBody>
          <a:bodyPr wrap="square">
            <a:spAutoFit/>
          </a:bodyPr>
          <a:lstStyle/>
          <a:p>
            <a:r>
              <a:rPr lang="en-US" altLang="zh-TW" sz="2600" b="1" baseline="30000" dirty="0"/>
              <a:t>7</a:t>
            </a:r>
            <a:r>
              <a:rPr lang="zh-TW" altLang="zh-TW" sz="2600" b="1" dirty="0"/>
              <a:t>耶和華說：我的百姓在埃及所受的困苦，我實在看見了；他們因受督工的轄制所發的哀聲，我也聽見了。我原知道他們的痛苦，</a:t>
            </a:r>
            <a:r>
              <a:rPr lang="en-US" altLang="zh-TW" sz="2600" b="1" baseline="30000" dirty="0"/>
              <a:t>8</a:t>
            </a:r>
            <a:r>
              <a:rPr lang="zh-TW" altLang="zh-TW" sz="2600" b="1" dirty="0"/>
              <a:t>我下來是要救他們脫離埃及人的手，領他們出了那地，到美好、寬闊、流奶與蜜之</a:t>
            </a:r>
            <a:r>
              <a:rPr lang="zh-TW" altLang="zh-TW" sz="2600" b="1" dirty="0" smtClean="0"/>
              <a:t>地</a:t>
            </a:r>
            <a:r>
              <a:rPr lang="en-US" altLang="zh-TW" sz="2600" b="1" dirty="0" smtClean="0"/>
              <a:t>,</a:t>
            </a:r>
          </a:p>
          <a:p>
            <a:r>
              <a:rPr lang="en-US" altLang="zh-TW" sz="2600" b="1" baseline="30000" dirty="0" smtClean="0"/>
              <a:t>7</a:t>
            </a:r>
            <a:r>
              <a:rPr lang="en-US" altLang="zh-TW" sz="2600" b="1" dirty="0" smtClean="0"/>
              <a:t>The </a:t>
            </a:r>
            <a:r>
              <a:rPr lang="en-US" altLang="zh-TW" sz="2600" b="1" dirty="0"/>
              <a:t>LORD said, "I have indeed seen the misery of my people in Egypt. I have heard them crying out because of their slave drivers, and I am concerned about their suffering. </a:t>
            </a:r>
            <a:r>
              <a:rPr lang="en-US" altLang="zh-TW" sz="2600" b="1" baseline="30000" dirty="0"/>
              <a:t>8</a:t>
            </a:r>
            <a:r>
              <a:rPr lang="en-US" altLang="zh-TW" sz="2600" b="1" dirty="0"/>
              <a:t>So I have come down to rescue them from the hand of the Egyptians and to bring them up out of that land into a good and spacious land, a land flowing with milk and honey</a:t>
            </a:r>
            <a:endParaRPr lang="zh-TW" altLang="en-US" sz="2600" b="1" dirty="0"/>
          </a:p>
        </p:txBody>
      </p:sp>
    </p:spTree>
    <p:extLst>
      <p:ext uri="{BB962C8B-B14F-4D97-AF65-F5344CB8AC3E}">
        <p14:creationId xmlns="" xmlns:p14="http://schemas.microsoft.com/office/powerpoint/2010/main" val="3978204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5536" y="267494"/>
            <a:ext cx="8280920" cy="4493538"/>
          </a:xfrm>
          <a:prstGeom prst="rect">
            <a:avLst/>
          </a:prstGeom>
        </p:spPr>
        <p:txBody>
          <a:bodyPr wrap="square">
            <a:spAutoFit/>
          </a:bodyPr>
          <a:lstStyle/>
          <a:p>
            <a:r>
              <a:rPr lang="zh-TW" altLang="zh-TW" sz="2600" b="1" dirty="0"/>
              <a:t>就是到迦南人、赫人、亞摩利人、比利洗人、希未人、耶布斯人之地。</a:t>
            </a:r>
            <a:r>
              <a:rPr lang="en-US" altLang="zh-TW" sz="2600" b="1" baseline="30000" dirty="0"/>
              <a:t>9</a:t>
            </a:r>
            <a:r>
              <a:rPr lang="zh-TW" altLang="zh-TW" sz="2600" b="1" dirty="0"/>
              <a:t>現在以色列人的哀聲達到我耳中，我也看見埃及人怎樣欺壓他們。</a:t>
            </a:r>
            <a:r>
              <a:rPr lang="en-US" altLang="zh-TW" sz="2600" b="1" baseline="30000" dirty="0"/>
              <a:t>10</a:t>
            </a:r>
            <a:r>
              <a:rPr lang="zh-TW" altLang="zh-TW" sz="2600" b="1" dirty="0"/>
              <a:t>故此，我要打發你去見法老，使你可以將我的百姓以色列人從埃及領出來</a:t>
            </a:r>
            <a:r>
              <a:rPr lang="zh-TW" altLang="zh-TW" sz="2600" b="1" dirty="0" smtClean="0"/>
              <a:t>。</a:t>
            </a:r>
            <a:endParaRPr lang="en-US" altLang="zh-TW" sz="2600" b="1" dirty="0" smtClean="0"/>
          </a:p>
          <a:p>
            <a:r>
              <a:rPr lang="zh-TW" altLang="zh-TW" sz="2600" b="1" dirty="0" smtClean="0"/>
              <a:t>【</a:t>
            </a:r>
            <a:r>
              <a:rPr lang="zh-TW" altLang="zh-TW" sz="2600" b="1" dirty="0"/>
              <a:t>出</a:t>
            </a:r>
            <a:r>
              <a:rPr lang="en-US" altLang="zh-TW" sz="2600" b="1" dirty="0"/>
              <a:t> 3:7~10</a:t>
            </a:r>
            <a:r>
              <a:rPr lang="zh-TW" altLang="zh-TW" sz="2600" b="1" dirty="0" smtClean="0"/>
              <a:t>】</a:t>
            </a:r>
            <a:endParaRPr lang="en-US" altLang="zh-TW" sz="2600" b="1" dirty="0" smtClean="0"/>
          </a:p>
          <a:p>
            <a:r>
              <a:rPr lang="en-US" altLang="zh-TW" sz="2600" b="1" dirty="0" smtClean="0"/>
              <a:t>--</a:t>
            </a:r>
            <a:r>
              <a:rPr lang="en-US" altLang="zh-TW" sz="2600" b="1" dirty="0"/>
              <a:t>the home of the Canaanites, Hittites, Amorites, </a:t>
            </a:r>
            <a:r>
              <a:rPr lang="en-US" altLang="zh-TW" sz="2600" b="1" dirty="0" err="1"/>
              <a:t>Perizzites</a:t>
            </a:r>
            <a:r>
              <a:rPr lang="en-US" altLang="zh-TW" sz="2600" b="1" dirty="0"/>
              <a:t>, </a:t>
            </a:r>
            <a:r>
              <a:rPr lang="en-US" altLang="zh-TW" sz="2600" b="1" dirty="0" err="1"/>
              <a:t>Hivites</a:t>
            </a:r>
            <a:r>
              <a:rPr lang="en-US" altLang="zh-TW" sz="2600" b="1" dirty="0"/>
              <a:t> and </a:t>
            </a:r>
            <a:r>
              <a:rPr lang="en-US" altLang="zh-TW" sz="2600" b="1" dirty="0" err="1"/>
              <a:t>Jebusites</a:t>
            </a:r>
            <a:r>
              <a:rPr lang="en-US" altLang="zh-TW" sz="2600" b="1" dirty="0"/>
              <a:t>. </a:t>
            </a:r>
            <a:r>
              <a:rPr lang="en-US" altLang="zh-TW" sz="2600" b="1" baseline="30000" dirty="0"/>
              <a:t>9</a:t>
            </a:r>
            <a:r>
              <a:rPr lang="en-US" altLang="zh-TW" sz="2600" b="1" dirty="0"/>
              <a:t>And now the cry of the Israelites has reached me, and I have seen the way the Egyptians are oppressing them. </a:t>
            </a:r>
            <a:r>
              <a:rPr lang="en-US" altLang="zh-TW" sz="2600" b="1" baseline="30000" dirty="0"/>
              <a:t>10</a:t>
            </a:r>
            <a:r>
              <a:rPr lang="en-US" altLang="zh-TW" sz="2600" b="1" dirty="0"/>
              <a:t>So now, go. I am sending you to Pharaoh to bring my people the Israelites out of Egypt." </a:t>
            </a:r>
            <a:r>
              <a:rPr lang="zh-TW" altLang="zh-TW" sz="2600" b="1" dirty="0"/>
              <a:t>【</a:t>
            </a:r>
            <a:r>
              <a:rPr lang="en-US" altLang="zh-TW" sz="2600" b="1" dirty="0" err="1"/>
              <a:t>Exod</a:t>
            </a:r>
            <a:r>
              <a:rPr lang="en-US" altLang="zh-TW" sz="2600" b="1" dirty="0"/>
              <a:t> 3:7~10</a:t>
            </a:r>
            <a:r>
              <a:rPr lang="zh-TW" altLang="zh-TW" sz="2600" b="1" dirty="0"/>
              <a:t>】</a:t>
            </a:r>
            <a:endParaRPr lang="zh-TW" altLang="en-US" sz="2600" b="1" dirty="0"/>
          </a:p>
        </p:txBody>
      </p:sp>
    </p:spTree>
    <p:extLst>
      <p:ext uri="{BB962C8B-B14F-4D97-AF65-F5344CB8AC3E}">
        <p14:creationId xmlns="" xmlns:p14="http://schemas.microsoft.com/office/powerpoint/2010/main" val="35081033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32892" y="555526"/>
            <a:ext cx="8507982" cy="4154984"/>
          </a:xfrm>
          <a:prstGeom prst="rect">
            <a:avLst/>
          </a:prstGeom>
        </p:spPr>
        <p:txBody>
          <a:bodyPr wrap="square">
            <a:spAutoFit/>
          </a:bodyPr>
          <a:lstStyle/>
          <a:p>
            <a:r>
              <a:rPr lang="en-US" altLang="zh-TW" sz="2400" b="1" baseline="30000" dirty="0"/>
              <a:t>14</a:t>
            </a:r>
            <a:r>
              <a:rPr lang="zh-TW" altLang="zh-TW" sz="2400" b="1" dirty="0"/>
              <a:t>　</a:t>
            </a:r>
            <a:r>
              <a:rPr lang="zh-TW" altLang="zh-TW" sz="2400" b="1" dirty="0" smtClean="0"/>
              <a:t>神</a:t>
            </a:r>
            <a:r>
              <a:rPr lang="zh-TW" altLang="zh-TW" sz="2400" b="1" dirty="0"/>
              <a:t>對摩西說：我是自有永有的；又說：你要對以色列人這樣說：那自有的打發我到你們這裡來。</a:t>
            </a:r>
            <a:r>
              <a:rPr lang="en-US" altLang="zh-TW" sz="2400" b="1" baseline="30000" dirty="0"/>
              <a:t>15</a:t>
            </a:r>
            <a:r>
              <a:rPr lang="zh-TW" altLang="zh-TW" sz="2400" b="1" dirty="0"/>
              <a:t>　 神又對摩西說：你要對以色列人這樣說：耶和華</a:t>
            </a:r>
            <a:r>
              <a:rPr lang="en-US" altLang="zh-TW" sz="2400" b="1" dirty="0"/>
              <a:t>─</a:t>
            </a:r>
            <a:r>
              <a:rPr lang="zh-TW" altLang="zh-TW" sz="2400" b="1" dirty="0"/>
              <a:t>你們祖宗的　神，就是亞伯拉罕的　神，以撒的　神，雅各的　 神，打發我到你們這裡來。耶和華是我的名，直到永遠；這也是我的記念，直到萬代</a:t>
            </a:r>
            <a:r>
              <a:rPr lang="zh-TW" altLang="zh-TW" sz="2400" b="1" dirty="0" smtClean="0"/>
              <a:t>。</a:t>
            </a:r>
            <a:endParaRPr lang="en-US" altLang="zh-TW" sz="2400" b="1" dirty="0" smtClean="0"/>
          </a:p>
          <a:p>
            <a:r>
              <a:rPr lang="en-US" altLang="zh-TW" sz="2400" b="1" baseline="30000" dirty="0" smtClean="0"/>
              <a:t>14</a:t>
            </a:r>
            <a:r>
              <a:rPr lang="en-US" altLang="zh-TW" sz="2400" b="1" dirty="0" smtClean="0"/>
              <a:t>God </a:t>
            </a:r>
            <a:r>
              <a:rPr lang="en-US" altLang="zh-TW" sz="2400" b="1" dirty="0"/>
              <a:t>said to Moses, "I AM WHO I AM. This is what you are to say to the Israelites: 'I AM has sent me to you.'" </a:t>
            </a:r>
            <a:r>
              <a:rPr lang="en-US" altLang="zh-TW" sz="2400" b="1" baseline="30000" dirty="0"/>
              <a:t>15</a:t>
            </a:r>
            <a:r>
              <a:rPr lang="en-US" altLang="zh-TW" sz="2400" b="1" dirty="0"/>
              <a:t>God also said to Moses, "Say to the Israelites, 'The LORD, the God of your fathers--the God of Abraham, the God of Isaac and the God of Jacob--has sent me to you.' This is my name forever, the name by which I am to be remembered from generation to generation.</a:t>
            </a:r>
            <a:endParaRPr lang="zh-TW" altLang="en-US" sz="2400" b="1" dirty="0"/>
          </a:p>
        </p:txBody>
      </p:sp>
    </p:spTree>
    <p:extLst>
      <p:ext uri="{BB962C8B-B14F-4D97-AF65-F5344CB8AC3E}">
        <p14:creationId xmlns="" xmlns:p14="http://schemas.microsoft.com/office/powerpoint/2010/main" val="21593350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1520" y="123478"/>
            <a:ext cx="8712968" cy="4893647"/>
          </a:xfrm>
          <a:prstGeom prst="rect">
            <a:avLst/>
          </a:prstGeom>
        </p:spPr>
        <p:txBody>
          <a:bodyPr wrap="square">
            <a:spAutoFit/>
          </a:bodyPr>
          <a:lstStyle/>
          <a:p>
            <a:r>
              <a:rPr lang="en-US" altLang="zh-TW" sz="2400" b="1" baseline="30000" dirty="0"/>
              <a:t>16</a:t>
            </a:r>
            <a:r>
              <a:rPr lang="zh-TW" altLang="zh-TW" sz="2400" b="1" dirty="0"/>
              <a:t>你去招聚以色列的長老，對他們說：耶和華你們祖宗的　 神，就是亞伯拉罕的　神，以撒的　神，雅各的　神，向我顯現，說：我實在眷顧了你們，我也看見埃及人怎樣待你們。</a:t>
            </a:r>
            <a:r>
              <a:rPr lang="en-US" altLang="zh-TW" sz="2400" b="1" baseline="30000" dirty="0"/>
              <a:t>17</a:t>
            </a:r>
            <a:r>
              <a:rPr lang="zh-TW" altLang="zh-TW" sz="2400" b="1" dirty="0"/>
              <a:t>我也說：要將你們從埃及的困苦中領出來，往迦南人、赫人、亞摩利人、比利洗人、希未人、耶布斯人的地去，就是到流奶與蜜之地。【出</a:t>
            </a:r>
            <a:r>
              <a:rPr lang="en-US" altLang="zh-TW" sz="2400" b="1" dirty="0"/>
              <a:t> 3:14~17</a:t>
            </a:r>
            <a:r>
              <a:rPr lang="zh-TW" altLang="zh-TW" sz="2400" b="1" dirty="0" smtClean="0"/>
              <a:t>】</a:t>
            </a:r>
            <a:endParaRPr lang="en-US" altLang="zh-TW" sz="2400" b="1" dirty="0" smtClean="0"/>
          </a:p>
          <a:p>
            <a:r>
              <a:rPr lang="en-US" altLang="zh-TW" sz="2400" b="1" baseline="30000" dirty="0" smtClean="0"/>
              <a:t>16</a:t>
            </a:r>
            <a:r>
              <a:rPr lang="en-US" altLang="zh-TW" sz="2400" b="1" dirty="0" smtClean="0"/>
              <a:t>"Go</a:t>
            </a:r>
            <a:r>
              <a:rPr lang="en-US" altLang="zh-TW" sz="2400" b="1" dirty="0"/>
              <a:t>, assemble the elders of Israel and say to them, 'The LORD, the God of your fathers--the God of Abraham, Isaac and Jacob-- appeared to me and said: I have watched over you and have seen what has been done to you in Egypt. </a:t>
            </a:r>
            <a:r>
              <a:rPr lang="en-US" altLang="zh-TW" sz="2400" b="1" baseline="30000" dirty="0"/>
              <a:t>17</a:t>
            </a:r>
            <a:r>
              <a:rPr lang="en-US" altLang="zh-TW" sz="2400" b="1" dirty="0"/>
              <a:t>And I have promised to bring you up out of your misery in Egypt into the land of the Canaanites, Hittites, Amorites, </a:t>
            </a:r>
            <a:r>
              <a:rPr lang="en-US" altLang="zh-TW" sz="2400" b="1" dirty="0" err="1"/>
              <a:t>Perizzites</a:t>
            </a:r>
            <a:r>
              <a:rPr lang="en-US" altLang="zh-TW" sz="2400" b="1" dirty="0"/>
              <a:t>, </a:t>
            </a:r>
            <a:r>
              <a:rPr lang="en-US" altLang="zh-TW" sz="2400" b="1" dirty="0" err="1"/>
              <a:t>Hivites</a:t>
            </a:r>
            <a:r>
              <a:rPr lang="en-US" altLang="zh-TW" sz="2400" b="1" dirty="0"/>
              <a:t> and </a:t>
            </a:r>
            <a:r>
              <a:rPr lang="en-US" altLang="zh-TW" sz="2400" b="1" dirty="0" err="1"/>
              <a:t>Jebusites</a:t>
            </a:r>
            <a:r>
              <a:rPr lang="en-US" altLang="zh-TW" sz="2400" b="1" dirty="0"/>
              <a:t>--a land flowing with milk and honey.' </a:t>
            </a:r>
            <a:r>
              <a:rPr lang="zh-TW" altLang="zh-TW" sz="2400" b="1" dirty="0"/>
              <a:t>【</a:t>
            </a:r>
            <a:r>
              <a:rPr lang="en-US" altLang="zh-TW" sz="2400" b="1" dirty="0" err="1"/>
              <a:t>Exod</a:t>
            </a:r>
            <a:r>
              <a:rPr lang="en-US" altLang="zh-TW" sz="2400" b="1" dirty="0"/>
              <a:t> 3:14~17</a:t>
            </a:r>
            <a:r>
              <a:rPr lang="zh-TW" altLang="zh-TW" sz="2400" b="1" dirty="0" smtClean="0"/>
              <a:t>】</a:t>
            </a:r>
            <a:endParaRPr lang="zh-TW" altLang="zh-TW" sz="2400" b="1" dirty="0"/>
          </a:p>
        </p:txBody>
      </p:sp>
    </p:spTree>
    <p:extLst>
      <p:ext uri="{BB962C8B-B14F-4D97-AF65-F5344CB8AC3E}">
        <p14:creationId xmlns="" xmlns:p14="http://schemas.microsoft.com/office/powerpoint/2010/main" val="4556393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5536" y="481261"/>
            <a:ext cx="5650906" cy="523220"/>
          </a:xfrm>
          <a:prstGeom prst="rect">
            <a:avLst/>
          </a:prstGeom>
        </p:spPr>
        <p:txBody>
          <a:bodyPr wrap="none">
            <a:spAutoFit/>
          </a:bodyPr>
          <a:lstStyle/>
          <a:p>
            <a:r>
              <a:rPr lang="en-US" altLang="zh-TW" sz="2800" b="1" dirty="0">
                <a:solidFill>
                  <a:srgbClr val="FF0000"/>
                </a:solidFill>
              </a:rPr>
              <a:t>5.</a:t>
            </a:r>
            <a:r>
              <a:rPr lang="zh-TW" altLang="zh-TW" sz="2800" b="1" dirty="0"/>
              <a:t>法老心剛硬</a:t>
            </a:r>
            <a:r>
              <a:rPr lang="zh-TW" altLang="zh-TW" sz="2800" b="1" dirty="0" smtClean="0"/>
              <a:t>招災</a:t>
            </a:r>
            <a:r>
              <a:rPr lang="en-US" altLang="zh-TW" sz="2800" b="1" dirty="0" smtClean="0"/>
              <a:t>(</a:t>
            </a:r>
            <a:r>
              <a:rPr lang="en-US" altLang="zh-TW" sz="2800" b="1" dirty="0"/>
              <a:t>5:1~9, 7:13; 6:1)</a:t>
            </a:r>
            <a:endParaRPr lang="zh-TW" altLang="zh-TW" sz="2800" b="1" dirty="0"/>
          </a:p>
        </p:txBody>
      </p:sp>
      <p:sp>
        <p:nvSpPr>
          <p:cNvPr id="3" name="矩形 2"/>
          <p:cNvSpPr/>
          <p:nvPr/>
        </p:nvSpPr>
        <p:spPr>
          <a:xfrm>
            <a:off x="539552" y="1419622"/>
            <a:ext cx="8136904" cy="1692771"/>
          </a:xfrm>
          <a:prstGeom prst="rect">
            <a:avLst/>
          </a:prstGeom>
        </p:spPr>
        <p:txBody>
          <a:bodyPr wrap="square">
            <a:spAutoFit/>
          </a:bodyPr>
          <a:lstStyle/>
          <a:p>
            <a:r>
              <a:rPr lang="en-US" altLang="zh-TW" sz="2600" b="1" baseline="30000" dirty="0"/>
              <a:t>13</a:t>
            </a:r>
            <a:r>
              <a:rPr lang="zh-TW" altLang="zh-TW" sz="2600" b="1" dirty="0"/>
              <a:t>法老心裡剛硬，不肯聽從摩西、亞倫，正如耶和華所說的。【出</a:t>
            </a:r>
            <a:r>
              <a:rPr lang="en-US" altLang="zh-TW" sz="2600" b="1" dirty="0"/>
              <a:t> 7:13</a:t>
            </a:r>
            <a:r>
              <a:rPr lang="zh-TW" altLang="zh-TW" sz="2600" b="1" dirty="0"/>
              <a:t>】</a:t>
            </a:r>
            <a:r>
              <a:rPr lang="en-US" altLang="zh-TW" sz="2600" b="1" dirty="0"/>
              <a:t/>
            </a:r>
            <a:br>
              <a:rPr lang="en-US" altLang="zh-TW" sz="2600" b="1" dirty="0"/>
            </a:br>
            <a:r>
              <a:rPr lang="en-US" altLang="zh-TW" sz="2600" b="1" baseline="30000" dirty="0"/>
              <a:t>13</a:t>
            </a:r>
            <a:r>
              <a:rPr lang="en-US" altLang="zh-TW" sz="2600" b="1" dirty="0"/>
              <a:t>Yet Pharaoh's heart became hard and he would not listen to them, just as the LORD had said. </a:t>
            </a:r>
            <a:r>
              <a:rPr lang="zh-TW" altLang="zh-TW" sz="2600" b="1" dirty="0"/>
              <a:t>【</a:t>
            </a:r>
            <a:r>
              <a:rPr lang="en-US" altLang="zh-TW" sz="2600" b="1" dirty="0" err="1"/>
              <a:t>Exod</a:t>
            </a:r>
            <a:r>
              <a:rPr lang="en-US" altLang="zh-TW" sz="2600" b="1" dirty="0"/>
              <a:t> 7:13</a:t>
            </a:r>
            <a:r>
              <a:rPr lang="zh-TW" altLang="zh-TW" sz="2600" b="1" dirty="0"/>
              <a:t>】</a:t>
            </a:r>
          </a:p>
        </p:txBody>
      </p:sp>
    </p:spTree>
    <p:extLst>
      <p:ext uri="{BB962C8B-B14F-4D97-AF65-F5344CB8AC3E}">
        <p14:creationId xmlns="" xmlns:p14="http://schemas.microsoft.com/office/powerpoint/2010/main" val="1581712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771550"/>
            <a:ext cx="8208912" cy="2893100"/>
          </a:xfrm>
          <a:prstGeom prst="rect">
            <a:avLst/>
          </a:prstGeom>
        </p:spPr>
        <p:txBody>
          <a:bodyPr wrap="square">
            <a:spAutoFit/>
          </a:bodyPr>
          <a:lstStyle/>
          <a:p>
            <a:r>
              <a:rPr lang="en-US" altLang="zh-TW" sz="2600" b="1" baseline="30000" dirty="0"/>
              <a:t>1</a:t>
            </a:r>
            <a:r>
              <a:rPr lang="zh-TW" altLang="zh-TW" sz="2600" b="1" dirty="0"/>
              <a:t>耶和華對摩西說：現在你必看見我向法老所行的事，使他因我大能的手容以色列人去，且把他們趕出他的地。【出</a:t>
            </a:r>
            <a:r>
              <a:rPr lang="en-US" altLang="zh-TW" sz="2600" b="1" dirty="0"/>
              <a:t> 6:1</a:t>
            </a:r>
            <a:r>
              <a:rPr lang="zh-TW" altLang="zh-TW" sz="2600" b="1" dirty="0"/>
              <a:t>】</a:t>
            </a:r>
            <a:r>
              <a:rPr lang="en-US" altLang="zh-TW" sz="2600" b="1" dirty="0"/>
              <a:t/>
            </a:r>
            <a:br>
              <a:rPr lang="en-US" altLang="zh-TW" sz="2600" b="1" dirty="0"/>
            </a:br>
            <a:r>
              <a:rPr lang="en-US" altLang="zh-TW" sz="2600" b="1" baseline="30000" dirty="0"/>
              <a:t>1</a:t>
            </a:r>
            <a:r>
              <a:rPr lang="en-US" altLang="zh-TW" sz="2600" b="1" dirty="0"/>
              <a:t>Then the LORD said to Moses, "Now you will see what I will do to Pharaoh: Because of my mighty hand he will let them go; because of my mighty hand he will drive them out of his country." </a:t>
            </a:r>
            <a:r>
              <a:rPr lang="zh-TW" altLang="zh-TW" sz="2600" b="1" dirty="0"/>
              <a:t>【</a:t>
            </a:r>
            <a:r>
              <a:rPr lang="en-US" altLang="zh-TW" sz="2600" b="1" dirty="0" err="1"/>
              <a:t>Exod</a:t>
            </a:r>
            <a:r>
              <a:rPr lang="en-US" altLang="zh-TW" sz="2600" b="1" dirty="0"/>
              <a:t> 6:1</a:t>
            </a:r>
            <a:r>
              <a:rPr lang="zh-TW" altLang="zh-TW" sz="2600" b="1" dirty="0"/>
              <a:t>】</a:t>
            </a:r>
          </a:p>
        </p:txBody>
      </p:sp>
    </p:spTree>
    <p:extLst>
      <p:ext uri="{BB962C8B-B14F-4D97-AF65-F5344CB8AC3E}">
        <p14:creationId xmlns="" xmlns:p14="http://schemas.microsoft.com/office/powerpoint/2010/main" val="15447958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5536" y="411510"/>
            <a:ext cx="5346335" cy="523220"/>
          </a:xfrm>
          <a:prstGeom prst="rect">
            <a:avLst/>
          </a:prstGeom>
        </p:spPr>
        <p:txBody>
          <a:bodyPr wrap="none">
            <a:spAutoFit/>
          </a:bodyPr>
          <a:lstStyle/>
          <a:p>
            <a:r>
              <a:rPr lang="en-US" altLang="zh-TW" sz="2800" b="1" dirty="0">
                <a:solidFill>
                  <a:srgbClr val="FF0000"/>
                </a:solidFill>
              </a:rPr>
              <a:t>6. </a:t>
            </a:r>
            <a:r>
              <a:rPr lang="zh-TW" altLang="zh-TW" sz="2800" b="1" dirty="0"/>
              <a:t>神對法老</a:t>
            </a:r>
            <a:r>
              <a:rPr lang="en-US" altLang="zh-TW" sz="2800" b="1" dirty="0"/>
              <a:t> / </a:t>
            </a:r>
            <a:r>
              <a:rPr lang="zh-TW" altLang="zh-TW" sz="2800" b="1" dirty="0"/>
              <a:t>埃及的審判</a:t>
            </a:r>
            <a:r>
              <a:rPr lang="en-US" altLang="zh-TW" sz="2800" b="1" dirty="0"/>
              <a:t>-----</a:t>
            </a:r>
            <a:r>
              <a:rPr lang="zh-TW" altLang="zh-TW" sz="2800" b="1" dirty="0"/>
              <a:t>十災</a:t>
            </a:r>
          </a:p>
        </p:txBody>
      </p:sp>
      <p:sp>
        <p:nvSpPr>
          <p:cNvPr id="3" name="矩形 2"/>
          <p:cNvSpPr/>
          <p:nvPr/>
        </p:nvSpPr>
        <p:spPr>
          <a:xfrm>
            <a:off x="611560" y="1305803"/>
            <a:ext cx="2946961" cy="492443"/>
          </a:xfrm>
          <a:prstGeom prst="rect">
            <a:avLst/>
          </a:prstGeom>
        </p:spPr>
        <p:txBody>
          <a:bodyPr wrap="none">
            <a:spAutoFit/>
          </a:bodyPr>
          <a:lstStyle/>
          <a:p>
            <a:r>
              <a:rPr lang="en-US" altLang="zh-TW" sz="2600" b="1" dirty="0">
                <a:solidFill>
                  <a:srgbClr val="FF0000"/>
                </a:solidFill>
              </a:rPr>
              <a:t>A.</a:t>
            </a:r>
            <a:r>
              <a:rPr lang="zh-TW" altLang="zh-TW" sz="2600" b="1" dirty="0"/>
              <a:t>九災</a:t>
            </a:r>
            <a:r>
              <a:rPr lang="en-US" altLang="zh-TW" sz="2600" b="1" dirty="0"/>
              <a:t>(7:20~10:29):</a:t>
            </a:r>
            <a:endParaRPr lang="zh-TW" altLang="zh-TW" sz="2600" b="1" dirty="0"/>
          </a:p>
        </p:txBody>
      </p:sp>
      <p:sp>
        <p:nvSpPr>
          <p:cNvPr id="4" name="矩形 3"/>
          <p:cNvSpPr/>
          <p:nvPr/>
        </p:nvSpPr>
        <p:spPr>
          <a:xfrm>
            <a:off x="755576" y="1995686"/>
            <a:ext cx="7776864" cy="892552"/>
          </a:xfrm>
          <a:prstGeom prst="rect">
            <a:avLst/>
          </a:prstGeom>
        </p:spPr>
        <p:txBody>
          <a:bodyPr wrap="square">
            <a:spAutoFit/>
          </a:bodyPr>
          <a:lstStyle/>
          <a:p>
            <a:r>
              <a:rPr lang="zh-TW" altLang="zh-TW" sz="2600" b="1" dirty="0"/>
              <a:t>水變血之災</a:t>
            </a:r>
            <a:r>
              <a:rPr lang="en-US" altLang="zh-TW" sz="2600" b="1" dirty="0"/>
              <a:t>, </a:t>
            </a:r>
            <a:r>
              <a:rPr lang="zh-TW" altLang="zh-TW" sz="2600" b="1" dirty="0"/>
              <a:t>蛙災</a:t>
            </a:r>
            <a:r>
              <a:rPr lang="en-US" altLang="zh-TW" sz="2600" b="1" dirty="0"/>
              <a:t>, </a:t>
            </a:r>
            <a:r>
              <a:rPr lang="zh-TW" altLang="zh-TW" sz="2600" b="1" dirty="0"/>
              <a:t>虱災</a:t>
            </a:r>
            <a:r>
              <a:rPr lang="en-US" altLang="zh-TW" sz="2600" b="1" dirty="0"/>
              <a:t>, </a:t>
            </a:r>
            <a:r>
              <a:rPr lang="zh-TW" altLang="zh-TW" sz="2600" b="1" dirty="0"/>
              <a:t>蠅災</a:t>
            </a:r>
            <a:r>
              <a:rPr lang="en-US" altLang="zh-TW" sz="2600" b="1" dirty="0"/>
              <a:t>, </a:t>
            </a:r>
            <a:r>
              <a:rPr lang="zh-TW" altLang="zh-TW" sz="2600" b="1" dirty="0"/>
              <a:t>畜疫之災</a:t>
            </a:r>
            <a:r>
              <a:rPr lang="en-US" altLang="zh-TW" sz="2600" b="1" dirty="0"/>
              <a:t>, </a:t>
            </a:r>
            <a:r>
              <a:rPr lang="zh-TW" altLang="zh-TW" sz="2600" b="1" dirty="0"/>
              <a:t>瘡災</a:t>
            </a:r>
            <a:r>
              <a:rPr lang="en-US" altLang="zh-TW" sz="2600" b="1" dirty="0"/>
              <a:t>, </a:t>
            </a:r>
            <a:r>
              <a:rPr lang="zh-TW" altLang="zh-TW" sz="2600" b="1" dirty="0"/>
              <a:t>雹災</a:t>
            </a:r>
            <a:r>
              <a:rPr lang="en-US" altLang="zh-TW" sz="2600" b="1" dirty="0"/>
              <a:t>, </a:t>
            </a:r>
            <a:r>
              <a:rPr lang="zh-TW" altLang="zh-TW" sz="2600" b="1" dirty="0"/>
              <a:t>蝗災</a:t>
            </a:r>
            <a:r>
              <a:rPr lang="en-US" altLang="zh-TW" sz="2600" b="1" dirty="0"/>
              <a:t>, </a:t>
            </a:r>
            <a:r>
              <a:rPr lang="zh-TW" altLang="zh-TW" sz="2600" b="1" dirty="0"/>
              <a:t>黑暗之災</a:t>
            </a:r>
          </a:p>
        </p:txBody>
      </p:sp>
    </p:spTree>
    <p:extLst>
      <p:ext uri="{BB962C8B-B14F-4D97-AF65-F5344CB8AC3E}">
        <p14:creationId xmlns="" xmlns:p14="http://schemas.microsoft.com/office/powerpoint/2010/main" val="424166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7504" y="137515"/>
            <a:ext cx="9001000" cy="861774"/>
          </a:xfrm>
          <a:prstGeom prst="rect">
            <a:avLst/>
          </a:prstGeom>
        </p:spPr>
        <p:txBody>
          <a:bodyPr wrap="square">
            <a:spAutoFit/>
          </a:bodyPr>
          <a:lstStyle/>
          <a:p>
            <a:r>
              <a:rPr lang="en-US" altLang="zh-TW" sz="2600" b="1" dirty="0">
                <a:solidFill>
                  <a:srgbClr val="FF0000"/>
                </a:solidFill>
              </a:rPr>
              <a:t>B.</a:t>
            </a:r>
            <a:r>
              <a:rPr lang="zh-TW" altLang="zh-TW" sz="2600" b="1" dirty="0"/>
              <a:t>末次之災</a:t>
            </a:r>
            <a:r>
              <a:rPr lang="en-US" altLang="zh-TW" sz="2600" b="1" dirty="0"/>
              <a:t>:</a:t>
            </a:r>
            <a:r>
              <a:rPr lang="zh-TW" altLang="zh-TW" sz="2600" b="1" dirty="0"/>
              <a:t>長子之災</a:t>
            </a:r>
            <a:r>
              <a:rPr lang="en-US" altLang="zh-TW" sz="2400" b="1" dirty="0"/>
              <a:t>(12:29~30) </a:t>
            </a:r>
            <a:r>
              <a:rPr lang="en-US" altLang="zh-TW" sz="2600" b="1" dirty="0" smtClean="0"/>
              <a:t>/</a:t>
            </a:r>
            <a:r>
              <a:rPr lang="zh-TW" altLang="zh-TW" sz="2600" b="1" dirty="0" smtClean="0"/>
              <a:t>為</a:t>
            </a:r>
            <a:r>
              <a:rPr lang="zh-TW" altLang="zh-TW" sz="2600" b="1" dirty="0"/>
              <a:t>以色列人定逾越節之</a:t>
            </a:r>
            <a:r>
              <a:rPr lang="zh-TW" altLang="zh-TW" sz="2600" b="1" dirty="0" smtClean="0"/>
              <a:t>禮</a:t>
            </a:r>
            <a:endParaRPr lang="en-US" altLang="zh-TW" sz="2600" b="1" dirty="0" smtClean="0"/>
          </a:p>
          <a:p>
            <a:r>
              <a:rPr lang="en-US" altLang="zh-TW" sz="2400" b="1" dirty="0" smtClean="0"/>
              <a:t>    (</a:t>
            </a:r>
            <a:r>
              <a:rPr lang="en-US" altLang="zh-TW" sz="2400" b="1" dirty="0"/>
              <a:t>12:1~28)</a:t>
            </a:r>
            <a:endParaRPr lang="zh-TW" altLang="zh-TW" sz="2400" b="1" dirty="0"/>
          </a:p>
        </p:txBody>
      </p:sp>
      <p:sp>
        <p:nvSpPr>
          <p:cNvPr id="3" name="矩形 2"/>
          <p:cNvSpPr/>
          <p:nvPr/>
        </p:nvSpPr>
        <p:spPr>
          <a:xfrm>
            <a:off x="331564" y="1043612"/>
            <a:ext cx="8560915" cy="4154984"/>
          </a:xfrm>
          <a:prstGeom prst="rect">
            <a:avLst/>
          </a:prstGeom>
        </p:spPr>
        <p:txBody>
          <a:bodyPr wrap="square">
            <a:spAutoFit/>
          </a:bodyPr>
          <a:lstStyle/>
          <a:p>
            <a:r>
              <a:rPr lang="en-US" altLang="zh-TW" sz="2400" b="1" baseline="30000" dirty="0"/>
              <a:t>5</a:t>
            </a:r>
            <a:r>
              <a:rPr lang="zh-TW" altLang="zh-TW" sz="2400" b="1" dirty="0"/>
              <a:t>要無殘疾、一歲的公羊羔，你們或從綿羊裡取，或從山羊裡取，都可以。</a:t>
            </a:r>
            <a:r>
              <a:rPr lang="en-US" altLang="zh-TW" sz="2400" b="1" baseline="30000" dirty="0"/>
              <a:t>6</a:t>
            </a:r>
            <a:r>
              <a:rPr lang="zh-TW" altLang="zh-TW" sz="2400" b="1" dirty="0"/>
              <a:t>要留到本月十四日，在黃昏的時候，以色列全會眾把羊羔宰了。</a:t>
            </a:r>
            <a:r>
              <a:rPr lang="en-US" altLang="zh-TW" sz="2400" b="1" baseline="30000" dirty="0"/>
              <a:t>7</a:t>
            </a:r>
            <a:r>
              <a:rPr lang="zh-TW" altLang="zh-TW" sz="2400" b="1" dirty="0"/>
              <a:t>各家要取點血，塗在吃羊羔的房屋左右的門框上和門楣上。【出</a:t>
            </a:r>
            <a:r>
              <a:rPr lang="en-US" altLang="zh-TW" sz="2400" b="1" dirty="0"/>
              <a:t> 12:5~7</a:t>
            </a:r>
            <a:r>
              <a:rPr lang="zh-TW" altLang="zh-TW" sz="2400" b="1" dirty="0"/>
              <a:t>】</a:t>
            </a:r>
            <a:r>
              <a:rPr lang="en-US" altLang="zh-TW" sz="2400" b="1" dirty="0"/>
              <a:t/>
            </a:r>
            <a:br>
              <a:rPr lang="en-US" altLang="zh-TW" sz="2400" b="1" dirty="0"/>
            </a:br>
            <a:r>
              <a:rPr lang="en-US" altLang="zh-TW" sz="2400" b="1" baseline="30000" dirty="0"/>
              <a:t>5</a:t>
            </a:r>
            <a:r>
              <a:rPr lang="en-US" altLang="zh-TW" sz="2400" b="1" dirty="0"/>
              <a:t>The animals you choose must be year-old males without defect, and you may take them from the sheep or the goats. </a:t>
            </a:r>
            <a:r>
              <a:rPr lang="en-US" altLang="zh-TW" sz="2400" b="1" baseline="30000" dirty="0"/>
              <a:t>6</a:t>
            </a:r>
            <a:r>
              <a:rPr lang="en-US" altLang="zh-TW" sz="2400" b="1" dirty="0"/>
              <a:t>Take care of them until the fourteenth day of the month, when all the people of the community of Israel must slaughter them at twilight. </a:t>
            </a:r>
            <a:r>
              <a:rPr lang="en-US" altLang="zh-TW" sz="2400" b="1" baseline="30000" dirty="0"/>
              <a:t>7</a:t>
            </a:r>
            <a:r>
              <a:rPr lang="en-US" altLang="zh-TW" sz="2400" b="1" dirty="0"/>
              <a:t>Then they are to take some of the blood and put it on the sides and tops of the doorframes of the houses where they eat the lambs. </a:t>
            </a:r>
            <a:r>
              <a:rPr lang="zh-TW" altLang="zh-TW" sz="2400" b="1" dirty="0"/>
              <a:t>【</a:t>
            </a:r>
            <a:r>
              <a:rPr lang="en-US" altLang="zh-TW" sz="2400" b="1" dirty="0" err="1"/>
              <a:t>Exod</a:t>
            </a:r>
            <a:r>
              <a:rPr lang="en-US" altLang="zh-TW" sz="2400" b="1" dirty="0"/>
              <a:t> 12:5~7</a:t>
            </a:r>
            <a:r>
              <a:rPr lang="zh-TW" altLang="zh-TW" sz="2400" b="1" dirty="0"/>
              <a:t>】</a:t>
            </a:r>
          </a:p>
        </p:txBody>
      </p:sp>
    </p:spTree>
    <p:extLst>
      <p:ext uri="{BB962C8B-B14F-4D97-AF65-F5344CB8AC3E}">
        <p14:creationId xmlns="" xmlns:p14="http://schemas.microsoft.com/office/powerpoint/2010/main" val="2024892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7274" y="195486"/>
            <a:ext cx="8586067" cy="4832092"/>
          </a:xfrm>
          <a:prstGeom prst="rect">
            <a:avLst/>
          </a:prstGeom>
        </p:spPr>
        <p:txBody>
          <a:bodyPr wrap="square">
            <a:spAutoFit/>
          </a:bodyPr>
          <a:lstStyle/>
          <a:p>
            <a:r>
              <a:rPr lang="en-US" altLang="zh-TW" sz="2200" b="1" baseline="30000" dirty="0"/>
              <a:t>12</a:t>
            </a:r>
            <a:r>
              <a:rPr lang="zh-TW" altLang="zh-TW" sz="2200" b="1" dirty="0"/>
              <a:t>因為那夜我要巡行埃及地，把埃及地一切頭生的，無論是人是牲畜，都擊殺了，又要敗壞埃及一切的　神。我是耶和華。</a:t>
            </a:r>
            <a:r>
              <a:rPr lang="en-US" altLang="zh-TW" sz="2200" b="1" baseline="30000" dirty="0"/>
              <a:t>13</a:t>
            </a:r>
            <a:r>
              <a:rPr lang="zh-TW" altLang="zh-TW" sz="2200" b="1" dirty="0"/>
              <a:t>這血要在你們所住的房屋上作記號；我一見這血，就越過你們去。我擊殺埃及地頭生的時候，災殃必不臨到你們身上滅你們。</a:t>
            </a:r>
            <a:r>
              <a:rPr lang="en-US" altLang="zh-TW" sz="2200" b="1" baseline="30000" dirty="0"/>
              <a:t>14</a:t>
            </a:r>
            <a:r>
              <a:rPr lang="zh-TW" altLang="zh-TW" sz="2200" b="1" dirty="0"/>
              <a:t>你們要記念這日，守為耶和華的節，作為你們世世代代永遠的定例</a:t>
            </a:r>
            <a:r>
              <a:rPr lang="zh-TW" altLang="zh-TW" sz="2200" b="1" dirty="0" smtClean="0"/>
              <a:t>。</a:t>
            </a:r>
            <a:endParaRPr lang="en-US" altLang="zh-TW" sz="2200" b="1" dirty="0" smtClean="0"/>
          </a:p>
          <a:p>
            <a:r>
              <a:rPr lang="zh-TW" altLang="zh-TW" sz="2200" b="1" dirty="0" smtClean="0"/>
              <a:t>【</a:t>
            </a:r>
            <a:r>
              <a:rPr lang="zh-TW" altLang="zh-TW" sz="2200" b="1" dirty="0"/>
              <a:t>出</a:t>
            </a:r>
            <a:r>
              <a:rPr lang="en-US" altLang="zh-TW" sz="2200" b="1" dirty="0"/>
              <a:t> 12:12~14</a:t>
            </a:r>
            <a:r>
              <a:rPr lang="zh-TW" altLang="zh-TW" sz="2200" b="1" dirty="0"/>
              <a:t>】</a:t>
            </a:r>
            <a:r>
              <a:rPr lang="en-US" altLang="zh-TW" sz="2200" b="1" dirty="0"/>
              <a:t/>
            </a:r>
            <a:br>
              <a:rPr lang="en-US" altLang="zh-TW" sz="2200" b="1" dirty="0"/>
            </a:br>
            <a:r>
              <a:rPr lang="en-US" altLang="zh-TW" sz="2200" b="1" baseline="30000" dirty="0"/>
              <a:t>12</a:t>
            </a:r>
            <a:r>
              <a:rPr lang="en-US" altLang="zh-TW" sz="2200" b="1" dirty="0"/>
              <a:t>"On that same night I will pass through Egypt and strike down every firstborn--both men and animals--and I will bring judgment on all the gods of Egypt. I am the LORD. </a:t>
            </a:r>
            <a:r>
              <a:rPr lang="en-US" altLang="zh-TW" sz="2200" b="1" baseline="30000" dirty="0"/>
              <a:t>13</a:t>
            </a:r>
            <a:r>
              <a:rPr lang="en-US" altLang="zh-TW" sz="2200" b="1" dirty="0"/>
              <a:t>The blood will be a sign for you on the houses where you are; and when I see the blood, I will pass over you. No destructive plague will touch you when I strike Egypt. </a:t>
            </a:r>
            <a:r>
              <a:rPr lang="en-US" altLang="zh-TW" sz="2200" b="1" baseline="30000" dirty="0"/>
              <a:t>14</a:t>
            </a:r>
            <a:r>
              <a:rPr lang="en-US" altLang="zh-TW" sz="2200" b="1" dirty="0"/>
              <a:t>"This is a day you are to commemorate; for the generations to come you shall celebrate it as a festival to the LORD--a lasting ordinance. </a:t>
            </a:r>
            <a:endParaRPr lang="en-US" altLang="zh-TW" sz="2200" b="1" dirty="0" smtClean="0"/>
          </a:p>
          <a:p>
            <a:r>
              <a:rPr lang="zh-TW" altLang="zh-TW" sz="2200" b="1" dirty="0" smtClean="0"/>
              <a:t>【</a:t>
            </a:r>
            <a:r>
              <a:rPr lang="en-US" altLang="zh-TW" sz="2200" b="1" dirty="0" err="1"/>
              <a:t>Exod</a:t>
            </a:r>
            <a:r>
              <a:rPr lang="en-US" altLang="zh-TW" sz="2200" b="1" dirty="0"/>
              <a:t> 12:12~14</a:t>
            </a:r>
            <a:r>
              <a:rPr lang="zh-TW" altLang="zh-TW" sz="2200" b="1" dirty="0"/>
              <a:t>】</a:t>
            </a:r>
          </a:p>
        </p:txBody>
      </p:sp>
    </p:spTree>
    <p:extLst>
      <p:ext uri="{BB962C8B-B14F-4D97-AF65-F5344CB8AC3E}">
        <p14:creationId xmlns="" xmlns:p14="http://schemas.microsoft.com/office/powerpoint/2010/main" val="42008438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5536" y="309593"/>
            <a:ext cx="8280920" cy="4524315"/>
          </a:xfrm>
          <a:prstGeom prst="rect">
            <a:avLst/>
          </a:prstGeom>
        </p:spPr>
        <p:txBody>
          <a:bodyPr wrap="square">
            <a:spAutoFit/>
          </a:bodyPr>
          <a:lstStyle/>
          <a:p>
            <a:r>
              <a:rPr lang="en-US" altLang="zh-TW" sz="2400" b="1" baseline="30000" dirty="0" smtClean="0"/>
              <a:t>29</a:t>
            </a:r>
            <a:r>
              <a:rPr lang="zh-TW" altLang="zh-TW" sz="2400" b="1" dirty="0" smtClean="0"/>
              <a:t>到了半夜，耶和華把埃及地所有的長子，就是從坐寶座的法老，直到被擄囚在監裡之人的長子，以及一切頭生的牲畜，盡都殺了。</a:t>
            </a:r>
            <a:r>
              <a:rPr lang="en-US" altLang="zh-TW" sz="2400" b="1" baseline="30000" dirty="0" smtClean="0"/>
              <a:t>30</a:t>
            </a:r>
            <a:r>
              <a:rPr lang="zh-TW" altLang="zh-TW" sz="2400" b="1" dirty="0" smtClean="0"/>
              <a:t>法老和一切臣僕，並埃及眾人，夜間都起來了。在埃及有大哀號，無一家不死一個人的。</a:t>
            </a:r>
            <a:endParaRPr lang="en-US" altLang="zh-TW" sz="2400" b="1" dirty="0" smtClean="0"/>
          </a:p>
          <a:p>
            <a:r>
              <a:rPr lang="zh-TW" altLang="zh-TW" sz="2400" b="1" dirty="0" smtClean="0"/>
              <a:t>【出</a:t>
            </a:r>
            <a:r>
              <a:rPr lang="en-US" altLang="zh-TW" sz="2400" b="1" dirty="0" smtClean="0"/>
              <a:t> 12:29~30</a:t>
            </a:r>
            <a:r>
              <a:rPr lang="zh-TW" altLang="zh-TW" sz="2400" b="1" dirty="0" smtClean="0"/>
              <a:t>】</a:t>
            </a:r>
            <a:r>
              <a:rPr lang="en-US" altLang="zh-TW" sz="2400" b="1" dirty="0" smtClean="0"/>
              <a:t/>
            </a:r>
            <a:br>
              <a:rPr lang="en-US" altLang="zh-TW" sz="2400" b="1" dirty="0" smtClean="0"/>
            </a:br>
            <a:r>
              <a:rPr lang="en-US" altLang="zh-TW" sz="2400" b="1" baseline="30000" dirty="0" smtClean="0"/>
              <a:t>29</a:t>
            </a:r>
            <a:r>
              <a:rPr lang="en-US" altLang="zh-TW" sz="2400" b="1" dirty="0" smtClean="0"/>
              <a:t>At midnight the LORD struck down all the firstborn in Egypt, from the firstborn of Pharaoh, who sat on the throne, to the firstborn of the prisoner, who was in the dungeon, and the firstborn of all the livestock as well. </a:t>
            </a:r>
            <a:r>
              <a:rPr lang="en-US" altLang="zh-TW" sz="2400" b="1" baseline="30000" dirty="0" smtClean="0"/>
              <a:t>30</a:t>
            </a:r>
            <a:r>
              <a:rPr lang="en-US" altLang="zh-TW" sz="2400" b="1" dirty="0" smtClean="0"/>
              <a:t>Pharaoh and all his officials and all the Egyptians got up during the night, and there was loud wailing in Egypt, for there was not a house without someone dead. </a:t>
            </a:r>
            <a:r>
              <a:rPr lang="zh-TW" altLang="zh-TW" sz="2400" b="1" dirty="0" smtClean="0"/>
              <a:t>【</a:t>
            </a:r>
            <a:r>
              <a:rPr lang="en-US" altLang="zh-TW" sz="2400" b="1" dirty="0" err="1" smtClean="0"/>
              <a:t>Exod</a:t>
            </a:r>
            <a:r>
              <a:rPr lang="en-US" altLang="zh-TW" sz="2400" b="1" dirty="0" smtClean="0"/>
              <a:t> 12:29~30</a:t>
            </a:r>
            <a:r>
              <a:rPr lang="zh-TW" altLang="zh-TW" sz="2400" b="1" dirty="0" smtClean="0"/>
              <a:t>】</a:t>
            </a:r>
            <a:endParaRPr lang="zh-TW" altLang="zh-TW" sz="2400" b="1" dirty="0"/>
          </a:p>
        </p:txBody>
      </p:sp>
    </p:spTree>
    <p:extLst>
      <p:ext uri="{BB962C8B-B14F-4D97-AF65-F5344CB8AC3E}">
        <p14:creationId xmlns="" xmlns:p14="http://schemas.microsoft.com/office/powerpoint/2010/main" val="23070948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59832" y="2355726"/>
            <a:ext cx="3005951" cy="769441"/>
          </a:xfrm>
          <a:prstGeom prst="rect">
            <a:avLst/>
          </a:prstGeom>
          <a:noFill/>
        </p:spPr>
        <p:txBody>
          <a:bodyPr wrap="none" rtlCol="0">
            <a:spAutoFit/>
          </a:bodyPr>
          <a:lstStyle/>
          <a:p>
            <a:r>
              <a:rPr lang="zh-TW" altLang="en-US" sz="4400" dirty="0" smtClean="0"/>
              <a:t>不能出去</a:t>
            </a:r>
            <a:r>
              <a:rPr lang="zh-TW" altLang="en-US" sz="4400" b="1" dirty="0" smtClean="0"/>
              <a:t>丸</a:t>
            </a:r>
            <a:endParaRPr lang="en-US" sz="44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339502"/>
            <a:ext cx="8352928" cy="4154984"/>
          </a:xfrm>
          <a:prstGeom prst="rect">
            <a:avLst/>
          </a:prstGeom>
        </p:spPr>
        <p:txBody>
          <a:bodyPr wrap="square">
            <a:spAutoFit/>
          </a:bodyPr>
          <a:lstStyle/>
          <a:p>
            <a:r>
              <a:rPr lang="en-US" altLang="zh-TW" sz="2400" b="1" baseline="30000" dirty="0"/>
              <a:t>48</a:t>
            </a:r>
            <a:r>
              <a:rPr lang="zh-TW" altLang="zh-TW" sz="2400" b="1" dirty="0"/>
              <a:t>若有外人寄居在你們中間，願向耶和華守踰越節，他所有的男子務要受割禮，然後才容他前來遵守，他也就像本地人一樣；但未受割禮的，都不可吃這羊羔。</a:t>
            </a:r>
            <a:r>
              <a:rPr lang="en-US" altLang="zh-TW" sz="2400" b="1" baseline="30000" dirty="0"/>
              <a:t>49</a:t>
            </a:r>
            <a:r>
              <a:rPr lang="zh-TW" altLang="zh-TW" sz="2400" b="1" dirty="0"/>
              <a:t>本地人和寄居在你們中間的外人同歸一例</a:t>
            </a:r>
            <a:r>
              <a:rPr lang="zh-TW" altLang="zh-TW" sz="2400" b="1" dirty="0" smtClean="0"/>
              <a:t>。</a:t>
            </a:r>
            <a:endParaRPr lang="en-US" altLang="zh-TW" sz="2400" b="1" dirty="0" smtClean="0"/>
          </a:p>
          <a:p>
            <a:r>
              <a:rPr lang="zh-TW" altLang="zh-TW" sz="2400" b="1" dirty="0" smtClean="0"/>
              <a:t>【</a:t>
            </a:r>
            <a:r>
              <a:rPr lang="zh-TW" altLang="zh-TW" sz="2400" b="1" dirty="0"/>
              <a:t>出</a:t>
            </a:r>
            <a:r>
              <a:rPr lang="en-US" altLang="zh-TW" sz="2400" b="1" dirty="0"/>
              <a:t> 12:48~49</a:t>
            </a:r>
            <a:r>
              <a:rPr lang="zh-TW" altLang="zh-TW" sz="2400" b="1" dirty="0"/>
              <a:t>】</a:t>
            </a:r>
            <a:r>
              <a:rPr lang="en-US" altLang="zh-TW" sz="2400" b="1" dirty="0"/>
              <a:t/>
            </a:r>
            <a:br>
              <a:rPr lang="en-US" altLang="zh-TW" sz="2400" b="1" dirty="0"/>
            </a:br>
            <a:r>
              <a:rPr lang="en-US" altLang="zh-TW" sz="2400" b="1" baseline="30000" dirty="0"/>
              <a:t>48</a:t>
            </a:r>
            <a:r>
              <a:rPr lang="en-US" altLang="zh-TW" sz="2400" b="1" dirty="0"/>
              <a:t>"An alien living among you who wants to celebrate the Lord's Passover must have all the males in his household circumcised; then he may take part like one born in the land. No uncircumcised male may eat of it. </a:t>
            </a:r>
            <a:r>
              <a:rPr lang="en-US" altLang="zh-TW" sz="2400" b="1" baseline="30000" dirty="0"/>
              <a:t>49</a:t>
            </a:r>
            <a:r>
              <a:rPr lang="en-US" altLang="zh-TW" sz="2400" b="1" dirty="0"/>
              <a:t>The same law applies to the native-born and to the alien living among you." </a:t>
            </a:r>
            <a:endParaRPr lang="en-US" altLang="zh-TW" sz="2400" b="1" dirty="0" smtClean="0"/>
          </a:p>
          <a:p>
            <a:r>
              <a:rPr lang="zh-TW" altLang="zh-TW" sz="2400" b="1" dirty="0" smtClean="0"/>
              <a:t>【</a:t>
            </a:r>
            <a:r>
              <a:rPr lang="en-US" altLang="zh-TW" sz="2400" b="1" dirty="0" err="1"/>
              <a:t>Exod</a:t>
            </a:r>
            <a:r>
              <a:rPr lang="en-US" altLang="zh-TW" sz="2400" b="1" dirty="0"/>
              <a:t> 12:48~49</a:t>
            </a:r>
            <a:r>
              <a:rPr lang="zh-TW" altLang="zh-TW" sz="2400" b="1" dirty="0"/>
              <a:t>】</a:t>
            </a:r>
          </a:p>
        </p:txBody>
      </p:sp>
    </p:spTree>
    <p:extLst>
      <p:ext uri="{BB962C8B-B14F-4D97-AF65-F5344CB8AC3E}">
        <p14:creationId xmlns="" xmlns:p14="http://schemas.microsoft.com/office/powerpoint/2010/main" val="31848786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12401" y="411510"/>
            <a:ext cx="6357831" cy="523220"/>
          </a:xfrm>
          <a:prstGeom prst="rect">
            <a:avLst/>
          </a:prstGeom>
        </p:spPr>
        <p:txBody>
          <a:bodyPr wrap="none">
            <a:spAutoFit/>
          </a:bodyPr>
          <a:lstStyle/>
          <a:p>
            <a:r>
              <a:rPr lang="en-US" altLang="zh-TW" sz="2800" b="1" dirty="0">
                <a:solidFill>
                  <a:srgbClr val="FF0000"/>
                </a:solidFill>
              </a:rPr>
              <a:t>7.</a:t>
            </a:r>
            <a:r>
              <a:rPr lang="zh-TW" altLang="zh-TW" sz="2800" b="1" dirty="0"/>
              <a:t>以色列人得神拯救出埃及</a:t>
            </a:r>
            <a:r>
              <a:rPr lang="en-US" altLang="zh-TW" sz="2800" b="1" dirty="0"/>
              <a:t>(</a:t>
            </a:r>
            <a:r>
              <a:rPr lang="zh-TW" altLang="zh-TW" sz="2800" b="1" dirty="0"/>
              <a:t>出</a:t>
            </a:r>
            <a:r>
              <a:rPr lang="en-US" altLang="zh-TW" sz="2800" b="1" dirty="0"/>
              <a:t>12:37~42)</a:t>
            </a:r>
            <a:endParaRPr lang="zh-TW" altLang="zh-TW" sz="2800" b="1" dirty="0"/>
          </a:p>
        </p:txBody>
      </p:sp>
      <p:sp>
        <p:nvSpPr>
          <p:cNvPr id="3" name="矩形 2"/>
          <p:cNvSpPr/>
          <p:nvPr/>
        </p:nvSpPr>
        <p:spPr>
          <a:xfrm>
            <a:off x="1979712" y="1635646"/>
            <a:ext cx="2574032" cy="892552"/>
          </a:xfrm>
          <a:prstGeom prst="rect">
            <a:avLst/>
          </a:prstGeom>
        </p:spPr>
        <p:txBody>
          <a:bodyPr wrap="square">
            <a:spAutoFit/>
          </a:bodyPr>
          <a:lstStyle/>
          <a:p>
            <a:r>
              <a:rPr lang="en-US" altLang="zh-TW" sz="2600" b="1" dirty="0"/>
              <a:t>70</a:t>
            </a:r>
            <a:r>
              <a:rPr lang="zh-TW" altLang="zh-TW" sz="2600" b="1" dirty="0"/>
              <a:t>人</a:t>
            </a:r>
            <a:r>
              <a:rPr lang="en-US" altLang="zh-TW" sz="2600" b="1" dirty="0"/>
              <a:t>-----&gt;60</a:t>
            </a:r>
            <a:r>
              <a:rPr lang="zh-TW" altLang="zh-TW" sz="2600" b="1" dirty="0"/>
              <a:t>萬</a:t>
            </a:r>
          </a:p>
          <a:p>
            <a:r>
              <a:rPr lang="zh-TW" altLang="zh-TW" sz="2600" b="1" dirty="0"/>
              <a:t>在埃及</a:t>
            </a:r>
            <a:r>
              <a:rPr lang="en-US" altLang="zh-TW" sz="2600" b="1" dirty="0"/>
              <a:t>430</a:t>
            </a:r>
            <a:r>
              <a:rPr lang="zh-TW" altLang="zh-TW" sz="2600" b="1" dirty="0"/>
              <a:t>年</a:t>
            </a:r>
          </a:p>
        </p:txBody>
      </p:sp>
    </p:spTree>
    <p:extLst>
      <p:ext uri="{BB962C8B-B14F-4D97-AF65-F5344CB8AC3E}">
        <p14:creationId xmlns="" xmlns:p14="http://schemas.microsoft.com/office/powerpoint/2010/main" val="24150735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5536" y="339502"/>
            <a:ext cx="5110694" cy="523220"/>
          </a:xfrm>
          <a:prstGeom prst="rect">
            <a:avLst/>
          </a:prstGeom>
          <a:solidFill>
            <a:srgbClr val="FFFF00"/>
          </a:solidFill>
        </p:spPr>
        <p:txBody>
          <a:bodyPr wrap="none">
            <a:spAutoFit/>
          </a:bodyPr>
          <a:lstStyle/>
          <a:p>
            <a:r>
              <a:rPr lang="zh-TW" altLang="zh-TW" sz="2800" b="1" dirty="0">
                <a:solidFill>
                  <a:srgbClr val="FF0000"/>
                </a:solidFill>
              </a:rPr>
              <a:t>三</a:t>
            </a:r>
            <a:r>
              <a:rPr lang="en-US" altLang="zh-TW" sz="2800" b="1" dirty="0">
                <a:solidFill>
                  <a:srgbClr val="FF0000"/>
                </a:solidFill>
              </a:rPr>
              <a:t>.</a:t>
            </a:r>
            <a:r>
              <a:rPr lang="zh-TW" altLang="zh-TW" sz="2800" b="1" dirty="0">
                <a:solidFill>
                  <a:srgbClr val="FF0000"/>
                </a:solidFill>
              </a:rPr>
              <a:t>從十災中神要我們看見甚麼</a:t>
            </a:r>
            <a:r>
              <a:rPr lang="en-US" altLang="zh-TW" sz="2800" b="1" dirty="0">
                <a:solidFill>
                  <a:srgbClr val="FF0000"/>
                </a:solidFill>
              </a:rPr>
              <a:t>?</a:t>
            </a:r>
            <a:endParaRPr lang="zh-TW" altLang="zh-TW" sz="2800" b="1" dirty="0">
              <a:solidFill>
                <a:srgbClr val="FF0000"/>
              </a:solidFill>
            </a:endParaRPr>
          </a:p>
        </p:txBody>
      </p:sp>
      <p:sp>
        <p:nvSpPr>
          <p:cNvPr id="3" name="矩形 2"/>
          <p:cNvSpPr/>
          <p:nvPr/>
        </p:nvSpPr>
        <p:spPr>
          <a:xfrm>
            <a:off x="539552" y="1419622"/>
            <a:ext cx="5577168" cy="1692771"/>
          </a:xfrm>
          <a:prstGeom prst="rect">
            <a:avLst/>
          </a:prstGeom>
        </p:spPr>
        <p:txBody>
          <a:bodyPr wrap="none">
            <a:spAutoFit/>
          </a:bodyPr>
          <a:lstStyle/>
          <a:p>
            <a:r>
              <a:rPr lang="en-US" altLang="zh-TW" sz="2600" b="1" dirty="0">
                <a:solidFill>
                  <a:srgbClr val="FF0000"/>
                </a:solidFill>
              </a:rPr>
              <a:t>1.</a:t>
            </a:r>
            <a:r>
              <a:rPr lang="zh-TW" altLang="zh-TW" sz="2600" b="1" dirty="0"/>
              <a:t>我們看見 神是公義的</a:t>
            </a:r>
            <a:r>
              <a:rPr lang="en-US" altLang="zh-TW" sz="2600" b="1" dirty="0"/>
              <a:t>  </a:t>
            </a:r>
            <a:r>
              <a:rPr lang="zh-TW" altLang="zh-TW" sz="2600" b="1" dirty="0"/>
              <a:t>神</a:t>
            </a:r>
            <a:r>
              <a:rPr lang="en-US" altLang="zh-TW" sz="2600" b="1" dirty="0" smtClean="0"/>
              <a:t>!</a:t>
            </a:r>
          </a:p>
          <a:p>
            <a:r>
              <a:rPr lang="en-US" altLang="zh-TW" sz="2600" b="1" dirty="0" smtClean="0"/>
              <a:t>(</a:t>
            </a:r>
            <a:r>
              <a:rPr lang="zh-TW" altLang="en-US" sz="2600" b="1" dirty="0" smtClean="0"/>
              <a:t>拿</a:t>
            </a:r>
            <a:r>
              <a:rPr lang="en-US" altLang="zh-TW" sz="2600" b="1" dirty="0" smtClean="0"/>
              <a:t>3:5~9)</a:t>
            </a:r>
            <a:r>
              <a:rPr lang="zh-TW" altLang="en-US" sz="2600" b="1" dirty="0" smtClean="0"/>
              <a:t>滿有憐憫慈愛</a:t>
            </a:r>
            <a:r>
              <a:rPr lang="en-US" altLang="zh-TW" sz="2600" b="1" dirty="0" smtClean="0"/>
              <a:t>,</a:t>
            </a:r>
            <a:r>
              <a:rPr lang="zh-TW" altLang="en-US" sz="2600" b="1" dirty="0" smtClean="0"/>
              <a:t>但也賞罰分明</a:t>
            </a:r>
            <a:endParaRPr lang="en-US" altLang="zh-TW" sz="2600" b="1" dirty="0" smtClean="0"/>
          </a:p>
          <a:p>
            <a:endParaRPr lang="en-US" altLang="zh-TW" sz="2600" b="1" dirty="0" smtClean="0"/>
          </a:p>
          <a:p>
            <a:endParaRPr lang="zh-TW" altLang="zh-TW" sz="2600" b="1" dirty="0"/>
          </a:p>
        </p:txBody>
      </p:sp>
      <p:sp>
        <p:nvSpPr>
          <p:cNvPr id="4" name="矩形 3"/>
          <p:cNvSpPr/>
          <p:nvPr/>
        </p:nvSpPr>
        <p:spPr>
          <a:xfrm>
            <a:off x="924975" y="911383"/>
            <a:ext cx="4051815" cy="492443"/>
          </a:xfrm>
          <a:prstGeom prst="rect">
            <a:avLst/>
          </a:prstGeom>
        </p:spPr>
        <p:txBody>
          <a:bodyPr wrap="none">
            <a:spAutoFit/>
          </a:bodyPr>
          <a:lstStyle/>
          <a:p>
            <a:r>
              <a:rPr lang="en-US" altLang="zh-TW" sz="2600" b="1" dirty="0" smtClean="0">
                <a:solidFill>
                  <a:srgbClr val="FF0000"/>
                </a:solidFill>
              </a:rPr>
              <a:t>(Reply to New Coronavirus) </a:t>
            </a:r>
            <a:endParaRPr lang="zh-TW" altLang="en-US" sz="2600" b="1" dirty="0">
              <a:solidFill>
                <a:srgbClr val="FF0000"/>
              </a:solidFill>
            </a:endParaRPr>
          </a:p>
        </p:txBody>
      </p:sp>
      <p:sp>
        <p:nvSpPr>
          <p:cNvPr id="5" name="矩形 4"/>
          <p:cNvSpPr/>
          <p:nvPr/>
        </p:nvSpPr>
        <p:spPr>
          <a:xfrm>
            <a:off x="539552" y="2139701"/>
            <a:ext cx="6624736" cy="892552"/>
          </a:xfrm>
          <a:prstGeom prst="rect">
            <a:avLst/>
          </a:prstGeom>
        </p:spPr>
        <p:txBody>
          <a:bodyPr wrap="square">
            <a:spAutoFit/>
          </a:bodyPr>
          <a:lstStyle/>
          <a:p>
            <a:endParaRPr lang="en-US" altLang="zh-TW" sz="2600" b="1" dirty="0" smtClean="0">
              <a:solidFill>
                <a:srgbClr val="FF0000"/>
              </a:solidFill>
            </a:endParaRPr>
          </a:p>
          <a:p>
            <a:r>
              <a:rPr lang="en-US" altLang="zh-TW" sz="2600" b="1" dirty="0" smtClean="0">
                <a:solidFill>
                  <a:srgbClr val="FF0000"/>
                </a:solidFill>
              </a:rPr>
              <a:t>2</a:t>
            </a:r>
            <a:r>
              <a:rPr lang="en-US" altLang="zh-TW" sz="2600" b="1" dirty="0">
                <a:solidFill>
                  <a:srgbClr val="FF0000"/>
                </a:solidFill>
              </a:rPr>
              <a:t>.</a:t>
            </a:r>
            <a:r>
              <a:rPr lang="zh-TW" altLang="zh-TW" sz="2600" b="1" dirty="0"/>
              <a:t>每一個 神的拯救行動</a:t>
            </a:r>
            <a:r>
              <a:rPr lang="en-US" altLang="zh-TW" sz="2600" b="1" dirty="0"/>
              <a:t>,</a:t>
            </a:r>
            <a:r>
              <a:rPr lang="zh-TW" altLang="zh-TW" sz="2600" b="1" dirty="0"/>
              <a:t>同時必會有一個審判</a:t>
            </a:r>
          </a:p>
        </p:txBody>
      </p:sp>
      <p:sp>
        <p:nvSpPr>
          <p:cNvPr id="6" name="矩形 5"/>
          <p:cNvSpPr/>
          <p:nvPr/>
        </p:nvSpPr>
        <p:spPr>
          <a:xfrm>
            <a:off x="503086" y="2787774"/>
            <a:ext cx="7284366" cy="2923877"/>
          </a:xfrm>
          <a:prstGeom prst="rect">
            <a:avLst/>
          </a:prstGeom>
        </p:spPr>
        <p:txBody>
          <a:bodyPr wrap="none">
            <a:spAutoFit/>
          </a:bodyPr>
          <a:lstStyle/>
          <a:p>
            <a:endParaRPr lang="en-US" altLang="zh-TW" sz="2600" b="1" dirty="0" smtClean="0">
              <a:solidFill>
                <a:srgbClr val="FF0000"/>
              </a:solidFill>
            </a:endParaRPr>
          </a:p>
          <a:p>
            <a:r>
              <a:rPr lang="en-US" altLang="zh-TW" sz="2600" b="1" dirty="0" smtClean="0">
                <a:solidFill>
                  <a:srgbClr val="FF0000"/>
                </a:solidFill>
              </a:rPr>
              <a:t>3.</a:t>
            </a:r>
            <a:r>
              <a:rPr lang="zh-TW" altLang="en-US" sz="2800" dirty="0" smtClean="0"/>
              <a:t>神在一切之上</a:t>
            </a:r>
            <a:r>
              <a:rPr lang="en-US" sz="2800" dirty="0" smtClean="0"/>
              <a:t>,</a:t>
            </a:r>
            <a:r>
              <a:rPr lang="zh-TW" altLang="en-US" sz="2800" dirty="0" smtClean="0"/>
              <a:t>作主掌權</a:t>
            </a:r>
            <a:r>
              <a:rPr lang="en-US" sz="2800" dirty="0" smtClean="0"/>
              <a:t>,</a:t>
            </a:r>
            <a:r>
              <a:rPr lang="zh-TW" altLang="en-US" sz="2800" dirty="0" smtClean="0"/>
              <a:t>是掌管一切的 神</a:t>
            </a:r>
            <a:endParaRPr lang="en-US" altLang="zh-TW" sz="2800" dirty="0" smtClean="0"/>
          </a:p>
          <a:p>
            <a:endParaRPr lang="en-US" altLang="zh-TW" sz="2600" b="1" dirty="0" smtClean="0"/>
          </a:p>
          <a:p>
            <a:r>
              <a:rPr lang="en-US" altLang="zh-TW" sz="2600" b="1" dirty="0" smtClean="0">
                <a:solidFill>
                  <a:srgbClr val="FF0000"/>
                </a:solidFill>
              </a:rPr>
              <a:t>4.</a:t>
            </a:r>
            <a:r>
              <a:rPr lang="zh-TW" altLang="zh-TW" sz="2600" b="1" dirty="0" smtClean="0"/>
              <a:t>為</a:t>
            </a:r>
            <a:r>
              <a:rPr lang="zh-TW" altLang="zh-TW" sz="2600" b="1" dirty="0"/>
              <a:t>首者的罪與不義</a:t>
            </a:r>
            <a:r>
              <a:rPr lang="en-US" altLang="zh-TW" sz="2600" b="1" dirty="0"/>
              <a:t>,</a:t>
            </a:r>
            <a:r>
              <a:rPr lang="zh-TW" altLang="zh-TW" sz="2600" b="1" dirty="0"/>
              <a:t>導致百姓一</a:t>
            </a:r>
            <a:r>
              <a:rPr lang="zh-TW" altLang="zh-TW" sz="2600" b="1" dirty="0" smtClean="0"/>
              <a:t>同</a:t>
            </a:r>
            <a:r>
              <a:rPr lang="zh-TW" altLang="en-US" sz="2600" b="1" dirty="0" smtClean="0"/>
              <a:t>陷罪</a:t>
            </a:r>
            <a:r>
              <a:rPr lang="en-US" altLang="zh-TW" sz="2600" b="1" dirty="0" smtClean="0"/>
              <a:t>,</a:t>
            </a:r>
            <a:r>
              <a:rPr lang="zh-TW" altLang="zh-TW" sz="2600" b="1" dirty="0" smtClean="0"/>
              <a:t>遭</a:t>
            </a:r>
            <a:r>
              <a:rPr lang="zh-TW" altLang="zh-TW" sz="2600" b="1" dirty="0"/>
              <a:t>災受</a:t>
            </a:r>
            <a:r>
              <a:rPr lang="zh-TW" altLang="zh-TW" sz="2600" b="1" dirty="0" smtClean="0"/>
              <a:t>苦</a:t>
            </a:r>
            <a:endParaRPr lang="en-US" altLang="zh-TW" sz="2600" b="1" dirty="0" smtClean="0"/>
          </a:p>
          <a:p>
            <a:endParaRPr lang="en-US" altLang="zh-TW" sz="2600" b="1" dirty="0" smtClean="0"/>
          </a:p>
          <a:p>
            <a:endParaRPr lang="en-US" altLang="zh-TW" sz="2600" b="1" dirty="0" smtClean="0"/>
          </a:p>
          <a:p>
            <a:endParaRPr lang="zh-TW" altLang="zh-TW" sz="2600" b="1" dirty="0"/>
          </a:p>
        </p:txBody>
      </p:sp>
    </p:spTree>
    <p:extLst>
      <p:ext uri="{BB962C8B-B14F-4D97-AF65-F5344CB8AC3E}">
        <p14:creationId xmlns="" xmlns:p14="http://schemas.microsoft.com/office/powerpoint/2010/main" val="1194676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9632" y="627534"/>
            <a:ext cx="4596534" cy="3970318"/>
          </a:xfrm>
          <a:prstGeom prst="rect">
            <a:avLst/>
          </a:prstGeom>
        </p:spPr>
        <p:txBody>
          <a:bodyPr wrap="square">
            <a:spAutoFit/>
          </a:bodyPr>
          <a:lstStyle/>
          <a:p>
            <a:r>
              <a:rPr lang="en-US" altLang="zh-TW" sz="2800" b="1" dirty="0" smtClean="0">
                <a:solidFill>
                  <a:srgbClr val="FF0000"/>
                </a:solidFill>
              </a:rPr>
              <a:t>5.</a:t>
            </a:r>
            <a:r>
              <a:rPr lang="zh-TW" altLang="zh-TW" sz="2800" b="1" dirty="0" smtClean="0"/>
              <a:t>在災難中</a:t>
            </a:r>
            <a:r>
              <a:rPr lang="en-US" altLang="zh-TW" sz="2800" b="1" dirty="0" smtClean="0"/>
              <a:t>, </a:t>
            </a:r>
            <a:r>
              <a:rPr lang="zh-TW" altLang="zh-TW" sz="2800" b="1" dirty="0" smtClean="0"/>
              <a:t>神分別祂的子民</a:t>
            </a:r>
            <a:r>
              <a:rPr lang="en-US" altLang="zh-TW" sz="2800" b="1" dirty="0" smtClean="0"/>
              <a:t>,</a:t>
            </a:r>
            <a:r>
              <a:rPr lang="zh-TW" altLang="zh-TW" sz="2800" b="1" dirty="0" smtClean="0"/>
              <a:t>保護祂的子民</a:t>
            </a:r>
          </a:p>
          <a:p>
            <a:r>
              <a:rPr lang="en-US" altLang="zh-TW" sz="2800" b="1" dirty="0" smtClean="0">
                <a:solidFill>
                  <a:srgbClr val="FF0000"/>
                </a:solidFill>
              </a:rPr>
              <a:t>6.</a:t>
            </a:r>
            <a:r>
              <a:rPr lang="zh-TW" altLang="en-US" sz="2800" b="1" dirty="0" smtClean="0"/>
              <a:t>主來的腳步已近</a:t>
            </a:r>
            <a:r>
              <a:rPr lang="en-US" sz="2800" b="1" dirty="0" smtClean="0"/>
              <a:t>,</a:t>
            </a:r>
            <a:r>
              <a:rPr lang="zh-TW" altLang="en-US" sz="2800" b="1" dirty="0" smtClean="0"/>
              <a:t>當儆醒預備好自己</a:t>
            </a:r>
            <a:r>
              <a:rPr lang="en-US" sz="2800" b="1" dirty="0" smtClean="0"/>
              <a:t>,</a:t>
            </a:r>
            <a:r>
              <a:rPr lang="zh-TW" altLang="en-US" sz="2800" b="1" dirty="0" smtClean="0"/>
              <a:t>迎接主的再來</a:t>
            </a:r>
            <a:endParaRPr lang="en-US" altLang="zh-TW" sz="2800" b="1" dirty="0" smtClean="0"/>
          </a:p>
          <a:p>
            <a:r>
              <a:rPr lang="en-US" altLang="zh-TW" sz="2800" b="1" dirty="0" smtClean="0">
                <a:solidFill>
                  <a:srgbClr val="FF0000"/>
                </a:solidFill>
              </a:rPr>
              <a:t>7.</a:t>
            </a:r>
            <a:r>
              <a:rPr lang="zh-TW" altLang="zh-TW" sz="2800" b="1" dirty="0" smtClean="0"/>
              <a:t>神兒女對世代有責任</a:t>
            </a:r>
            <a:r>
              <a:rPr lang="en-US" altLang="zh-TW" sz="2800" b="1" dirty="0" smtClean="0"/>
              <a:t>!</a:t>
            </a:r>
          </a:p>
          <a:p>
            <a:r>
              <a:rPr lang="zh-TW" altLang="en-US" sz="2800" b="1" dirty="0" smtClean="0">
                <a:solidFill>
                  <a:srgbClr val="FF0000"/>
                </a:solidFill>
              </a:rPr>
              <a:t>    </a:t>
            </a:r>
            <a:r>
              <a:rPr lang="en-US" altLang="zh-TW" sz="2800" b="1" dirty="0" smtClean="0">
                <a:solidFill>
                  <a:srgbClr val="FF0000"/>
                </a:solidFill>
              </a:rPr>
              <a:t>A.</a:t>
            </a:r>
            <a:r>
              <a:rPr lang="zh-TW" altLang="en-US" sz="2800" dirty="0" smtClean="0"/>
              <a:t>要加緊傳福音的腳步</a:t>
            </a:r>
            <a:r>
              <a:rPr lang="en-US" sz="2800" dirty="0" smtClean="0"/>
              <a:t>,</a:t>
            </a:r>
            <a:r>
              <a:rPr lang="zh-TW" altLang="en-US" sz="2800" dirty="0" smtClean="0"/>
              <a:t>無  </a:t>
            </a:r>
            <a:endParaRPr lang="en-US" altLang="zh-TW" sz="2800" dirty="0" smtClean="0"/>
          </a:p>
          <a:p>
            <a:r>
              <a:rPr lang="zh-TW" altLang="en-US" sz="2800" dirty="0" smtClean="0"/>
              <a:t>        論得時</a:t>
            </a:r>
            <a:r>
              <a:rPr lang="en-US" sz="2800" dirty="0" smtClean="0"/>
              <a:t>,</a:t>
            </a:r>
            <a:r>
              <a:rPr lang="zh-TW" altLang="en-US" sz="2800" dirty="0" smtClean="0"/>
              <a:t>不得時</a:t>
            </a:r>
            <a:endParaRPr lang="en-US" altLang="zh-TW" sz="2800" dirty="0" smtClean="0"/>
          </a:p>
          <a:p>
            <a:r>
              <a:rPr lang="zh-TW" altLang="en-US" sz="2800" b="1" dirty="0" smtClean="0">
                <a:solidFill>
                  <a:srgbClr val="FF0000"/>
                </a:solidFill>
              </a:rPr>
              <a:t>    </a:t>
            </a:r>
            <a:r>
              <a:rPr lang="en-US" altLang="zh-TW" sz="2800" b="1" dirty="0" smtClean="0">
                <a:solidFill>
                  <a:srgbClr val="FF0000"/>
                </a:solidFill>
              </a:rPr>
              <a:t>B.</a:t>
            </a:r>
            <a:r>
              <a:rPr lang="en-US" sz="2800" dirty="0" smtClean="0"/>
              <a:t> </a:t>
            </a:r>
            <a:r>
              <a:rPr lang="zh-TW" altLang="en-US" sz="2800" dirty="0" smtClean="0"/>
              <a:t>愛的行動</a:t>
            </a:r>
            <a:r>
              <a:rPr lang="en-US" sz="2800" dirty="0" smtClean="0"/>
              <a:t>:</a:t>
            </a:r>
            <a:endParaRPr lang="en-US" altLang="zh-TW" sz="2800" b="1" dirty="0" smtClean="0">
              <a:solidFill>
                <a:srgbClr val="FF0000"/>
              </a:solidFill>
            </a:endParaRPr>
          </a:p>
          <a:p>
            <a:endParaRPr lang="zh-TW" altLang="zh-TW" sz="2800" b="1"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4341599"/>
            <a:ext cx="9147056" cy="692497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rPr>
              <a:t>    </a:t>
            </a:r>
            <a:r>
              <a:rPr kumimoji="0" lang="zh-TW" altLang="en-US" sz="12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rPr>
              <a:t>                 </a:t>
            </a:r>
            <a:endParaRPr kumimoji="0" lang="en-US" altLang="zh-TW" sz="12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altLang="zh-TW" sz="1200" dirty="0" smtClean="0">
              <a:latin typeface="Calibri" pitchFamily="34" charset="0"/>
              <a:ea typeface="PMingLiU" pitchFamily="18"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TW" sz="12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altLang="zh-TW" sz="1200" dirty="0" smtClean="0">
              <a:latin typeface="Calibri" pitchFamily="34" charset="0"/>
              <a:ea typeface="PMingLiU" pitchFamily="18"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TW" sz="12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altLang="zh-TW" sz="1200" dirty="0" smtClean="0">
              <a:latin typeface="Calibri" pitchFamily="34" charset="0"/>
              <a:ea typeface="PMingLiU" pitchFamily="18"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TW" sz="12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altLang="zh-TW" sz="1200" dirty="0" smtClean="0">
              <a:latin typeface="Calibri" pitchFamily="34" charset="0"/>
              <a:ea typeface="PMingLiU" pitchFamily="18"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TW" sz="12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altLang="zh-TW" sz="1200" dirty="0" smtClean="0">
              <a:latin typeface="Calibri" pitchFamily="34" charset="0"/>
              <a:ea typeface="PMingLiU" pitchFamily="18"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TW" sz="12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altLang="zh-TW" sz="1200" dirty="0" smtClean="0">
              <a:latin typeface="Calibri" pitchFamily="34" charset="0"/>
              <a:ea typeface="PMingLiU" pitchFamily="18"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TW" sz="12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altLang="zh-TW" sz="1200" dirty="0" smtClean="0">
              <a:latin typeface="Calibri" pitchFamily="34" charset="0"/>
              <a:ea typeface="PMingLiU" pitchFamily="18"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TW" sz="12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altLang="zh-TW" sz="1200" dirty="0" smtClean="0">
              <a:latin typeface="Calibri" pitchFamily="34" charset="0"/>
              <a:ea typeface="PMingLiU" pitchFamily="18"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rPr>
              <a:t> </a:t>
            </a:r>
            <a:endParaRPr kumimoji="0" lang="en-US" altLang="zh-TW" sz="12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Calibri" pitchFamily="34" charset="0"/>
              <a:ea typeface="PMingLiU" pitchFamily="18"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FF0000"/>
              </a:solidFill>
              <a:effectLst/>
              <a:latin typeface="Calibri" pitchFamily="34" charset="0"/>
              <a:ea typeface="PMingLiU" pitchFamily="18"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solidFill>
                <a:srgbClr val="FF0000"/>
              </a:solidFill>
              <a:latin typeface="Calibri" pitchFamily="34" charset="0"/>
              <a:ea typeface="PMingLiU" pitchFamily="18"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FF0000"/>
              </a:solidFill>
              <a:effectLst/>
              <a:latin typeface="Calibri" pitchFamily="34" charset="0"/>
              <a:ea typeface="PMingLiU" pitchFamily="18"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solidFill>
                <a:srgbClr val="FF0000"/>
              </a:solidFill>
              <a:latin typeface="Calibri" pitchFamily="34" charset="0"/>
              <a:ea typeface="PMingLiU" pitchFamily="18"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FF0000"/>
              </a:solidFill>
              <a:effectLst/>
              <a:latin typeface="Calibri" pitchFamily="34" charset="0"/>
              <a:ea typeface="PMingLiU" pitchFamily="18"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zh-TW" altLang="en-US" sz="1200" dirty="0" smtClean="0">
                <a:solidFill>
                  <a:srgbClr val="FF0000"/>
                </a:solidFill>
                <a:latin typeface="Calibri" pitchFamily="34" charset="0"/>
                <a:ea typeface="PMingLiU" pitchFamily="18" charset="-120"/>
                <a:cs typeface="Times New Roman" pitchFamily="18" charset="0"/>
              </a:rPr>
              <a:t>                      </a:t>
            </a:r>
            <a:r>
              <a:rPr kumimoji="0" lang="en-US" sz="2800" b="0" i="0" u="none" strike="noStrike" cap="none" normalizeH="0" baseline="0" dirty="0" smtClean="0">
                <a:ln>
                  <a:noFill/>
                </a:ln>
                <a:solidFill>
                  <a:srgbClr val="FF0000"/>
                </a:solidFill>
                <a:effectLst/>
                <a:latin typeface="Calibri" pitchFamily="34" charset="0"/>
                <a:ea typeface="PMingLiU" pitchFamily="18" charset="-120"/>
                <a:cs typeface="Times New Roman" pitchFamily="18" charset="0"/>
              </a:rPr>
              <a:t>B.</a:t>
            </a:r>
            <a:r>
              <a:rPr kumimoji="0" lang="zh-TW" altLang="en-US" sz="28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rPr>
              <a:t>愛的行動</a:t>
            </a:r>
            <a:r>
              <a:rPr kumimoji="0" lang="en-US" altLang="zh-TW" sz="28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rPr>
              <a:t>:</a:t>
            </a:r>
          </a:p>
          <a:p>
            <a:pPr lvl="0" fontAlgn="base">
              <a:spcBef>
                <a:spcPct val="0"/>
              </a:spcBef>
              <a:spcAft>
                <a:spcPct val="0"/>
              </a:spcAft>
            </a:pPr>
            <a:r>
              <a:rPr lang="zh-TW" altLang="en-US" sz="2800" dirty="0" smtClean="0">
                <a:latin typeface="Calibri" pitchFamily="34" charset="0"/>
                <a:ea typeface="PMingLiU" pitchFamily="18" charset="-120"/>
                <a:cs typeface="Times New Roman" pitchFamily="18" charset="0"/>
              </a:rPr>
              <a:t>             </a:t>
            </a:r>
            <a:r>
              <a:rPr lang="en-US" sz="2800" dirty="0" smtClean="0"/>
              <a:t>(1)</a:t>
            </a:r>
            <a:r>
              <a:rPr lang="zh-TW" altLang="en-US" sz="2800" dirty="0" smtClean="0"/>
              <a:t>保護自己就是保護別人</a:t>
            </a:r>
            <a:r>
              <a:rPr lang="en-US" sz="2800" dirty="0" smtClean="0"/>
              <a:t>!</a:t>
            </a:r>
          </a:p>
          <a:p>
            <a:pPr lvl="0" fontAlgn="base">
              <a:spcBef>
                <a:spcPct val="0"/>
              </a:spcBef>
              <a:spcAft>
                <a:spcPct val="0"/>
              </a:spcAft>
            </a:pPr>
            <a:r>
              <a:rPr kumimoji="0" lang="zh-TW" altLang="en-US" sz="2800" b="0" i="0" u="none" strike="noStrike" cap="none" normalizeH="0" baseline="0" dirty="0" smtClean="0">
                <a:ln>
                  <a:noFill/>
                </a:ln>
                <a:solidFill>
                  <a:schemeClr val="tx1"/>
                </a:solidFill>
                <a:effectLst/>
                <a:latin typeface="Arial" pitchFamily="34" charset="0"/>
                <a:cs typeface="Arial" pitchFamily="34" charset="0"/>
              </a:rPr>
              <a:t>           </a:t>
            </a:r>
            <a:r>
              <a:rPr lang="en-US" sz="2800" dirty="0" smtClean="0"/>
              <a:t>(2)</a:t>
            </a:r>
            <a:r>
              <a:rPr lang="zh-TW" altLang="en-US" sz="2800" dirty="0" smtClean="0"/>
              <a:t>以禱告來守望</a:t>
            </a:r>
            <a:r>
              <a:rPr lang="en-US" sz="2800" dirty="0" smtClean="0"/>
              <a:t>!</a:t>
            </a:r>
          </a:p>
          <a:p>
            <a:r>
              <a:rPr lang="zh-TW" altLang="en-US" sz="2800" dirty="0" smtClean="0"/>
              <a:t>                </a:t>
            </a:r>
            <a:r>
              <a:rPr lang="en-US" altLang="zh-TW" sz="2800" dirty="0" smtClean="0"/>
              <a:t>【</a:t>
            </a:r>
            <a:r>
              <a:rPr lang="zh-TW" altLang="en-US" sz="2800" dirty="0" smtClean="0"/>
              <a:t>代下</a:t>
            </a:r>
            <a:r>
              <a:rPr lang="en-US" sz="2800" dirty="0" smtClean="0"/>
              <a:t> 7:14</a:t>
            </a:r>
            <a:r>
              <a:rPr lang="en-US" altLang="zh-TW" sz="2800" dirty="0" smtClean="0"/>
              <a:t>】</a:t>
            </a:r>
            <a:r>
              <a:rPr lang="en-US" sz="2800" baseline="30000" dirty="0" smtClean="0"/>
              <a:t>14</a:t>
            </a:r>
            <a:r>
              <a:rPr lang="zh-TW" altLang="en-US" sz="2800" dirty="0" smtClean="0"/>
              <a:t>這稱為我名下的子民，若是自卑</a:t>
            </a:r>
            <a:endParaRPr lang="en-US" altLang="zh-TW" sz="2800" dirty="0" smtClean="0"/>
          </a:p>
          <a:p>
            <a:r>
              <a:rPr lang="zh-TW" altLang="en-US" sz="2800" dirty="0" smtClean="0"/>
              <a:t>                 、禱告，尋求我的面，轉離他們的</a:t>
            </a:r>
            <a:r>
              <a:rPr lang="en-US" sz="2800" dirty="0" smtClean="0"/>
              <a:t> </a:t>
            </a:r>
            <a:r>
              <a:rPr lang="zh-TW" altLang="en-US" sz="2800" dirty="0" smtClean="0"/>
              <a:t>惡行，</a:t>
            </a:r>
            <a:endParaRPr lang="en-US" altLang="zh-TW" sz="2800" dirty="0" smtClean="0"/>
          </a:p>
          <a:p>
            <a:r>
              <a:rPr lang="zh-TW" altLang="en-US" sz="2800" dirty="0" smtClean="0"/>
              <a:t>             我必從天上垂聽，赦免他們的罪，醫治他們的地。</a:t>
            </a:r>
            <a:endParaRPr lang="en-US" altLang="zh-TW" sz="28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339502"/>
            <a:ext cx="5742384" cy="3539430"/>
          </a:xfrm>
          <a:prstGeom prst="rect">
            <a:avLst/>
          </a:prstGeom>
        </p:spPr>
        <p:txBody>
          <a:bodyPr wrap="square">
            <a:spAutoFit/>
          </a:bodyPr>
          <a:lstStyle/>
          <a:p>
            <a:r>
              <a:rPr lang="en-US" sz="2800" baseline="30000" dirty="0" smtClean="0"/>
              <a:t>14</a:t>
            </a:r>
            <a:r>
              <a:rPr lang="en-US" sz="2800" dirty="0" smtClean="0"/>
              <a:t>if my people, who are called by my name, will humble </a:t>
            </a:r>
          </a:p>
          <a:p>
            <a:r>
              <a:rPr lang="en-US" sz="2800" dirty="0" smtClean="0"/>
              <a:t>themselves and pray and seek my face and turn from their </a:t>
            </a:r>
          </a:p>
          <a:p>
            <a:r>
              <a:rPr lang="en-US" sz="2800" dirty="0" smtClean="0"/>
              <a:t>wicked ways, then will I hear from heaven and will forgive </a:t>
            </a:r>
          </a:p>
          <a:p>
            <a:r>
              <a:rPr lang="en-US" sz="2800" dirty="0" smtClean="0"/>
              <a:t>their sin and will heal their land. </a:t>
            </a:r>
            <a:r>
              <a:rPr lang="en-US" altLang="zh-TW" sz="2800" dirty="0" smtClean="0"/>
              <a:t>【</a:t>
            </a:r>
            <a:r>
              <a:rPr lang="en-US" sz="2800" dirty="0" smtClean="0"/>
              <a:t>2Chr 7:14</a:t>
            </a:r>
            <a:r>
              <a:rPr lang="en-US" altLang="zh-TW" sz="2800" dirty="0" smtClean="0"/>
              <a:t>】</a:t>
            </a:r>
            <a:endParaRPr lang="en-US" altLang="zh-TW" sz="2800" dirty="0" smtClean="0">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611560" y="-4051244"/>
            <a:ext cx="8313494" cy="79714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TW" sz="12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altLang="zh-TW" sz="1200" dirty="0" smtClean="0">
              <a:latin typeface="Calibri" pitchFamily="34" charset="0"/>
              <a:ea typeface="PMingLiU" pitchFamily="18"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TW" sz="12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TW" sz="28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altLang="zh-TW" sz="2800" dirty="0" smtClean="0">
              <a:latin typeface="Calibri" pitchFamily="34" charset="0"/>
              <a:ea typeface="PMingLiU" pitchFamily="18"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TW" sz="28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altLang="zh-TW" sz="2800" dirty="0" smtClean="0">
              <a:latin typeface="Calibri" pitchFamily="34" charset="0"/>
              <a:ea typeface="PMingLiU" pitchFamily="18"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TW" sz="28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TW" sz="28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altLang="zh-TW" sz="2800" dirty="0" smtClean="0">
              <a:latin typeface="Calibri" pitchFamily="34" charset="0"/>
              <a:ea typeface="PMingLiU" pitchFamily="18"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altLang="zh-TW" sz="2800" dirty="0" smtClean="0">
              <a:latin typeface="Calibri" pitchFamily="34" charset="0"/>
              <a:ea typeface="PMingLiU" pitchFamily="18"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800" b="1"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rPr>
              <a:t>     </a:t>
            </a:r>
            <a:endParaRPr kumimoji="0" lang="en-US" altLang="zh-TW" sz="2800" b="1"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altLang="zh-TW" sz="2800" b="1" dirty="0" smtClean="0">
              <a:latin typeface="Calibri" pitchFamily="34" charset="0"/>
              <a:ea typeface="PMingLiU" pitchFamily="18"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TW" sz="2800" b="1"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zh-TW" altLang="en-US" sz="2800" b="1" dirty="0" smtClean="0">
                <a:latin typeface="Calibri" pitchFamily="34" charset="0"/>
                <a:ea typeface="PMingLiU" pitchFamily="18" charset="-120"/>
                <a:cs typeface="Times New Roman" pitchFamily="18" charset="0"/>
              </a:rPr>
              <a:t>     </a:t>
            </a:r>
            <a:r>
              <a:rPr kumimoji="0" lang="zh-TW" altLang="en-US" sz="2800" b="1"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rPr>
              <a:t>主禱文的守望禱告</a:t>
            </a:r>
            <a:r>
              <a:rPr kumimoji="0" lang="en-US" altLang="zh-TW" sz="28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rPr>
              <a:t>:(</a:t>
            </a:r>
            <a:r>
              <a:rPr kumimoji="0" lang="zh-TW" altLang="en-US" sz="28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rPr>
              <a:t>太</a:t>
            </a:r>
            <a:r>
              <a:rPr kumimoji="0" lang="en-US" altLang="zh-TW"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6:9~13</a:t>
            </a:r>
            <a:r>
              <a:rPr kumimoji="0" lang="en-US" altLang="zh-TW" sz="28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rPr>
              <a:t>)</a:t>
            </a:r>
            <a:endParaRPr kumimoji="0" lang="en-US" altLang="zh-TW"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TW" sz="28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rPr>
              <a:t>            </a:t>
            </a:r>
            <a:r>
              <a:rPr kumimoji="0" lang="en-US" altLang="zh-TW" sz="2800" b="0" i="0" u="none" strike="noStrike" cap="none" normalizeH="0" baseline="30000" dirty="0" smtClean="0">
                <a:ln>
                  <a:noFill/>
                </a:ln>
                <a:solidFill>
                  <a:schemeClr val="tx1"/>
                </a:solidFill>
                <a:effectLst/>
                <a:latin typeface="Calibri" pitchFamily="34" charset="0"/>
                <a:ea typeface="Times New Roman" pitchFamily="18" charset="0"/>
                <a:cs typeface="Times New Roman" pitchFamily="18" charset="0"/>
              </a:rPr>
              <a:t>9</a:t>
            </a:r>
            <a:r>
              <a:rPr kumimoji="0" lang="zh-TW" altLang="en-US"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所以，你們禱告要這樣說：</a:t>
            </a:r>
            <a:endParaRPr kumimoji="0" lang="zh-TW" alt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en-US"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     </a:t>
            </a:r>
            <a:r>
              <a:rPr kumimoji="0" lang="zh-TW" altLang="en-US" sz="2800" b="1"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我們在天上的父</a:t>
            </a:r>
            <a:r>
              <a:rPr kumimoji="0" lang="zh-TW" altLang="en-US"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：求主憐憫</a:t>
            </a:r>
            <a:r>
              <a:rPr kumimoji="0" lang="en-US" altLang="zh-TW"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a:t>
            </a:r>
            <a:r>
              <a:rPr kumimoji="0" lang="zh-TW" altLang="en-US"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在疫情動盪不安之時</a:t>
            </a:r>
            <a:r>
              <a:rPr kumimoji="0" lang="en-US" altLang="zh-TW"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a:t>
            </a:r>
          </a:p>
          <a:p>
            <a:pPr marL="0" marR="0" lvl="0" indent="0" algn="l" defTabSz="914400" rtl="0" eaLnBrk="0" fontAlgn="base" latinLnBrk="0" hangingPunct="0">
              <a:lnSpc>
                <a:spcPct val="100000"/>
              </a:lnSpc>
              <a:spcBef>
                <a:spcPct val="0"/>
              </a:spcBef>
              <a:spcAft>
                <a:spcPct val="0"/>
              </a:spcAft>
              <a:buClrTx/>
              <a:buSzTx/>
              <a:buFontTx/>
              <a:buNone/>
              <a:tabLst/>
            </a:pPr>
            <a:r>
              <a:rPr lang="zh-TW" altLang="en-US" sz="2800" dirty="0" smtClean="0">
                <a:latin typeface="Calibri" pitchFamily="34" charset="0"/>
                <a:ea typeface="PMingLiU" pitchFamily="18" charset="-120"/>
                <a:cs typeface="PMingLiU" pitchFamily="18" charset="-120"/>
              </a:rPr>
              <a:t>     </a:t>
            </a:r>
            <a:r>
              <a:rPr kumimoji="0" lang="zh-TW" altLang="en-US"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我們的心仰望祢</a:t>
            </a:r>
            <a:r>
              <a:rPr kumimoji="0" lang="en-US" altLang="zh-TW"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a:t>
            </a:r>
            <a:r>
              <a:rPr kumimoji="0" lang="zh-TW" altLang="en-US"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除去一切的恐懼</a:t>
            </a:r>
            <a:r>
              <a:rPr kumimoji="0" lang="en-US" altLang="zh-TW"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a:t>
            </a:r>
            <a:endParaRPr kumimoji="0" lang="en-US" altLang="zh-TW"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TW"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     </a:t>
            </a:r>
            <a:r>
              <a:rPr kumimoji="0" lang="zh-TW" altLang="en-US"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使我們依靠祢</a:t>
            </a:r>
            <a:r>
              <a:rPr kumimoji="0" lang="en-US" altLang="zh-TW"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a:t>
            </a:r>
            <a:r>
              <a:rPr kumimoji="0" lang="zh-TW" altLang="en-US"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剛強壯膽</a:t>
            </a:r>
            <a:endParaRPr kumimoji="0" lang="en-US" altLang="zh-TW"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0" y="-3062373"/>
            <a:ext cx="7204216" cy="61247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TW"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TW"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altLang="zh-TW" sz="2800" dirty="0" smtClean="0">
              <a:latin typeface="Calibri" pitchFamily="34" charset="0"/>
              <a:ea typeface="PMingLiU" pitchFamily="18" charset="-120"/>
              <a:cs typeface="PMingLiU"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TW"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        </a:t>
            </a:r>
            <a:endParaRPr kumimoji="0" lang="en-US" altLang="zh-TW"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altLang="zh-TW" sz="2800" dirty="0" smtClean="0">
              <a:latin typeface="Calibri" pitchFamily="34" charset="0"/>
              <a:ea typeface="PMingLiU" pitchFamily="18" charset="-120"/>
              <a:cs typeface="PMingLiU"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TW" sz="2800" b="1" i="0" u="none" strike="noStrike" cap="none" normalizeH="0" baseline="0" dirty="0" smtClean="0">
              <a:ln>
                <a:noFill/>
              </a:ln>
              <a:solidFill>
                <a:schemeClr val="tx1"/>
              </a:solidFill>
              <a:effectLst/>
              <a:latin typeface="Calibri" pitchFamily="34" charset="0"/>
              <a:ea typeface="PMingLiU" pitchFamily="18" charset="-120"/>
              <a:cs typeface="PMingLiU"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altLang="zh-TW" sz="2800" b="1" dirty="0" smtClean="0">
              <a:latin typeface="Calibri" pitchFamily="34" charset="0"/>
              <a:ea typeface="PMingLiU" pitchFamily="18" charset="-120"/>
              <a:cs typeface="PMingLiU"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TW" sz="2800" b="1" i="0" u="none" strike="noStrike" cap="none" normalizeH="0" baseline="0" dirty="0" smtClean="0">
              <a:ln>
                <a:noFill/>
              </a:ln>
              <a:solidFill>
                <a:schemeClr val="tx1"/>
              </a:solidFill>
              <a:effectLst/>
              <a:latin typeface="Calibri" pitchFamily="34" charset="0"/>
              <a:ea typeface="PMingLiU" pitchFamily="18" charset="-120"/>
              <a:cs typeface="PMingLiU"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altLang="zh-TW" sz="2800" b="1" dirty="0" smtClean="0">
              <a:latin typeface="Calibri" pitchFamily="34" charset="0"/>
              <a:ea typeface="PMingLiU" pitchFamily="18" charset="-120"/>
              <a:cs typeface="PMingLiU"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800" b="1" i="0" u="none" strike="noStrike" cap="none" normalizeH="0" dirty="0" smtClean="0">
                <a:ln>
                  <a:noFill/>
                </a:ln>
                <a:solidFill>
                  <a:schemeClr val="tx1"/>
                </a:solidFill>
                <a:effectLst/>
                <a:latin typeface="Calibri" pitchFamily="34" charset="0"/>
                <a:ea typeface="PMingLiU" pitchFamily="18" charset="-120"/>
                <a:cs typeface="PMingLiU" pitchFamily="18" charset="-120"/>
              </a:rPr>
              <a:t>         </a:t>
            </a:r>
            <a:r>
              <a:rPr kumimoji="0" lang="zh-TW" altLang="en-US" sz="2800" b="1"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願人都尊你的名為聖</a:t>
            </a:r>
            <a:r>
              <a:rPr kumimoji="0" lang="en-US" altLang="zh-TW"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         在災難中求主使人心甦醒</a:t>
            </a:r>
            <a:r>
              <a:rPr kumimoji="0" lang="en-US" altLang="zh-TW"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a:t>
            </a:r>
            <a:r>
              <a:rPr kumimoji="0" lang="zh-TW" altLang="en-US"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回轉歸向真神</a:t>
            </a:r>
            <a:r>
              <a:rPr kumimoji="0" lang="en-US" altLang="zh-TW"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         唯有祢是人們真正的依靠與盼望</a:t>
            </a:r>
            <a:r>
              <a:rPr kumimoji="0" lang="en-US" altLang="zh-TW"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         唯有祢能真正的醫治和拯救</a:t>
            </a:r>
            <a:endParaRPr kumimoji="0" lang="zh-TW" alt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251520" y="-238885"/>
            <a:ext cx="8231741"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       </a:t>
            </a: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Calibri" pitchFamily="34" charset="0"/>
              <a:ea typeface="PMingLiU" pitchFamily="18"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30000" dirty="0" smtClean="0">
              <a:ln>
                <a:noFill/>
              </a:ln>
              <a:solidFill>
                <a:schemeClr val="tx1"/>
              </a:solidFill>
              <a:effectLst/>
              <a:latin typeface="Calibri" pitchFamily="34" charset="0"/>
              <a:ea typeface="PMingLiU" pitchFamily="18"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baseline="30000" dirty="0" smtClean="0">
              <a:latin typeface="Calibri" pitchFamily="34" charset="0"/>
              <a:ea typeface="PMingLiU" pitchFamily="18"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30000" dirty="0" smtClean="0">
              <a:ln>
                <a:noFill/>
              </a:ln>
              <a:solidFill>
                <a:schemeClr val="tx1"/>
              </a:solidFill>
              <a:effectLst/>
              <a:latin typeface="Calibri" pitchFamily="34" charset="0"/>
              <a:ea typeface="PMingLiU" pitchFamily="18"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baseline="30000" dirty="0" smtClean="0">
              <a:latin typeface="Calibri" pitchFamily="34" charset="0"/>
              <a:ea typeface="PMingLiU" pitchFamily="18"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zh-TW" altLang="en-US" sz="2800" baseline="30000" dirty="0" smtClean="0">
                <a:latin typeface="Calibri" pitchFamily="34" charset="0"/>
                <a:ea typeface="PMingLiU" pitchFamily="18" charset="-120"/>
                <a:cs typeface="Times New Roman" pitchFamily="18" charset="0"/>
              </a:rPr>
              <a:t> </a:t>
            </a:r>
            <a:r>
              <a:rPr lang="zh-TW" altLang="en-US" sz="2800" dirty="0" smtClean="0">
                <a:latin typeface="Calibri" pitchFamily="34" charset="0"/>
                <a:ea typeface="PMingLiU" pitchFamily="18" charset="-120"/>
                <a:cs typeface="Times New Roman" pitchFamily="18" charset="0"/>
              </a:rPr>
              <a:t>           </a:t>
            </a:r>
            <a:endParaRPr lang="en-US" altLang="zh-TW" sz="2800" dirty="0" smtClean="0">
              <a:latin typeface="Calibri" pitchFamily="34" charset="0"/>
              <a:ea typeface="PMingLiU" pitchFamily="18"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zh-TW" altLang="en-US" sz="2800" dirty="0" smtClean="0">
                <a:latin typeface="Calibri" pitchFamily="34" charset="0"/>
                <a:ea typeface="PMingLiU" pitchFamily="18" charset="-120"/>
                <a:cs typeface="Times New Roman" pitchFamily="18" charset="0"/>
              </a:rPr>
              <a:t>    </a:t>
            </a:r>
            <a:r>
              <a:rPr kumimoji="0" lang="zh-TW" altLang="en-US" sz="2800" b="1"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願你的國降臨</a:t>
            </a:r>
            <a:r>
              <a:rPr kumimoji="0" lang="en-US" altLang="zh-TW" sz="2800" b="1"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    求主幫助我們定睛於祢</a:t>
            </a:r>
            <a:r>
              <a:rPr kumimoji="0" lang="en-US" altLang="zh-TW"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a:t>
            </a:r>
            <a:r>
              <a:rPr kumimoji="0" lang="zh-TW" altLang="en-US"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祢是坐寶座掌管一切的主</a:t>
            </a:r>
            <a:r>
              <a:rPr kumimoji="0" lang="en-US" altLang="zh-TW"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a:t>
            </a:r>
          </a:p>
          <a:p>
            <a:pPr marL="0" marR="0" lvl="0" indent="0" algn="l" defTabSz="914400" rtl="0" eaLnBrk="1" fontAlgn="base" latinLnBrk="0" hangingPunct="1">
              <a:lnSpc>
                <a:spcPct val="100000"/>
              </a:lnSpc>
              <a:spcBef>
                <a:spcPct val="0"/>
              </a:spcBef>
              <a:spcAft>
                <a:spcPct val="0"/>
              </a:spcAft>
              <a:buClrTx/>
              <a:buSzTx/>
              <a:buFontTx/>
              <a:buNone/>
              <a:tabLst/>
            </a:pPr>
            <a:r>
              <a:rPr lang="zh-TW" altLang="en-US" sz="2800" dirty="0" smtClean="0">
                <a:latin typeface="Calibri" pitchFamily="34" charset="0"/>
                <a:ea typeface="PMingLiU" pitchFamily="18" charset="-120"/>
                <a:cs typeface="PMingLiU" pitchFamily="18" charset="-120"/>
              </a:rPr>
              <a:t>    </a:t>
            </a:r>
            <a:r>
              <a:rPr kumimoji="0" lang="zh-TW" altLang="en-US"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祢是全能全知的  神</a:t>
            </a:r>
            <a:r>
              <a:rPr kumimoji="0" lang="en-US" altLang="zh-TW"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a:t>
            </a:r>
            <a:r>
              <a:rPr kumimoji="0" lang="zh-TW" altLang="en-US"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人會失控</a:t>
            </a:r>
            <a:r>
              <a:rPr kumimoji="0" lang="en-US" altLang="zh-TW"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a:t>
            </a:r>
          </a:p>
          <a:p>
            <a:pPr marL="0" marR="0" lvl="0" indent="0" algn="l" defTabSz="914400" rtl="0" eaLnBrk="1" fontAlgn="base" latinLnBrk="0" hangingPunct="1">
              <a:lnSpc>
                <a:spcPct val="100000"/>
              </a:lnSpc>
              <a:spcBef>
                <a:spcPct val="0"/>
              </a:spcBef>
              <a:spcAft>
                <a:spcPct val="0"/>
              </a:spcAft>
              <a:buClrTx/>
              <a:buSzTx/>
              <a:buFontTx/>
              <a:buNone/>
              <a:tabLst/>
            </a:pPr>
            <a:r>
              <a:rPr lang="zh-TW" altLang="en-US" sz="2800" dirty="0" smtClean="0">
                <a:latin typeface="Calibri" pitchFamily="34" charset="0"/>
                <a:ea typeface="PMingLiU" pitchFamily="18" charset="-120"/>
                <a:cs typeface="PMingLiU" pitchFamily="18" charset="-120"/>
              </a:rPr>
              <a:t>    </a:t>
            </a:r>
            <a:r>
              <a:rPr kumimoji="0" lang="zh-TW" altLang="en-US"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但你</a:t>
            </a:r>
            <a:r>
              <a:rPr lang="zh-TW" altLang="en-US" sz="2800" dirty="0" smtClean="0">
                <a:latin typeface="Calibri" pitchFamily="34" charset="0"/>
                <a:ea typeface="PMingLiU" pitchFamily="18" charset="-120"/>
                <a:cs typeface="PMingLiU" pitchFamily="18" charset="-120"/>
              </a:rPr>
              <a:t>是</a:t>
            </a:r>
            <a:r>
              <a:rPr kumimoji="0" lang="zh-TW" altLang="en-US"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永遠掌權的主</a:t>
            </a:r>
            <a:r>
              <a:rPr kumimoji="0" lang="en-US" altLang="zh-TW"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a:t>
            </a:r>
            <a:r>
              <a:rPr kumimoji="0" lang="zh-TW" altLang="en-US"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是平息風浪的主</a:t>
            </a:r>
            <a:r>
              <a:rPr kumimoji="0" lang="en-US" altLang="zh-TW"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a:t>
            </a:r>
          </a:p>
          <a:p>
            <a:pPr marL="0" marR="0" lvl="0" indent="0" algn="l" defTabSz="914400" rtl="0" eaLnBrk="1" fontAlgn="base" latinLnBrk="0" hangingPunct="1">
              <a:lnSpc>
                <a:spcPct val="100000"/>
              </a:lnSpc>
              <a:spcBef>
                <a:spcPct val="0"/>
              </a:spcBef>
              <a:spcAft>
                <a:spcPct val="0"/>
              </a:spcAft>
              <a:buClrTx/>
              <a:buSzTx/>
              <a:buFontTx/>
              <a:buNone/>
              <a:tabLst/>
            </a:pPr>
            <a:r>
              <a:rPr lang="zh-TW" altLang="en-US" sz="2800" dirty="0" smtClean="0">
                <a:latin typeface="Calibri" pitchFamily="34" charset="0"/>
                <a:ea typeface="PMingLiU" pitchFamily="18" charset="-120"/>
                <a:cs typeface="PMingLiU" pitchFamily="18" charset="-120"/>
              </a:rPr>
              <a:t>    </a:t>
            </a:r>
            <a:r>
              <a:rPr kumimoji="0" lang="zh-TW" altLang="en-US"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求主掌控一切的疫</a:t>
            </a:r>
            <a:r>
              <a:rPr kumimoji="0" lang="zh-TW" altLang="en-US" sz="2800" b="0" i="0" u="none" strike="noStrike" cap="none" normalizeH="0" baseline="0" dirty="0" smtClean="0">
                <a:ln>
                  <a:noFill/>
                </a:ln>
                <a:solidFill>
                  <a:schemeClr val="tx1"/>
                </a:solidFill>
                <a:effectLst/>
                <a:latin typeface="Arial" pitchFamily="34" charset="0"/>
                <a:cs typeface="PMingLiU" pitchFamily="18" charset="-120"/>
              </a:rPr>
              <a:t>情</a:t>
            </a:r>
            <a:r>
              <a:rPr kumimoji="0" lang="en-US" altLang="zh-TW" sz="2800" b="0" i="0" u="none" strike="noStrike" cap="none" normalizeH="0" baseline="0" dirty="0" smtClean="0">
                <a:ln>
                  <a:noFill/>
                </a:ln>
                <a:solidFill>
                  <a:schemeClr val="tx1"/>
                </a:solidFill>
                <a:effectLst/>
                <a:latin typeface="Arial" pitchFamily="34" charset="0"/>
                <a:cs typeface="PMingLiU" pitchFamily="18" charset="-120"/>
              </a:rPr>
              <a:t>,</a:t>
            </a:r>
            <a:r>
              <a:rPr kumimoji="0" lang="zh-TW" altLang="en-US" sz="2800" b="0" i="0" u="none" strike="noStrike" cap="none" normalizeH="0" baseline="0" dirty="0" smtClean="0">
                <a:ln>
                  <a:noFill/>
                </a:ln>
                <a:solidFill>
                  <a:schemeClr val="tx1"/>
                </a:solidFill>
                <a:effectLst/>
                <a:latin typeface="Arial" pitchFamily="34" charset="0"/>
                <a:cs typeface="PMingLiU" pitchFamily="18" charset="-120"/>
              </a:rPr>
              <a:t>賜下你的平安在這地</a:t>
            </a:r>
            <a:r>
              <a:rPr kumimoji="0" lang="zh-TW" altLang="en-US" sz="2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683568" y="-935450"/>
            <a:ext cx="8855968"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TW" sz="2800" i="0" u="none" strike="noStrike" cap="none" normalizeH="0" baseline="0" dirty="0" smtClean="0">
              <a:ln>
                <a:noFill/>
              </a:ln>
              <a:solidFill>
                <a:schemeClr val="tx1"/>
              </a:solidFill>
              <a:effectLst/>
              <a:latin typeface="Calibri" pitchFamily="34" charset="0"/>
              <a:ea typeface="PMingLiU" pitchFamily="18" charset="-120"/>
              <a:cs typeface="PMingLiU"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altLang="zh-TW" sz="2800" dirty="0" smtClean="0">
              <a:latin typeface="Calibri" pitchFamily="34" charset="0"/>
              <a:ea typeface="PMingLiU" pitchFamily="18" charset="-120"/>
              <a:cs typeface="PMingLiU"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TW" sz="2800" i="0" u="none" strike="noStrike" cap="none" normalizeH="0" baseline="0" dirty="0" smtClean="0">
              <a:ln>
                <a:noFill/>
              </a:ln>
              <a:solidFill>
                <a:schemeClr val="tx1"/>
              </a:solidFill>
              <a:effectLst/>
              <a:latin typeface="Calibri" pitchFamily="34" charset="0"/>
              <a:ea typeface="PMingLiU" pitchFamily="18" charset="-120"/>
              <a:cs typeface="PMingLiU"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800" b="1"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願你的旨意行在地上，如同行在天上</a:t>
            </a:r>
            <a:r>
              <a:rPr kumimoji="0" lang="en-US" altLang="zh-TW" sz="280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80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主</a:t>
            </a:r>
            <a:r>
              <a:rPr kumimoji="0" lang="en-US" altLang="zh-TW" sz="280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a:t>
            </a:r>
            <a:r>
              <a:rPr kumimoji="0" lang="zh-TW" altLang="en-US" sz="280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我們承認你的意念高過我的意念</a:t>
            </a:r>
            <a:r>
              <a:rPr kumimoji="0" lang="en-US" altLang="zh-TW" sz="280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80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祢的道路也高過我們的道路</a:t>
            </a:r>
            <a:r>
              <a:rPr kumimoji="0" lang="en-US" altLang="zh-TW" sz="280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80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祢知一切的真相</a:t>
            </a:r>
            <a:r>
              <a:rPr kumimoji="0" lang="en-US" altLang="zh-TW" sz="280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80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主若許可</a:t>
            </a:r>
            <a:r>
              <a:rPr kumimoji="0" lang="en-US" altLang="zh-TW" sz="280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        </a:t>
            </a:r>
            <a:endParaRPr kumimoji="0" lang="en-US" altLang="zh-TW" sz="28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en-US" sz="280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求主使疫情停止不再蔓延</a:t>
            </a:r>
            <a:r>
              <a:rPr kumimoji="0" lang="en-US" altLang="zh-TW" sz="280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en-US" sz="280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但求主祢的旨意成 就如在天</a:t>
            </a:r>
            <a:endParaRPr kumimoji="0" lang="zh-TW" altLang="en-US" sz="280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393751" y="411510"/>
            <a:ext cx="6041032" cy="954107"/>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r>
              <a:rPr lang="en-US" altLang="zh-TW" sz="2800" b="1" dirty="0"/>
              <a:t>"</a:t>
            </a:r>
            <a:r>
              <a:rPr lang="zh-TW" altLang="zh-TW" sz="2800" b="1" dirty="0"/>
              <a:t>新冠狀病毒</a:t>
            </a:r>
            <a:r>
              <a:rPr lang="en-US" altLang="zh-TW" sz="2800" b="1" dirty="0"/>
              <a:t>-</a:t>
            </a:r>
            <a:r>
              <a:rPr lang="zh-TW" altLang="zh-TW" sz="2800" b="1" dirty="0"/>
              <a:t>武漢肺炎</a:t>
            </a:r>
            <a:r>
              <a:rPr lang="en-US" altLang="zh-TW" sz="2800" b="1" dirty="0" smtClean="0"/>
              <a:t>"</a:t>
            </a:r>
            <a:r>
              <a:rPr lang="zh-TW" altLang="zh-TW" sz="2800" b="1" dirty="0" smtClean="0"/>
              <a:t>疫</a:t>
            </a:r>
            <a:r>
              <a:rPr lang="zh-TW" altLang="zh-TW" sz="2800" b="1" dirty="0"/>
              <a:t>情</a:t>
            </a:r>
            <a:r>
              <a:rPr lang="zh-TW" altLang="zh-TW" sz="2800" b="1" dirty="0" smtClean="0"/>
              <a:t>蔓延</a:t>
            </a:r>
            <a:endParaRPr lang="en-US" altLang="zh-TW" sz="2800" b="1" dirty="0"/>
          </a:p>
          <a:p>
            <a:r>
              <a:rPr lang="en-US" altLang="zh-TW" sz="2800" b="1" dirty="0" smtClean="0"/>
              <a:t> "new coronavirus-Wuhan pneumonia“ </a:t>
            </a:r>
          </a:p>
        </p:txBody>
      </p:sp>
      <p:pic>
        <p:nvPicPr>
          <p:cNvPr id="3074" name="Picture 2" descr="「the outbreak of new coronavirus」的圖片搜尋結果"/>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0938" y="1854696"/>
            <a:ext cx="4643524" cy="2614662"/>
          </a:xfrm>
          <a:prstGeom prst="rect">
            <a:avLst/>
          </a:prstGeom>
          <a:noFill/>
          <a:extLst>
            <a:ext uri="{909E8E84-426E-40DD-AFC4-6F175D3DCCD1}">
              <a14:hiddenFill xmlns="" xmlns:a14="http://schemas.microsoft.com/office/drawing/2010/main">
                <a:solidFill>
                  <a:srgbClr val="FFFFFF"/>
                </a:solidFill>
              </a14:hiddenFill>
            </a:ext>
          </a:extLst>
        </p:spPr>
      </p:pic>
      <p:pic>
        <p:nvPicPr>
          <p:cNvPr id="3078" name="Picture 6" descr="「the outbreak of new coronavirus」的圖片搜尋結果"/>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939642" y="1887066"/>
            <a:ext cx="3921993" cy="261466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4539533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683568" y="-1055852"/>
            <a:ext cx="8117928" cy="483209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       </a:t>
            </a:r>
          </a:p>
          <a:p>
            <a:pPr marL="0" marR="0" lvl="0" indent="0" algn="l" defTabSz="914400" rtl="0" eaLnBrk="1" fontAlgn="base" latinLnBrk="0" hangingPunct="1">
              <a:lnSpc>
                <a:spcPct val="100000"/>
              </a:lnSpc>
              <a:spcBef>
                <a:spcPct val="0"/>
              </a:spcBef>
              <a:spcAft>
                <a:spcPct val="0"/>
              </a:spcAft>
              <a:buClrTx/>
              <a:buSzTx/>
              <a:buFontTx/>
              <a:buNone/>
              <a:tabLst/>
            </a:pPr>
            <a:endParaRPr lang="en-US" altLang="zh-TW" sz="2800" dirty="0" smtClean="0">
              <a:latin typeface="Calibri" pitchFamily="34" charset="0"/>
              <a:ea typeface="PMingLiU" pitchFamily="18" charset="-120"/>
              <a:cs typeface="PMingLiU"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TW" sz="2800" b="1" i="0" u="none" strike="noStrike" cap="none" normalizeH="0" baseline="0" dirty="0" smtClean="0">
              <a:ln>
                <a:noFill/>
              </a:ln>
              <a:solidFill>
                <a:schemeClr val="tx1"/>
              </a:solidFill>
              <a:effectLst/>
              <a:latin typeface="Calibri" pitchFamily="34" charset="0"/>
              <a:ea typeface="PMingLiU" pitchFamily="18" charset="-120"/>
              <a:cs typeface="PMingLiU"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800" b="1"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我們日用的飲食，今日賜給我們</a:t>
            </a:r>
            <a:r>
              <a:rPr kumimoji="0" lang="en-US" altLang="zh-TW"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a:t>
            </a:r>
          </a:p>
          <a:p>
            <a:pPr marL="0" marR="0" lvl="0" indent="0" algn="l" defTabSz="914400" rtl="0" eaLnBrk="1" fontAlgn="base" latinLnBrk="0" hangingPunct="1">
              <a:lnSpc>
                <a:spcPct val="100000"/>
              </a:lnSpc>
              <a:spcBef>
                <a:spcPct val="0"/>
              </a:spcBef>
              <a:spcAft>
                <a:spcPct val="0"/>
              </a:spcAft>
              <a:buClrTx/>
              <a:buSzTx/>
              <a:buFontTx/>
              <a:buNone/>
              <a:tabLst/>
            </a:pPr>
            <a:r>
              <a:rPr lang="zh-TW" altLang="en-US" sz="2800" dirty="0" smtClean="0">
                <a:latin typeface="Calibri" pitchFamily="34" charset="0"/>
                <a:ea typeface="PMingLiU" pitchFamily="18" charset="-120"/>
                <a:cs typeface="PMingLiU" pitchFamily="18" charset="-120"/>
              </a:rPr>
              <a:t>       </a:t>
            </a:r>
            <a:r>
              <a:rPr kumimoji="0" lang="zh-TW" altLang="en-US"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求主賜下疫情與防疫一切需用的物資</a:t>
            </a:r>
            <a:r>
              <a:rPr kumimoji="0" lang="en-US" altLang="zh-TW"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a:t>
            </a:r>
            <a:r>
              <a:rPr kumimoji="0" lang="zh-TW" altLang="en-US"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並賜智慧</a:t>
            </a:r>
            <a:r>
              <a:rPr kumimoji="0" lang="en-US" altLang="zh-TW"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a:t>
            </a:r>
          </a:p>
          <a:p>
            <a:pPr marL="0" marR="0" lvl="0" indent="0" algn="l" defTabSz="914400" rtl="0" eaLnBrk="1" fontAlgn="base" latinLnBrk="0" hangingPunct="1">
              <a:lnSpc>
                <a:spcPct val="100000"/>
              </a:lnSpc>
              <a:spcBef>
                <a:spcPct val="0"/>
              </a:spcBef>
              <a:spcAft>
                <a:spcPct val="0"/>
              </a:spcAft>
              <a:buClrTx/>
              <a:buSzTx/>
              <a:buFontTx/>
              <a:buNone/>
              <a:tabLst/>
            </a:pPr>
            <a:r>
              <a:rPr lang="zh-TW" altLang="en-US" sz="2800" dirty="0" smtClean="0">
                <a:latin typeface="Calibri" pitchFamily="34" charset="0"/>
                <a:ea typeface="PMingLiU" pitchFamily="18" charset="-120"/>
                <a:cs typeface="PMingLiU" pitchFamily="18" charset="-120"/>
              </a:rPr>
              <a:t>       </a:t>
            </a:r>
            <a:r>
              <a:rPr kumimoji="0" lang="zh-TW" altLang="en-US"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能治癒的藥物盡快研發成功</a:t>
            </a:r>
            <a:r>
              <a:rPr kumimoji="0" lang="en-US" altLang="zh-TW"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a:t>
            </a:r>
          </a:p>
          <a:p>
            <a:r>
              <a:rPr lang="zh-TW" altLang="en-US" sz="2800" dirty="0" smtClean="0"/>
              <a:t>       </a:t>
            </a:r>
            <a:endParaRPr lang="en-US" altLang="zh-TW" sz="2800" dirty="0" smtClean="0"/>
          </a:p>
          <a:p>
            <a:r>
              <a:rPr lang="zh-TW" altLang="en-US" sz="2800" b="1" dirty="0" smtClean="0"/>
              <a:t>       免我們的債，如同我們免了人的債</a:t>
            </a:r>
            <a:r>
              <a:rPr lang="en-US" sz="2800" dirty="0" smtClean="0"/>
              <a:t>:</a:t>
            </a:r>
          </a:p>
          <a:p>
            <a:r>
              <a:rPr lang="zh-TW" altLang="en-US" sz="2800" dirty="0" smtClean="0"/>
              <a:t>       求主赦免我們的罪與疏於禱告的虧欠</a:t>
            </a:r>
            <a:r>
              <a:rPr lang="en-US" sz="2800" dirty="0" smtClean="0"/>
              <a:t>;</a:t>
            </a:r>
          </a:p>
          <a:p>
            <a:r>
              <a:rPr lang="zh-TW" altLang="en-US" sz="2800" dirty="0" smtClean="0"/>
              <a:t>       求主的寶血塗抹遮蓋我們</a:t>
            </a:r>
            <a:r>
              <a:rPr lang="en-US" sz="2800" dirty="0" smtClean="0"/>
              <a:t>.</a:t>
            </a:r>
            <a:r>
              <a:rPr lang="zh-TW" altLang="en-US" sz="2800" dirty="0" smtClean="0"/>
              <a:t>求你幫助我們</a:t>
            </a:r>
            <a:endParaRPr lang="en-US" altLang="zh-TW" sz="2800" dirty="0" smtClean="0"/>
          </a:p>
          <a:p>
            <a:r>
              <a:rPr lang="zh-TW" altLang="en-US" sz="2800" dirty="0" smtClean="0"/>
              <a:t>       能寬恕犯錯</a:t>
            </a:r>
            <a:r>
              <a:rPr lang="en-US" sz="2800" dirty="0" smtClean="0"/>
              <a:t>,</a:t>
            </a:r>
            <a:r>
              <a:rPr lang="zh-TW" altLang="en-US" sz="2800" dirty="0" smtClean="0"/>
              <a:t>無知與作惡的人</a:t>
            </a:r>
            <a:endParaRPr kumimoji="0" lang="en-US" altLang="zh-TW"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971600" y="-124379"/>
            <a:ext cx="817240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800" b="1"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不叫我們遇見試探</a:t>
            </a:r>
            <a:r>
              <a:rPr lang="en-US" altLang="zh-TW" sz="2800" dirty="0" smtClean="0">
                <a:latin typeface="Calibri" pitchFamily="34" charset="0"/>
                <a:ea typeface="PMingLiU" pitchFamily="18" charset="-120"/>
                <a:cs typeface="PMingLiU" pitchFamily="18" charset="-12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求主賜我們能分辨的心</a:t>
            </a:r>
            <a:r>
              <a:rPr kumimoji="0" lang="en-US" altLang="zh-TW"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a:t>
            </a:r>
            <a:r>
              <a:rPr kumimoji="0" lang="zh-TW" altLang="en-US"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不給惡者留地步</a:t>
            </a:r>
            <a:r>
              <a:rPr kumimoji="0" lang="en-US" altLang="zh-TW"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a:t>
            </a:r>
            <a:r>
              <a:rPr kumimoji="0" lang="zh-TW" altLang="en-US"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因種種疫情的資訊</a:t>
            </a:r>
            <a:r>
              <a:rPr kumimoji="0" lang="en-US" altLang="zh-TW"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a:t>
            </a:r>
            <a:r>
              <a:rPr kumimoji="0" lang="zh-TW" altLang="en-US"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rPr>
              <a:t>造成人們之間的矛盾</a:t>
            </a:r>
            <a:endParaRPr kumimoji="0" lang="en-US" altLang="zh-TW" sz="2800" b="0" i="0" u="none" strike="noStrike" cap="none" normalizeH="0" baseline="0" dirty="0" smtClean="0">
              <a:ln>
                <a:noFill/>
              </a:ln>
              <a:solidFill>
                <a:schemeClr val="tx1"/>
              </a:solidFill>
              <a:effectLst/>
              <a:latin typeface="Calibri" pitchFamily="34" charset="0"/>
              <a:ea typeface="PMingLiU" pitchFamily="18" charset="-120"/>
              <a:cs typeface="PMingLiU"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altLang="zh-TW" sz="2800" dirty="0" smtClean="0">
              <a:latin typeface="Calibri" pitchFamily="34" charset="0"/>
              <a:ea typeface="PMingLiU" pitchFamily="18" charset="-120"/>
              <a:cs typeface="Arial" pitchFamily="34" charset="0"/>
            </a:endParaRPr>
          </a:p>
          <a:p>
            <a:r>
              <a:rPr lang="en-US" sz="2800" dirty="0" smtClean="0"/>
              <a:t> </a:t>
            </a:r>
            <a:r>
              <a:rPr lang="zh-TW" altLang="en-US" sz="2800" b="1" dirty="0" smtClean="0"/>
              <a:t>救我們脫離兇惡</a:t>
            </a:r>
            <a:r>
              <a:rPr lang="zh-TW" altLang="en-US" sz="2800" dirty="0" smtClean="0"/>
              <a:t>（或作：脫離惡者）</a:t>
            </a:r>
            <a:r>
              <a:rPr lang="en-US" sz="2800" dirty="0" smtClean="0"/>
              <a:t>:</a:t>
            </a:r>
          </a:p>
          <a:p>
            <a:r>
              <a:rPr lang="zh-TW" altLang="en-US" sz="2800" dirty="0" smtClean="0"/>
              <a:t> 求主救我們脫離這冠狀病毒的兇惡</a:t>
            </a:r>
            <a:r>
              <a:rPr lang="en-US" sz="2800" dirty="0" smtClean="0"/>
              <a:t>,</a:t>
            </a:r>
          </a:p>
          <a:p>
            <a:r>
              <a:rPr lang="zh-TW" altLang="en-US" sz="2800" dirty="0" smtClean="0"/>
              <a:t> 身心靈有祢的保護與看顧也求主醫治這地</a:t>
            </a:r>
            <a:r>
              <a:rPr lang="en-US" sz="2800" dirty="0" smtClean="0"/>
              <a:t>!</a:t>
            </a:r>
            <a:endParaRPr kumimoji="0" lang="zh-TW" alt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248585"/>
            <a:ext cx="4572000" cy="954107"/>
          </a:xfrm>
          <a:prstGeom prst="rect">
            <a:avLst/>
          </a:prstGeom>
        </p:spPr>
        <p:txBody>
          <a:bodyPr>
            <a:spAutoFit/>
          </a:bodyPr>
          <a:lstStyle/>
          <a:p>
            <a:r>
              <a:rPr lang="zh-TW" altLang="en-US" sz="2800" b="1" dirty="0" smtClean="0"/>
              <a:t>因為國度、權柄、榮耀，</a:t>
            </a:r>
            <a:endParaRPr lang="en-US" altLang="zh-TW" sz="2800" b="1" dirty="0" smtClean="0"/>
          </a:p>
          <a:p>
            <a:r>
              <a:rPr lang="zh-TW" altLang="en-US" sz="2800" b="1" dirty="0" smtClean="0"/>
              <a:t>全是你的，直到永遠。阿們</a:t>
            </a:r>
            <a:r>
              <a:rPr lang="en-US" sz="2800" b="1" dirty="0" smtClean="0"/>
              <a:t>!</a:t>
            </a:r>
            <a:endParaRPr lang="en-US" sz="28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339502"/>
            <a:ext cx="6768752" cy="553998"/>
          </a:xfrm>
          <a:prstGeom prst="rect">
            <a:avLst/>
          </a:prstGeom>
        </p:spPr>
        <p:txBody>
          <a:bodyPr wrap="square">
            <a:spAutoFit/>
          </a:bodyPr>
          <a:lstStyle/>
          <a:p>
            <a:r>
              <a:rPr lang="zh-TW" altLang="en-US" sz="3000" b="1" dirty="0" smtClean="0">
                <a:solidFill>
                  <a:srgbClr val="FF0000"/>
                </a:solidFill>
                <a:sym typeface="Wingdings"/>
              </a:rPr>
              <a:t></a:t>
            </a:r>
            <a:r>
              <a:rPr lang="zh-TW" altLang="zh-TW" sz="3000" b="1" dirty="0" smtClean="0"/>
              <a:t>埃及</a:t>
            </a:r>
            <a:r>
              <a:rPr lang="zh-TW" altLang="zh-TW" sz="3000" b="1" dirty="0"/>
              <a:t>地的十</a:t>
            </a:r>
            <a:r>
              <a:rPr lang="zh-TW" altLang="zh-TW" sz="3000" b="1" dirty="0" smtClean="0"/>
              <a:t>災</a:t>
            </a:r>
            <a:r>
              <a:rPr lang="en-US" altLang="zh-TW" sz="3000" b="1" dirty="0"/>
              <a:t>/</a:t>
            </a:r>
            <a:r>
              <a:rPr lang="en-US" altLang="zh-TW" sz="3000" b="1" dirty="0" smtClean="0"/>
              <a:t>10 plagues of  Egypt </a:t>
            </a:r>
            <a:endParaRPr lang="zh-TW" altLang="zh-TW" sz="3000" b="1" dirty="0"/>
          </a:p>
        </p:txBody>
      </p:sp>
      <p:pic>
        <p:nvPicPr>
          <p:cNvPr id="5" name="Picture 2" descr="「10 plaques of Egypt」的圖片搜尋結果"/>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403648" y="987574"/>
            <a:ext cx="5184576" cy="40083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988473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40679" y="1347614"/>
            <a:ext cx="3507692" cy="523220"/>
          </a:xfrm>
          <a:prstGeom prst="rect">
            <a:avLst/>
          </a:prstGeom>
        </p:spPr>
        <p:txBody>
          <a:bodyPr wrap="none">
            <a:spAutoFit/>
          </a:bodyPr>
          <a:lstStyle/>
          <a:p>
            <a:r>
              <a:rPr lang="zh-TW" altLang="zh-TW" sz="2800" b="1" dirty="0">
                <a:solidFill>
                  <a:srgbClr val="FF0000"/>
                </a:solidFill>
              </a:rPr>
              <a:t>二</a:t>
            </a:r>
            <a:r>
              <a:rPr lang="en-US" altLang="zh-TW" sz="2800" b="1" dirty="0">
                <a:solidFill>
                  <a:srgbClr val="FF0000"/>
                </a:solidFill>
              </a:rPr>
              <a:t>.</a:t>
            </a:r>
            <a:r>
              <a:rPr lang="zh-TW" altLang="zh-TW" sz="2800" b="1" u="sng" dirty="0"/>
              <a:t>埃及遭十災的始末</a:t>
            </a:r>
          </a:p>
        </p:txBody>
      </p:sp>
      <p:sp>
        <p:nvSpPr>
          <p:cNvPr id="3" name="矩形 2"/>
          <p:cNvSpPr/>
          <p:nvPr/>
        </p:nvSpPr>
        <p:spPr>
          <a:xfrm>
            <a:off x="461492" y="1995686"/>
            <a:ext cx="6926896" cy="523220"/>
          </a:xfrm>
          <a:prstGeom prst="rect">
            <a:avLst/>
          </a:prstGeom>
        </p:spPr>
        <p:txBody>
          <a:bodyPr wrap="none">
            <a:spAutoFit/>
          </a:bodyPr>
          <a:lstStyle/>
          <a:p>
            <a:r>
              <a:rPr lang="en-US" altLang="zh-TW" sz="2800" b="1" dirty="0">
                <a:solidFill>
                  <a:srgbClr val="FF0000"/>
                </a:solidFill>
              </a:rPr>
              <a:t>1.</a:t>
            </a:r>
            <a:r>
              <a:rPr lang="zh-TW" altLang="zh-TW" sz="2800" b="1" dirty="0"/>
              <a:t>不認識約瑟的埃及新王開始惡代以色列人</a:t>
            </a:r>
          </a:p>
        </p:txBody>
      </p:sp>
      <p:sp>
        <p:nvSpPr>
          <p:cNvPr id="4" name="矩形 3"/>
          <p:cNvSpPr/>
          <p:nvPr/>
        </p:nvSpPr>
        <p:spPr>
          <a:xfrm>
            <a:off x="611560" y="2639566"/>
            <a:ext cx="8064896" cy="892552"/>
          </a:xfrm>
          <a:prstGeom prst="rect">
            <a:avLst/>
          </a:prstGeom>
        </p:spPr>
        <p:txBody>
          <a:bodyPr wrap="square">
            <a:spAutoFit/>
          </a:bodyPr>
          <a:lstStyle/>
          <a:p>
            <a:r>
              <a:rPr lang="en-US" altLang="zh-TW" dirty="0"/>
              <a:t> </a:t>
            </a:r>
            <a:r>
              <a:rPr lang="en-US" altLang="zh-TW" sz="2600" b="1" dirty="0">
                <a:solidFill>
                  <a:srgbClr val="FF0000"/>
                </a:solidFill>
              </a:rPr>
              <a:t>A.</a:t>
            </a:r>
            <a:r>
              <a:rPr lang="zh-TW" altLang="zh-TW" sz="2600" b="1" dirty="0"/>
              <a:t>不認識約瑟的新王面對日漸昌大的以色列人</a:t>
            </a:r>
            <a:r>
              <a:rPr lang="en-US" altLang="zh-TW" sz="2600" b="1" dirty="0"/>
              <a:t>,</a:t>
            </a:r>
            <a:r>
              <a:rPr lang="zh-TW" altLang="zh-TW" sz="2600" b="1" dirty="0"/>
              <a:t>心生</a:t>
            </a:r>
            <a:r>
              <a:rPr lang="zh-TW" altLang="zh-TW" sz="2600" b="1" dirty="0" smtClean="0"/>
              <a:t>不</a:t>
            </a:r>
            <a:endParaRPr lang="en-US" altLang="zh-TW" sz="2600" b="1" dirty="0" smtClean="0"/>
          </a:p>
          <a:p>
            <a:r>
              <a:rPr lang="en-US" altLang="zh-TW" sz="2600" b="1" dirty="0"/>
              <a:t> </a:t>
            </a:r>
            <a:r>
              <a:rPr lang="en-US" altLang="zh-TW" sz="2600" b="1" dirty="0" smtClean="0"/>
              <a:t>     </a:t>
            </a:r>
            <a:r>
              <a:rPr lang="zh-TW" altLang="zh-TW" sz="2600" b="1" dirty="0" smtClean="0"/>
              <a:t>安</a:t>
            </a:r>
            <a:r>
              <a:rPr lang="zh-TW" altLang="zh-TW" sz="2600" b="1" dirty="0"/>
              <a:t>與猜忌</a:t>
            </a:r>
            <a:r>
              <a:rPr lang="en-US" altLang="zh-TW" sz="2600" b="1" dirty="0"/>
              <a:t>(</a:t>
            </a:r>
            <a:r>
              <a:rPr lang="zh-TW" altLang="zh-TW" sz="2600" b="1" dirty="0"/>
              <a:t>出</a:t>
            </a:r>
            <a:r>
              <a:rPr lang="en-US" altLang="zh-TW" sz="2600" b="1" dirty="0"/>
              <a:t>1:9~10)</a:t>
            </a:r>
            <a:endParaRPr lang="zh-TW" altLang="en-US" sz="2600" b="1" dirty="0"/>
          </a:p>
        </p:txBody>
      </p:sp>
      <p:sp>
        <p:nvSpPr>
          <p:cNvPr id="5" name="矩形 4"/>
          <p:cNvSpPr/>
          <p:nvPr/>
        </p:nvSpPr>
        <p:spPr>
          <a:xfrm>
            <a:off x="611560" y="3684240"/>
            <a:ext cx="7878138" cy="892552"/>
          </a:xfrm>
          <a:prstGeom prst="rect">
            <a:avLst/>
          </a:prstGeom>
        </p:spPr>
        <p:txBody>
          <a:bodyPr wrap="square">
            <a:spAutoFit/>
          </a:bodyPr>
          <a:lstStyle/>
          <a:p>
            <a:r>
              <a:rPr lang="en-US" altLang="zh-TW" dirty="0"/>
              <a:t> </a:t>
            </a:r>
            <a:r>
              <a:rPr lang="en-US" altLang="zh-TW" sz="2600" b="1" dirty="0">
                <a:solidFill>
                  <a:srgbClr val="FF0000"/>
                </a:solidFill>
              </a:rPr>
              <a:t>B.</a:t>
            </a:r>
            <a:r>
              <a:rPr lang="zh-TW" altLang="zh-TW" sz="2600" b="1" dirty="0"/>
              <a:t>新王聳動埃及人虐待</a:t>
            </a:r>
            <a:r>
              <a:rPr lang="en-US" altLang="zh-TW" sz="2600" b="1" dirty="0"/>
              <a:t>,</a:t>
            </a:r>
            <a:r>
              <a:rPr lang="zh-TW" altLang="zh-TW" sz="2600" b="1" dirty="0"/>
              <a:t>苦待以色列人</a:t>
            </a:r>
            <a:r>
              <a:rPr lang="en-US" altLang="zh-TW" sz="2600" b="1" dirty="0"/>
              <a:t>-----</a:t>
            </a:r>
            <a:r>
              <a:rPr lang="zh-TW" altLang="zh-TW" sz="2600" b="1" dirty="0"/>
              <a:t>奴隸</a:t>
            </a:r>
            <a:r>
              <a:rPr lang="en-US" altLang="zh-TW" sz="2600" b="1" dirty="0"/>
              <a:t>,</a:t>
            </a:r>
            <a:r>
              <a:rPr lang="zh-TW" altLang="zh-TW" sz="2600" b="1" dirty="0"/>
              <a:t>免費</a:t>
            </a:r>
            <a:r>
              <a:rPr lang="zh-TW" altLang="zh-TW" sz="2600" b="1" dirty="0" smtClean="0"/>
              <a:t>的</a:t>
            </a:r>
            <a:endParaRPr lang="en-US" altLang="zh-TW" sz="2600" b="1" dirty="0" smtClean="0"/>
          </a:p>
          <a:p>
            <a:r>
              <a:rPr lang="en-US" altLang="zh-TW" sz="2600" b="1" dirty="0"/>
              <a:t> </a:t>
            </a:r>
            <a:r>
              <a:rPr lang="en-US" altLang="zh-TW" sz="2600" b="1" dirty="0" smtClean="0"/>
              <a:t>   </a:t>
            </a:r>
            <a:r>
              <a:rPr lang="zh-TW" altLang="zh-TW" sz="2600" b="1" dirty="0" smtClean="0"/>
              <a:t>勞力</a:t>
            </a:r>
            <a:r>
              <a:rPr lang="en-US" altLang="zh-TW" sz="2600" b="1" dirty="0"/>
              <a:t>,(</a:t>
            </a:r>
            <a:r>
              <a:rPr lang="zh-TW" altLang="zh-TW" sz="2600" b="1" dirty="0"/>
              <a:t>以色列人卻越發多起來</a:t>
            </a:r>
            <a:r>
              <a:rPr lang="en-US" altLang="zh-TW" sz="2600" b="1" dirty="0"/>
              <a:t>)</a:t>
            </a:r>
            <a:endParaRPr lang="zh-TW" altLang="zh-TW" sz="2600" b="1" dirty="0"/>
          </a:p>
        </p:txBody>
      </p:sp>
      <p:sp>
        <p:nvSpPr>
          <p:cNvPr id="6" name="矩形 5"/>
          <p:cNvSpPr/>
          <p:nvPr/>
        </p:nvSpPr>
        <p:spPr>
          <a:xfrm>
            <a:off x="380401" y="339502"/>
            <a:ext cx="3334567" cy="523220"/>
          </a:xfrm>
          <a:prstGeom prst="rect">
            <a:avLst/>
          </a:prstGeom>
        </p:spPr>
        <p:txBody>
          <a:bodyPr wrap="none">
            <a:spAutoFit/>
          </a:bodyPr>
          <a:lstStyle/>
          <a:p>
            <a:r>
              <a:rPr lang="zh-TW" altLang="zh-TW" sz="2800" b="1" dirty="0" smtClean="0">
                <a:solidFill>
                  <a:srgbClr val="FF0000"/>
                </a:solidFill>
              </a:rPr>
              <a:t>一</a:t>
            </a:r>
            <a:r>
              <a:rPr lang="en-US" altLang="zh-TW" sz="2800" b="1" dirty="0" smtClean="0">
                <a:solidFill>
                  <a:srgbClr val="FF0000"/>
                </a:solidFill>
              </a:rPr>
              <a:t>.</a:t>
            </a:r>
            <a:r>
              <a:rPr lang="zh-TW" altLang="zh-TW" sz="2800" b="1" u="sng" dirty="0" smtClean="0"/>
              <a:t>相關的歷史背景</a:t>
            </a:r>
            <a:r>
              <a:rPr lang="en-US" altLang="zh-TW" sz="2800" b="1" dirty="0" smtClean="0"/>
              <a:t>: </a:t>
            </a:r>
            <a:endParaRPr lang="zh-TW" altLang="en-US" sz="2800" b="1" dirty="0"/>
          </a:p>
        </p:txBody>
      </p:sp>
    </p:spTree>
    <p:extLst>
      <p:ext uri="{BB962C8B-B14F-4D97-AF65-F5344CB8AC3E}">
        <p14:creationId xmlns="" xmlns:p14="http://schemas.microsoft.com/office/powerpoint/2010/main" val="1307449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3528" y="195486"/>
            <a:ext cx="8667600" cy="4493538"/>
          </a:xfrm>
          <a:prstGeom prst="rect">
            <a:avLst/>
          </a:prstGeom>
        </p:spPr>
        <p:txBody>
          <a:bodyPr wrap="square">
            <a:spAutoFit/>
          </a:bodyPr>
          <a:lstStyle/>
          <a:p>
            <a:r>
              <a:rPr lang="en-US" altLang="zh-TW" sz="2200" b="1" baseline="30000" dirty="0" smtClean="0"/>
              <a:t>11</a:t>
            </a:r>
            <a:r>
              <a:rPr lang="zh-TW" altLang="zh-TW" sz="2200" b="1" dirty="0"/>
              <a:t>於是埃及人派督工的轄制他們，加重擔苦害他們。他們為法老建造兩</a:t>
            </a:r>
            <a:r>
              <a:rPr lang="en-US" altLang="zh-TW" sz="2200" b="1" dirty="0"/>
              <a:t> </a:t>
            </a:r>
            <a:r>
              <a:rPr lang="zh-TW" altLang="zh-TW" sz="2200" b="1" dirty="0" smtClean="0"/>
              <a:t>座</a:t>
            </a:r>
            <a:r>
              <a:rPr lang="zh-TW" altLang="zh-TW" sz="2200" b="1" dirty="0"/>
              <a:t>積貨城，就是比東和蘭塞。</a:t>
            </a:r>
            <a:r>
              <a:rPr lang="en-US" altLang="zh-TW" sz="2200" b="1" baseline="30000" dirty="0"/>
              <a:t>12</a:t>
            </a:r>
            <a:r>
              <a:rPr lang="zh-TW" altLang="zh-TW" sz="2200" b="1" dirty="0"/>
              <a:t>只是越發苦害他們，他們越發多起來，越發蔓延；</a:t>
            </a:r>
            <a:r>
              <a:rPr lang="zh-TW" altLang="zh-TW" sz="2200" b="1" dirty="0" smtClean="0"/>
              <a:t>埃及人</a:t>
            </a:r>
            <a:r>
              <a:rPr lang="zh-TW" altLang="zh-TW" sz="2200" b="1" dirty="0"/>
              <a:t>就因以色列人愁煩。</a:t>
            </a:r>
            <a:r>
              <a:rPr lang="en-US" altLang="zh-TW" sz="2200" b="1" baseline="30000" dirty="0"/>
              <a:t>13</a:t>
            </a:r>
            <a:r>
              <a:rPr lang="zh-TW" altLang="zh-TW" sz="2200" b="1" dirty="0"/>
              <a:t>埃及人嚴嚴的使以色列人做工，</a:t>
            </a:r>
            <a:r>
              <a:rPr lang="en-US" altLang="zh-TW" sz="2200" b="1" baseline="30000" dirty="0"/>
              <a:t>14</a:t>
            </a:r>
            <a:r>
              <a:rPr lang="zh-TW" altLang="zh-TW" sz="2200" b="1" dirty="0"/>
              <a:t>使他們因做苦工覺得</a:t>
            </a:r>
            <a:r>
              <a:rPr lang="zh-TW" altLang="zh-TW" sz="2200" b="1" dirty="0" smtClean="0"/>
              <a:t>命苦</a:t>
            </a:r>
            <a:r>
              <a:rPr lang="zh-TW" altLang="zh-TW" sz="2200" b="1" dirty="0"/>
              <a:t>；無論是和泥，是作磚，是作田間各樣的工，在一切的工上都嚴嚴的待他們</a:t>
            </a:r>
            <a:r>
              <a:rPr lang="zh-TW" altLang="zh-TW" sz="2200" b="1" dirty="0" smtClean="0"/>
              <a:t>。 </a:t>
            </a:r>
            <a:endParaRPr lang="en-US" altLang="zh-TW" sz="2200" b="1" dirty="0" smtClean="0"/>
          </a:p>
          <a:p>
            <a:r>
              <a:rPr lang="zh-TW" altLang="zh-TW" sz="2200" b="1" dirty="0" smtClean="0"/>
              <a:t>【出</a:t>
            </a:r>
            <a:r>
              <a:rPr lang="en-US" altLang="zh-TW" sz="2200" b="1" dirty="0" smtClean="0"/>
              <a:t> 1:11~14</a:t>
            </a:r>
            <a:r>
              <a:rPr lang="zh-TW" altLang="zh-TW" sz="2200" b="1" dirty="0" smtClean="0"/>
              <a:t>】</a:t>
            </a:r>
            <a:endParaRPr lang="en-US" altLang="zh-TW" sz="2200" b="1" dirty="0" smtClean="0"/>
          </a:p>
          <a:p>
            <a:r>
              <a:rPr lang="en-US" altLang="zh-TW" sz="2200" b="1" dirty="0" smtClean="0"/>
              <a:t> </a:t>
            </a:r>
            <a:r>
              <a:rPr lang="en-US" altLang="zh-TW" sz="2200" b="1" baseline="30000" dirty="0" smtClean="0"/>
              <a:t>11</a:t>
            </a:r>
            <a:r>
              <a:rPr lang="en-US" altLang="zh-TW" sz="2200" b="1" dirty="0" smtClean="0"/>
              <a:t>So </a:t>
            </a:r>
            <a:r>
              <a:rPr lang="en-US" altLang="zh-TW" sz="2200" b="1" dirty="0"/>
              <a:t>they put slave masters over them to oppress them with forced labor, and they built </a:t>
            </a:r>
            <a:r>
              <a:rPr lang="en-US" altLang="zh-TW" sz="2200" b="1" dirty="0" err="1"/>
              <a:t>Pithom</a:t>
            </a:r>
            <a:r>
              <a:rPr lang="en-US" altLang="zh-TW" sz="2200" b="1" dirty="0"/>
              <a:t> and </a:t>
            </a:r>
            <a:r>
              <a:rPr lang="en-US" altLang="zh-TW" sz="2200" b="1" dirty="0" err="1"/>
              <a:t>Rameses</a:t>
            </a:r>
            <a:r>
              <a:rPr lang="en-US" altLang="zh-TW" sz="2200" b="1" dirty="0"/>
              <a:t> as store cities for Pharaoh. </a:t>
            </a:r>
            <a:r>
              <a:rPr lang="en-US" altLang="zh-TW" sz="2200" b="1" baseline="30000" dirty="0"/>
              <a:t>12</a:t>
            </a:r>
            <a:r>
              <a:rPr lang="en-US" altLang="zh-TW" sz="2200" b="1" dirty="0"/>
              <a:t>But the more they were oppressed, the more they multiplied and spread; so the Egyptians came to dread the Israelites </a:t>
            </a:r>
            <a:r>
              <a:rPr lang="en-US" altLang="zh-TW" sz="2200" b="1" baseline="30000" dirty="0"/>
              <a:t>13</a:t>
            </a:r>
            <a:r>
              <a:rPr lang="en-US" altLang="zh-TW" sz="2200" b="1" dirty="0"/>
              <a:t>and worked them ruthlessly. </a:t>
            </a:r>
            <a:r>
              <a:rPr lang="en-US" altLang="zh-TW" sz="2200" b="1" baseline="30000" dirty="0"/>
              <a:t>14</a:t>
            </a:r>
            <a:r>
              <a:rPr lang="en-US" altLang="zh-TW" sz="2200" b="1" dirty="0"/>
              <a:t>They made their lives bitter with hard labor in brick and mortar and with all kinds of work in the fields; in all their hard labor the Egyptians used them ruthlessly. </a:t>
            </a:r>
            <a:r>
              <a:rPr lang="zh-TW" altLang="zh-TW" sz="2200" b="1" dirty="0"/>
              <a:t>【</a:t>
            </a:r>
            <a:r>
              <a:rPr lang="en-US" altLang="zh-TW" sz="2200" b="1" dirty="0" err="1"/>
              <a:t>Exod</a:t>
            </a:r>
            <a:r>
              <a:rPr lang="en-US" altLang="zh-TW" sz="2200" b="1" dirty="0"/>
              <a:t> 1:11~14</a:t>
            </a:r>
            <a:r>
              <a:rPr lang="zh-TW" altLang="zh-TW" sz="2200" b="1" dirty="0"/>
              <a:t>】</a:t>
            </a:r>
          </a:p>
        </p:txBody>
      </p:sp>
    </p:spTree>
    <p:extLst>
      <p:ext uri="{BB962C8B-B14F-4D97-AF65-F5344CB8AC3E}">
        <p14:creationId xmlns="" xmlns:p14="http://schemas.microsoft.com/office/powerpoint/2010/main" val="38205370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787519"/>
            <a:ext cx="7848872" cy="892552"/>
          </a:xfrm>
          <a:prstGeom prst="rect">
            <a:avLst/>
          </a:prstGeom>
        </p:spPr>
        <p:txBody>
          <a:bodyPr wrap="square">
            <a:spAutoFit/>
          </a:bodyPr>
          <a:lstStyle/>
          <a:p>
            <a:r>
              <a:rPr lang="en-US" altLang="zh-TW" dirty="0"/>
              <a:t> </a:t>
            </a:r>
            <a:r>
              <a:rPr lang="en-US" altLang="zh-TW" sz="2600" b="1" dirty="0">
                <a:solidFill>
                  <a:srgbClr val="FF0000"/>
                </a:solidFill>
              </a:rPr>
              <a:t>C.</a:t>
            </a:r>
            <a:r>
              <a:rPr lang="zh-TW" altLang="zh-TW" sz="2600" b="1" dirty="0"/>
              <a:t>要求收生婆對臨盆以色列婦人</a:t>
            </a:r>
            <a:r>
              <a:rPr lang="en-US" altLang="zh-TW" sz="2600" b="1" dirty="0"/>
              <a:t>,</a:t>
            </a:r>
            <a:r>
              <a:rPr lang="zh-TW" altLang="zh-TW" sz="2600" b="1" dirty="0"/>
              <a:t>凡生男嬰</a:t>
            </a:r>
            <a:r>
              <a:rPr lang="en-US" altLang="zh-TW" sz="2600" b="1" dirty="0" smtClean="0"/>
              <a:t>,</a:t>
            </a:r>
          </a:p>
          <a:p>
            <a:r>
              <a:rPr lang="en-US" altLang="zh-TW" sz="2600" b="1" dirty="0"/>
              <a:t> </a:t>
            </a:r>
            <a:r>
              <a:rPr lang="en-US" altLang="zh-TW" sz="2600" b="1" dirty="0" smtClean="0"/>
              <a:t>    </a:t>
            </a:r>
            <a:r>
              <a:rPr lang="zh-TW" altLang="zh-TW" sz="2600" b="1" dirty="0" smtClean="0"/>
              <a:t>格殺勿論</a:t>
            </a:r>
            <a:r>
              <a:rPr lang="en-US" altLang="zh-TW" sz="2600" b="1" dirty="0"/>
              <a:t>,</a:t>
            </a:r>
            <a:r>
              <a:rPr lang="zh-TW" altLang="zh-TW" sz="2600" b="1" dirty="0"/>
              <a:t>未果</a:t>
            </a:r>
            <a:r>
              <a:rPr lang="en-US" altLang="zh-TW" sz="2600" b="1" dirty="0"/>
              <a:t>(</a:t>
            </a:r>
            <a:r>
              <a:rPr lang="zh-TW" altLang="zh-TW" sz="2600" b="1" dirty="0"/>
              <a:t>出</a:t>
            </a:r>
            <a:r>
              <a:rPr lang="en-US" altLang="zh-TW" sz="2600" b="1" dirty="0"/>
              <a:t>1:15~21)</a:t>
            </a:r>
            <a:endParaRPr lang="zh-TW" altLang="en-US" sz="2600" b="1" dirty="0"/>
          </a:p>
        </p:txBody>
      </p:sp>
      <p:sp>
        <p:nvSpPr>
          <p:cNvPr id="3" name="矩形 2"/>
          <p:cNvSpPr/>
          <p:nvPr/>
        </p:nvSpPr>
        <p:spPr>
          <a:xfrm>
            <a:off x="755576" y="2579956"/>
            <a:ext cx="7848872" cy="492443"/>
          </a:xfrm>
          <a:prstGeom prst="rect">
            <a:avLst/>
          </a:prstGeom>
        </p:spPr>
        <p:txBody>
          <a:bodyPr wrap="square">
            <a:spAutoFit/>
          </a:bodyPr>
          <a:lstStyle/>
          <a:p>
            <a:r>
              <a:rPr lang="en-US" altLang="zh-TW" sz="2600" b="1" dirty="0">
                <a:solidFill>
                  <a:srgbClr val="FF0000"/>
                </a:solidFill>
              </a:rPr>
              <a:t>D.</a:t>
            </a:r>
            <a:r>
              <a:rPr lang="zh-TW" altLang="zh-TW" sz="2600" b="1" dirty="0"/>
              <a:t>命埃及人將以色列人所生男孩都丟到河裏</a:t>
            </a:r>
            <a:r>
              <a:rPr lang="en-US" altLang="zh-TW" sz="2600" b="1" dirty="0"/>
              <a:t>(</a:t>
            </a:r>
            <a:r>
              <a:rPr lang="zh-TW" altLang="zh-TW" sz="2600" b="1" dirty="0"/>
              <a:t>出</a:t>
            </a:r>
            <a:r>
              <a:rPr lang="en-US" altLang="zh-TW" sz="2600" b="1" dirty="0"/>
              <a:t>1:22)</a:t>
            </a:r>
            <a:endParaRPr lang="zh-TW" altLang="en-US" sz="2600" b="1" dirty="0"/>
          </a:p>
        </p:txBody>
      </p:sp>
    </p:spTree>
    <p:extLst>
      <p:ext uri="{BB962C8B-B14F-4D97-AF65-F5344CB8AC3E}">
        <p14:creationId xmlns="" xmlns:p14="http://schemas.microsoft.com/office/powerpoint/2010/main" val="2117083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483518"/>
            <a:ext cx="7632848" cy="954107"/>
          </a:xfrm>
          <a:prstGeom prst="rect">
            <a:avLst/>
          </a:prstGeom>
        </p:spPr>
        <p:txBody>
          <a:bodyPr wrap="square">
            <a:spAutoFit/>
          </a:bodyPr>
          <a:lstStyle/>
          <a:p>
            <a:r>
              <a:rPr lang="en-US" altLang="zh-TW" sz="2800" b="1" dirty="0">
                <a:solidFill>
                  <a:srgbClr val="FF0000"/>
                </a:solidFill>
              </a:rPr>
              <a:t>2.</a:t>
            </a:r>
            <a:r>
              <a:rPr lang="zh-TW" altLang="zh-TW" sz="2800" b="1" dirty="0"/>
              <a:t>以色列男嬰被法老女兒所救</a:t>
            </a:r>
            <a:r>
              <a:rPr lang="en-US" altLang="zh-TW" sz="2800" b="1" dirty="0"/>
              <a:t>,</a:t>
            </a:r>
            <a:r>
              <a:rPr lang="zh-TW" altLang="zh-TW" sz="2800" b="1" dirty="0"/>
              <a:t>成為其子</a:t>
            </a:r>
            <a:r>
              <a:rPr lang="en-US" altLang="zh-TW" sz="2800" b="1" dirty="0"/>
              <a:t>-----</a:t>
            </a:r>
            <a:r>
              <a:rPr lang="zh-TW" altLang="zh-TW" sz="2800" b="1" dirty="0"/>
              <a:t>摩</a:t>
            </a:r>
            <a:r>
              <a:rPr lang="zh-TW" altLang="zh-TW" sz="2800" b="1" dirty="0" smtClean="0"/>
              <a:t>西</a:t>
            </a:r>
            <a:endParaRPr lang="en-US" altLang="zh-TW" sz="2800" b="1" dirty="0" smtClean="0"/>
          </a:p>
          <a:p>
            <a:r>
              <a:rPr lang="en-US" altLang="zh-TW" sz="2800" b="1" dirty="0"/>
              <a:t> </a:t>
            </a:r>
            <a:r>
              <a:rPr lang="en-US" altLang="zh-TW" sz="2800" b="1" dirty="0" smtClean="0"/>
              <a:t>  (</a:t>
            </a:r>
            <a:r>
              <a:rPr lang="zh-TW" altLang="zh-TW" sz="2800" b="1" dirty="0" smtClean="0"/>
              <a:t>出</a:t>
            </a:r>
            <a:r>
              <a:rPr lang="en-US" altLang="zh-TW" sz="2800" b="1" dirty="0" smtClean="0"/>
              <a:t>2:1~10</a:t>
            </a:r>
            <a:r>
              <a:rPr lang="en-US" altLang="zh-TW" dirty="0" smtClean="0"/>
              <a:t>)</a:t>
            </a:r>
            <a:endParaRPr lang="zh-TW" altLang="zh-TW" dirty="0"/>
          </a:p>
        </p:txBody>
      </p:sp>
      <p:pic>
        <p:nvPicPr>
          <p:cNvPr id="5124" name="Picture 4" descr="「以色列男嬰被法老女兒所救,成為其子-----摩西」的圖片搜尋結果"/>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555776" y="1288157"/>
            <a:ext cx="4896543" cy="367240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6192076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16496" y="843558"/>
            <a:ext cx="8424936" cy="4154984"/>
          </a:xfrm>
          <a:prstGeom prst="rect">
            <a:avLst/>
          </a:prstGeom>
        </p:spPr>
        <p:txBody>
          <a:bodyPr wrap="square">
            <a:spAutoFit/>
          </a:bodyPr>
          <a:lstStyle/>
          <a:p>
            <a:r>
              <a:rPr lang="en-US" altLang="zh-TW" sz="2400" b="1" baseline="30000" dirty="0"/>
              <a:t>23</a:t>
            </a:r>
            <a:r>
              <a:rPr lang="zh-TW" altLang="zh-TW" sz="2400" b="1" dirty="0"/>
              <a:t>過了多年，埃及王死了。以色列人因做苦工，就嘆息哀求，他們的哀聲達於　神。</a:t>
            </a:r>
            <a:r>
              <a:rPr lang="en-US" altLang="zh-TW" sz="2400" b="1" baseline="30000" dirty="0"/>
              <a:t>24</a:t>
            </a:r>
            <a:r>
              <a:rPr lang="zh-TW" altLang="zh-TW" sz="2400" b="1" dirty="0"/>
              <a:t>　 神聽見他們的哀聲，就記念他與亞伯拉罕、以撒、雅各所立的約。</a:t>
            </a:r>
            <a:r>
              <a:rPr lang="en-US" altLang="zh-TW" sz="2400" b="1" baseline="30000" dirty="0"/>
              <a:t>25</a:t>
            </a:r>
            <a:r>
              <a:rPr lang="zh-TW" altLang="zh-TW" sz="2400" b="1" dirty="0"/>
              <a:t>　 神看顧以色列人，也知道他們的苦情。【出</a:t>
            </a:r>
            <a:r>
              <a:rPr lang="en-US" altLang="zh-TW" sz="2400" b="1" dirty="0"/>
              <a:t> 2:23~25</a:t>
            </a:r>
            <a:r>
              <a:rPr lang="zh-TW" altLang="zh-TW" sz="2400" b="1" dirty="0"/>
              <a:t>】</a:t>
            </a:r>
            <a:r>
              <a:rPr lang="en-US" altLang="zh-TW" sz="2400" b="1" dirty="0"/>
              <a:t/>
            </a:r>
            <a:br>
              <a:rPr lang="en-US" altLang="zh-TW" sz="2400" b="1" dirty="0"/>
            </a:br>
            <a:r>
              <a:rPr lang="en-US" altLang="zh-TW" sz="2400" b="1" baseline="30000" dirty="0"/>
              <a:t>23</a:t>
            </a:r>
            <a:r>
              <a:rPr lang="en-US" altLang="zh-TW" sz="2400" b="1" dirty="0"/>
              <a:t>During that long period, the king of Egypt died. The Israelites groaned in their slavery and cried out, and their cry for help because of their slavery went up to God. </a:t>
            </a:r>
            <a:r>
              <a:rPr lang="en-US" altLang="zh-TW" sz="2400" b="1" baseline="30000" dirty="0"/>
              <a:t>24</a:t>
            </a:r>
            <a:r>
              <a:rPr lang="en-US" altLang="zh-TW" sz="2400" b="1" dirty="0"/>
              <a:t>God heard their groaning and he remembered his covenant with Abraham, with Isaac and with Jacob. </a:t>
            </a:r>
            <a:r>
              <a:rPr lang="en-US" altLang="zh-TW" sz="2400" b="1" baseline="30000" dirty="0"/>
              <a:t>25</a:t>
            </a:r>
            <a:r>
              <a:rPr lang="en-US" altLang="zh-TW" sz="2400" b="1" dirty="0"/>
              <a:t>So God looked on the Israelites and was concerned about them. </a:t>
            </a:r>
            <a:endParaRPr lang="en-US" altLang="zh-TW" sz="2400" b="1" dirty="0" smtClean="0"/>
          </a:p>
          <a:p>
            <a:r>
              <a:rPr lang="zh-TW" altLang="zh-TW" sz="2400" b="1" dirty="0" smtClean="0"/>
              <a:t>【</a:t>
            </a:r>
            <a:r>
              <a:rPr lang="en-US" altLang="zh-TW" sz="2400" b="1" dirty="0" err="1"/>
              <a:t>Exod</a:t>
            </a:r>
            <a:r>
              <a:rPr lang="en-US" altLang="zh-TW" sz="2400" b="1" dirty="0"/>
              <a:t> 2:23~25</a:t>
            </a:r>
            <a:r>
              <a:rPr lang="zh-TW" altLang="zh-TW" sz="2400" b="1" dirty="0"/>
              <a:t>】</a:t>
            </a:r>
            <a:endParaRPr lang="zh-TW" altLang="en-US" sz="2400" b="1" dirty="0"/>
          </a:p>
        </p:txBody>
      </p:sp>
      <p:sp>
        <p:nvSpPr>
          <p:cNvPr id="3" name="矩形 2"/>
          <p:cNvSpPr/>
          <p:nvPr/>
        </p:nvSpPr>
        <p:spPr>
          <a:xfrm>
            <a:off x="416496" y="160963"/>
            <a:ext cx="6548588" cy="523220"/>
          </a:xfrm>
          <a:prstGeom prst="rect">
            <a:avLst/>
          </a:prstGeom>
        </p:spPr>
        <p:txBody>
          <a:bodyPr wrap="none">
            <a:spAutoFit/>
          </a:bodyPr>
          <a:lstStyle/>
          <a:p>
            <a:r>
              <a:rPr lang="en-US" altLang="zh-TW" sz="2800" b="1" dirty="0" smtClean="0">
                <a:solidFill>
                  <a:srgbClr val="FF0000"/>
                </a:solidFill>
              </a:rPr>
              <a:t>3.</a:t>
            </a:r>
            <a:r>
              <a:rPr lang="zh-TW" altLang="zh-TW" sz="2800" b="1" dirty="0" smtClean="0"/>
              <a:t>以色列人受苦哀聲達於上帝</a:t>
            </a:r>
            <a:r>
              <a:rPr lang="en-US" altLang="zh-TW" sz="2800" b="1" dirty="0" smtClean="0"/>
              <a:t>(</a:t>
            </a:r>
            <a:r>
              <a:rPr lang="zh-TW" altLang="zh-TW" sz="2800" b="1" dirty="0" smtClean="0"/>
              <a:t>出</a:t>
            </a:r>
            <a:r>
              <a:rPr lang="en-US" altLang="zh-TW" sz="2800" b="1" dirty="0" smtClean="0"/>
              <a:t>2:23~25)</a:t>
            </a:r>
            <a:endParaRPr lang="zh-TW" altLang="zh-TW" sz="2800" b="1" dirty="0"/>
          </a:p>
        </p:txBody>
      </p:sp>
    </p:spTree>
    <p:extLst>
      <p:ext uri="{BB962C8B-B14F-4D97-AF65-F5344CB8AC3E}">
        <p14:creationId xmlns="" xmlns:p14="http://schemas.microsoft.com/office/powerpoint/2010/main" val="1998104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2408</Words>
  <Application>Microsoft Office PowerPoint</Application>
  <PresentationFormat>On-screen Show (16:9)</PresentationFormat>
  <Paragraphs>187</Paragraphs>
  <Slides>32</Slides>
  <Notes>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佈景主題</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msi</dc:creator>
  <cp:lastModifiedBy>Pastor Esther Chang</cp:lastModifiedBy>
  <cp:revision>27</cp:revision>
  <dcterms:created xsi:type="dcterms:W3CDTF">2020-02-16T06:47:17Z</dcterms:created>
  <dcterms:modified xsi:type="dcterms:W3CDTF">2020-02-16T19:27:34Z</dcterms:modified>
</cp:coreProperties>
</file>