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307" r:id="rId3"/>
    <p:sldId id="259" r:id="rId4"/>
    <p:sldId id="350" r:id="rId5"/>
    <p:sldId id="297" r:id="rId6"/>
    <p:sldId id="260" r:id="rId7"/>
    <p:sldId id="300" r:id="rId8"/>
    <p:sldId id="308" r:id="rId9"/>
    <p:sldId id="309" r:id="rId10"/>
    <p:sldId id="310" r:id="rId11"/>
    <p:sldId id="311" r:id="rId12"/>
    <p:sldId id="312" r:id="rId13"/>
    <p:sldId id="313" r:id="rId14"/>
    <p:sldId id="314" r:id="rId15"/>
    <p:sldId id="315" r:id="rId16"/>
    <p:sldId id="326" r:id="rId17"/>
    <p:sldId id="327" r:id="rId18"/>
    <p:sldId id="328" r:id="rId19"/>
    <p:sldId id="329" r:id="rId20"/>
    <p:sldId id="330" r:id="rId21"/>
    <p:sldId id="332" r:id="rId22"/>
    <p:sldId id="333" r:id="rId23"/>
    <p:sldId id="334" r:id="rId24"/>
    <p:sldId id="338" r:id="rId25"/>
    <p:sldId id="342" r:id="rId26"/>
    <p:sldId id="336" r:id="rId27"/>
    <p:sldId id="337" r:id="rId28"/>
    <p:sldId id="339" r:id="rId29"/>
    <p:sldId id="340" r:id="rId30"/>
    <p:sldId id="341" r:id="rId31"/>
    <p:sldId id="344" r:id="rId32"/>
    <p:sldId id="345" r:id="rId33"/>
    <p:sldId id="346" r:id="rId34"/>
    <p:sldId id="347" r:id="rId35"/>
    <p:sldId id="348" r:id="rId36"/>
    <p:sldId id="349" r:id="rId37"/>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微軟正黑體" panose="020B0604030504040204" pitchFamily="34" charset="-120"/>
      <p:regular r:id="rId42"/>
      <p:bold r:id="rId4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74" autoAdjust="0"/>
  </p:normalViewPr>
  <p:slideViewPr>
    <p:cSldViewPr>
      <p:cViewPr varScale="1">
        <p:scale>
          <a:sx n="116" d="100"/>
          <a:sy n="116" d="100"/>
        </p:scale>
        <p:origin x="96" y="3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200367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246007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237729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277282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139462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196142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276567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335189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232257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20991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F327D7C-1FA9-4608-9655-F97F39A76FDE}" type="datetimeFigureOut">
              <a:rPr lang="zh-TW" altLang="en-US" smtClean="0"/>
              <a:t>2020/4/25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42474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327D7C-1FA9-4608-9655-F97F39A76FDE}" type="datetimeFigureOut">
              <a:rPr lang="zh-TW" altLang="en-US" smtClean="0"/>
              <a:t>2020/4/25</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FA37FC-3583-4204-9300-D5EF3885D6C4}" type="slidenum">
              <a:rPr lang="zh-TW" altLang="en-US" smtClean="0"/>
              <a:t>‹#›</a:t>
            </a:fld>
            <a:endParaRPr lang="zh-TW" altLang="en-US"/>
          </a:p>
        </p:txBody>
      </p:sp>
    </p:spTree>
    <p:extLst>
      <p:ext uri="{BB962C8B-B14F-4D97-AF65-F5344CB8AC3E}">
        <p14:creationId xmlns:p14="http://schemas.microsoft.com/office/powerpoint/2010/main" val="276035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ky」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556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81893" y="2715765"/>
            <a:ext cx="8751365" cy="1169551"/>
          </a:xfrm>
          <a:prstGeom prst="rect">
            <a:avLst/>
          </a:prstGeom>
          <a:solidFill>
            <a:schemeClr val="accent6">
              <a:lumMod val="40000"/>
              <a:lumOff val="60000"/>
            </a:schemeClr>
          </a:solidFill>
        </p:spPr>
        <p:txBody>
          <a:bodyPr wrap="square">
            <a:spAutoFit/>
          </a:bodyPr>
          <a:lstStyle/>
          <a:p>
            <a:pPr algn="ctr"/>
            <a:r>
              <a:rPr lang="en-US" altLang="zh-TW" sz="4000" b="1" dirty="0">
                <a:latin typeface="微軟正黑體" pitchFamily="34" charset="-120"/>
                <a:ea typeface="微軟正黑體" pitchFamily="34" charset="-120"/>
              </a:rPr>
              <a:t> </a:t>
            </a:r>
            <a:r>
              <a:rPr lang="en-US" altLang="zh-TW" sz="3000" b="1" dirty="0">
                <a:latin typeface="微軟正黑體" pitchFamily="34" charset="-120"/>
                <a:ea typeface="微軟正黑體" pitchFamily="34" charset="-120"/>
              </a:rPr>
              <a:t>Royal Priesthood (2)—A Fair and Just </a:t>
            </a:r>
            <a:r>
              <a:rPr lang="en-US" altLang="zh-TW" sz="3000" b="1" dirty="0" err="1">
                <a:latin typeface="微軟正黑體" pitchFamily="34" charset="-120"/>
                <a:ea typeface="微軟正黑體" pitchFamily="34" charset="-120"/>
              </a:rPr>
              <a:t>Judg</a:t>
            </a:r>
            <a:endParaRPr lang="en-US" altLang="zh-TW" sz="3000" b="1" dirty="0">
              <a:latin typeface="微軟正黑體" pitchFamily="34" charset="-120"/>
              <a:ea typeface="微軟正黑體" pitchFamily="34" charset="-120"/>
            </a:endParaRPr>
          </a:p>
          <a:p>
            <a:pPr algn="ctr"/>
            <a:r>
              <a:rPr lang="zh-TW" altLang="en-US" sz="3000" b="1" dirty="0">
                <a:latin typeface="微軟正黑體" pitchFamily="34" charset="-120"/>
                <a:ea typeface="微軟正黑體" pitchFamily="34" charset="-120"/>
              </a:rPr>
              <a:t>君尊的祭司 </a:t>
            </a:r>
            <a:r>
              <a:rPr lang="en-US" altLang="zh-TW" sz="3000" b="1" dirty="0">
                <a:latin typeface="微軟正黑體" pitchFamily="34" charset="-120"/>
                <a:ea typeface="微軟正黑體" pitchFamily="34" charset="-120"/>
              </a:rPr>
              <a:t>(2)—</a:t>
            </a:r>
            <a:r>
              <a:rPr lang="zh-TW" altLang="en-US" sz="3000" b="1" dirty="0">
                <a:latin typeface="微軟正黑體" pitchFamily="34" charset="-120"/>
                <a:ea typeface="微軟正黑體" pitchFamily="34" charset="-120"/>
              </a:rPr>
              <a:t>公平公正的審判</a:t>
            </a:r>
          </a:p>
        </p:txBody>
      </p:sp>
      <p:sp>
        <p:nvSpPr>
          <p:cNvPr id="3" name="AutoShape 2" descr="「Royal Priesthood」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矩形 3"/>
          <p:cNvSpPr/>
          <p:nvPr/>
        </p:nvSpPr>
        <p:spPr>
          <a:xfrm>
            <a:off x="0" y="4371950"/>
            <a:ext cx="9073008" cy="523220"/>
          </a:xfrm>
          <a:prstGeom prst="rect">
            <a:avLst/>
          </a:prstGeom>
        </p:spPr>
        <p:txBody>
          <a:bodyPr wrap="square">
            <a:spAutoFit/>
          </a:bodyPr>
          <a:lstStyle/>
          <a:p>
            <a:r>
              <a:rPr lang="zh-TW" altLang="en-US" b="1" dirty="0"/>
              <a:t> </a:t>
            </a:r>
            <a:r>
              <a:rPr lang="en-US" altLang="zh-TW" sz="2800" b="1" dirty="0"/>
              <a:t>4/26/2020   Rev. Joseph Chang</a:t>
            </a:r>
            <a:r>
              <a:rPr lang="zh-TW" altLang="en-US" sz="2800" b="1" dirty="0"/>
              <a:t>  </a:t>
            </a:r>
            <a:r>
              <a:rPr lang="en-US" altLang="zh-TW" sz="2800" b="1" dirty="0"/>
              <a:t>BOLGPC </a:t>
            </a:r>
            <a:r>
              <a:rPr lang="zh-TW" altLang="en-US" sz="2800" b="1" dirty="0"/>
              <a:t>爾灣大公園靈糧堂</a:t>
            </a:r>
            <a:endParaRPr lang="zh-TW" altLang="en-US" sz="28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88" y="350454"/>
            <a:ext cx="8226152" cy="22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mage result for burnt offer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75606"/>
            <a:ext cx="3121060" cy="2724820"/>
          </a:xfrm>
          <a:prstGeom prst="rect">
            <a:avLst/>
          </a:prstGeom>
          <a:noFill/>
          <a:ln>
            <a:noFill/>
          </a:ln>
        </p:spPr>
      </p:pic>
      <p:sp>
        <p:nvSpPr>
          <p:cNvPr id="3" name="矩形 2"/>
          <p:cNvSpPr/>
          <p:nvPr/>
        </p:nvSpPr>
        <p:spPr>
          <a:xfrm>
            <a:off x="683568" y="339502"/>
            <a:ext cx="3197414" cy="492443"/>
          </a:xfrm>
          <a:prstGeom prst="rect">
            <a:avLst/>
          </a:prstGeom>
        </p:spPr>
        <p:txBody>
          <a:bodyPr wrap="none">
            <a:spAutoFit/>
          </a:bodyPr>
          <a:lstStyle/>
          <a:p>
            <a:r>
              <a:rPr lang="en-US" altLang="zh-TW" sz="2600" b="1" dirty="0">
                <a:solidFill>
                  <a:srgbClr val="FF0000"/>
                </a:solidFill>
              </a:rPr>
              <a:t>1. </a:t>
            </a:r>
            <a:r>
              <a:rPr lang="zh-TW" altLang="zh-TW" sz="2600" b="1" dirty="0"/>
              <a:t>燔祭 </a:t>
            </a:r>
            <a:r>
              <a:rPr lang="en-US" altLang="zh-TW" sz="2600" b="1" dirty="0"/>
              <a:t>burnt offering</a:t>
            </a:r>
            <a:endParaRPr lang="zh-TW" altLang="zh-TW" sz="2600" b="1" dirty="0"/>
          </a:p>
        </p:txBody>
      </p:sp>
      <p:sp>
        <p:nvSpPr>
          <p:cNvPr id="4" name="矩形 3"/>
          <p:cNvSpPr/>
          <p:nvPr/>
        </p:nvSpPr>
        <p:spPr>
          <a:xfrm>
            <a:off x="3444588" y="1332647"/>
            <a:ext cx="5447892" cy="2677656"/>
          </a:xfrm>
          <a:prstGeom prst="rect">
            <a:avLst/>
          </a:prstGeom>
        </p:spPr>
        <p:txBody>
          <a:bodyPr wrap="square">
            <a:spAutoFit/>
          </a:bodyPr>
          <a:lstStyle/>
          <a:p>
            <a:r>
              <a:rPr lang="en-US" altLang="zh-TW" sz="2400" b="1" baseline="30000" dirty="0"/>
              <a:t>16</a:t>
            </a:r>
            <a:r>
              <a:rPr lang="zh-TW" altLang="zh-TW" sz="2400" b="1" dirty="0"/>
              <a:t>「神愛世人，甚至將他的獨生子賜給他們，叫一切信他的，不至滅亡，反得永生。【約</a:t>
            </a:r>
            <a:r>
              <a:rPr lang="en-US" altLang="zh-TW" sz="2400" b="1" dirty="0"/>
              <a:t> 3:16</a:t>
            </a:r>
            <a:r>
              <a:rPr lang="zh-TW" altLang="zh-TW" sz="2400" b="1" dirty="0"/>
              <a:t>】</a:t>
            </a:r>
            <a:br>
              <a:rPr lang="en-US" altLang="zh-TW" sz="2400" b="1" dirty="0"/>
            </a:br>
            <a:r>
              <a:rPr lang="en-US" altLang="zh-TW" sz="2400" b="1" baseline="30000" dirty="0"/>
              <a:t>16</a:t>
            </a:r>
            <a:r>
              <a:rPr lang="en-US" altLang="zh-TW" sz="2400" b="1" dirty="0"/>
              <a:t>"For God so loved the </a:t>
            </a:r>
            <a:r>
              <a:rPr lang="en-US" altLang="zh-TW" sz="2400" b="1" dirty="0" err="1"/>
              <a:t>world,that</a:t>
            </a:r>
            <a:r>
              <a:rPr lang="en-US" altLang="zh-TW" sz="2400" b="1" dirty="0"/>
              <a:t> he gave his only Son, that whoever believes in him should not perish but have eternal life." </a:t>
            </a:r>
            <a:r>
              <a:rPr lang="zh-TW" altLang="zh-TW" sz="2400" b="1" dirty="0"/>
              <a:t>【</a:t>
            </a:r>
            <a:r>
              <a:rPr lang="en-US" altLang="zh-TW" sz="2400" b="1" dirty="0"/>
              <a:t>John 3:16</a:t>
            </a:r>
            <a:r>
              <a:rPr lang="zh-TW" altLang="zh-TW" sz="2400" b="1" dirty="0"/>
              <a:t>】</a:t>
            </a:r>
          </a:p>
        </p:txBody>
      </p:sp>
    </p:spTree>
    <p:extLst>
      <p:ext uri="{BB962C8B-B14F-4D97-AF65-F5344CB8AC3E}">
        <p14:creationId xmlns:p14="http://schemas.microsoft.com/office/powerpoint/2010/main" val="42405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267494"/>
            <a:ext cx="3124253" cy="492443"/>
          </a:xfrm>
          <a:prstGeom prst="rect">
            <a:avLst/>
          </a:prstGeom>
        </p:spPr>
        <p:txBody>
          <a:bodyPr wrap="none">
            <a:spAutoFit/>
          </a:bodyPr>
          <a:lstStyle/>
          <a:p>
            <a:r>
              <a:rPr lang="en-US" altLang="zh-TW" sz="2600" b="1" dirty="0">
                <a:solidFill>
                  <a:srgbClr val="FF0000"/>
                </a:solidFill>
              </a:rPr>
              <a:t>2. </a:t>
            </a:r>
            <a:r>
              <a:rPr lang="zh-TW" altLang="zh-TW" sz="2600" b="1" dirty="0"/>
              <a:t>素祭 </a:t>
            </a:r>
            <a:r>
              <a:rPr lang="en-US" altLang="zh-TW" sz="2600" b="1" dirty="0"/>
              <a:t>grain offering</a:t>
            </a:r>
            <a:endParaRPr lang="zh-TW" altLang="zh-TW" sz="2600" b="1" dirty="0"/>
          </a:p>
        </p:txBody>
      </p:sp>
      <p:pic>
        <p:nvPicPr>
          <p:cNvPr id="3" name="Picture 6" descr="Image result for grain offer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613" y="987574"/>
            <a:ext cx="2364407" cy="1931318"/>
          </a:xfrm>
          <a:prstGeom prst="rect">
            <a:avLst/>
          </a:prstGeom>
          <a:noFill/>
          <a:ln>
            <a:noFill/>
          </a:ln>
        </p:spPr>
      </p:pic>
      <p:pic>
        <p:nvPicPr>
          <p:cNvPr id="4" name="Picture 4" descr="Image result for grain offer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821825"/>
            <a:ext cx="2733134" cy="2183755"/>
          </a:xfrm>
          <a:prstGeom prst="rect">
            <a:avLst/>
          </a:prstGeom>
          <a:noFill/>
          <a:ln>
            <a:noFill/>
          </a:ln>
        </p:spPr>
      </p:pic>
      <p:pic>
        <p:nvPicPr>
          <p:cNvPr id="5" name="Picture 5" descr="Image result for grain offeri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433" y="843558"/>
            <a:ext cx="3219450" cy="2219350"/>
          </a:xfrm>
          <a:prstGeom prst="rect">
            <a:avLst/>
          </a:prstGeom>
          <a:noFill/>
          <a:ln>
            <a:noFill/>
          </a:ln>
        </p:spPr>
      </p:pic>
      <p:sp>
        <p:nvSpPr>
          <p:cNvPr id="6" name="矩形 5"/>
          <p:cNvSpPr/>
          <p:nvPr/>
        </p:nvSpPr>
        <p:spPr>
          <a:xfrm>
            <a:off x="629816" y="3598655"/>
            <a:ext cx="7470576" cy="1200329"/>
          </a:xfrm>
          <a:prstGeom prst="rect">
            <a:avLst/>
          </a:prstGeom>
        </p:spPr>
        <p:txBody>
          <a:bodyPr wrap="square">
            <a:spAutoFit/>
          </a:bodyPr>
          <a:lstStyle/>
          <a:p>
            <a:r>
              <a:rPr lang="en-US" altLang="zh-TW" sz="2400" b="1" baseline="30000" dirty="0"/>
              <a:t>12</a:t>
            </a:r>
            <a:r>
              <a:rPr lang="zh-TW" altLang="zh-TW" sz="2400" b="1" dirty="0"/>
              <a:t>這些物要獻給耶和華作為初熟的供物 </a:t>
            </a:r>
            <a:r>
              <a:rPr lang="en-US" altLang="zh-TW" sz="2400" b="1" dirty="0"/>
              <a:t>. . . .</a:t>
            </a:r>
            <a:r>
              <a:rPr lang="zh-TW" altLang="zh-TW" sz="2400" b="1" dirty="0"/>
              <a:t>【利</a:t>
            </a:r>
            <a:r>
              <a:rPr lang="en-US" altLang="zh-TW" sz="2400" b="1" dirty="0"/>
              <a:t> 2:12a</a:t>
            </a:r>
            <a:r>
              <a:rPr lang="zh-TW" altLang="zh-TW" sz="2400" b="1" dirty="0"/>
              <a:t>】</a:t>
            </a:r>
            <a:br>
              <a:rPr lang="en-US" altLang="zh-TW" sz="2400" b="1" dirty="0"/>
            </a:br>
            <a:r>
              <a:rPr lang="en-US" altLang="zh-TW" sz="2400" b="1" baseline="30000" dirty="0"/>
              <a:t>12</a:t>
            </a:r>
            <a:r>
              <a:rPr lang="en-US" altLang="zh-TW" sz="2400" b="1" dirty="0"/>
              <a:t>As an offering of </a:t>
            </a:r>
            <a:r>
              <a:rPr lang="en-US" altLang="zh-TW" sz="2400" b="1" dirty="0" err="1"/>
              <a:t>firstfruits</a:t>
            </a:r>
            <a:r>
              <a:rPr lang="en-US" altLang="zh-TW" sz="2400" b="1" dirty="0"/>
              <a:t> you may bring them to the Lord, . . . . </a:t>
            </a:r>
            <a:r>
              <a:rPr lang="zh-TW" altLang="zh-TW" sz="2400" b="1" dirty="0"/>
              <a:t>【</a:t>
            </a:r>
            <a:r>
              <a:rPr lang="en-US" altLang="zh-TW" sz="2400" b="1" dirty="0"/>
              <a:t>Lev 2:12a</a:t>
            </a:r>
            <a:r>
              <a:rPr lang="zh-TW" altLang="zh-TW" sz="2400" b="1" dirty="0"/>
              <a:t>】</a:t>
            </a:r>
          </a:p>
        </p:txBody>
      </p:sp>
    </p:spTree>
    <p:extLst>
      <p:ext uri="{BB962C8B-B14F-4D97-AF65-F5344CB8AC3E}">
        <p14:creationId xmlns:p14="http://schemas.microsoft.com/office/powerpoint/2010/main" val="38679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8099" y="432495"/>
            <a:ext cx="3582006" cy="492443"/>
          </a:xfrm>
          <a:prstGeom prst="rect">
            <a:avLst/>
          </a:prstGeom>
        </p:spPr>
        <p:txBody>
          <a:bodyPr wrap="none">
            <a:spAutoFit/>
          </a:bodyPr>
          <a:lstStyle/>
          <a:p>
            <a:r>
              <a:rPr lang="en-US" altLang="zh-TW" sz="2600" b="1" dirty="0">
                <a:solidFill>
                  <a:srgbClr val="FF0000"/>
                </a:solidFill>
              </a:rPr>
              <a:t>3. </a:t>
            </a:r>
            <a:r>
              <a:rPr lang="zh-TW" altLang="zh-TW" sz="2600" b="1" dirty="0"/>
              <a:t>平安祭 </a:t>
            </a:r>
            <a:r>
              <a:rPr lang="en-US" altLang="zh-TW" sz="2600" b="1" dirty="0"/>
              <a:t>peace offering</a:t>
            </a:r>
            <a:endParaRPr lang="zh-TW" altLang="zh-TW" sz="2600" b="1" dirty="0"/>
          </a:p>
        </p:txBody>
      </p:sp>
      <p:pic>
        <p:nvPicPr>
          <p:cNvPr id="4" name="Picture 11" descr="Image result for peace offer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03598"/>
            <a:ext cx="3384376" cy="2370177"/>
          </a:xfrm>
          <a:prstGeom prst="rect">
            <a:avLst/>
          </a:prstGeom>
          <a:noFill/>
          <a:ln>
            <a:noFill/>
          </a:ln>
        </p:spPr>
      </p:pic>
      <p:pic>
        <p:nvPicPr>
          <p:cNvPr id="5" name="Picture 12" descr="Image result for peace offer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05881"/>
            <a:ext cx="3528392" cy="2370176"/>
          </a:xfrm>
          <a:prstGeom prst="rect">
            <a:avLst/>
          </a:prstGeom>
          <a:noFill/>
          <a:ln>
            <a:noFill/>
          </a:ln>
        </p:spPr>
      </p:pic>
    </p:spTree>
    <p:extLst>
      <p:ext uri="{BB962C8B-B14F-4D97-AF65-F5344CB8AC3E}">
        <p14:creationId xmlns:p14="http://schemas.microsoft.com/office/powerpoint/2010/main" val="38043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68288"/>
            <a:ext cx="7992888" cy="4493538"/>
          </a:xfrm>
          <a:prstGeom prst="rect">
            <a:avLst/>
          </a:prstGeom>
        </p:spPr>
        <p:txBody>
          <a:bodyPr wrap="square">
            <a:spAutoFit/>
          </a:bodyPr>
          <a:lstStyle/>
          <a:p>
            <a:r>
              <a:rPr lang="en-US" altLang="zh-TW" sz="2600" b="1" baseline="30000" dirty="0"/>
              <a:t>8</a:t>
            </a:r>
            <a:r>
              <a:rPr lang="zh-TW" altLang="zh-TW" sz="2600" b="1" dirty="0"/>
              <a:t>你們得救是本乎恩，也因著信；這並不是出於自己，乃是神所賜的；</a:t>
            </a:r>
            <a:r>
              <a:rPr lang="en-US" altLang="zh-TW" sz="2600" b="1" baseline="30000" dirty="0"/>
              <a:t>9</a:t>
            </a:r>
            <a:r>
              <a:rPr lang="zh-TW" altLang="zh-TW" sz="2600" b="1" dirty="0"/>
              <a:t>也不是出於行為，免得有人自誇。</a:t>
            </a:r>
            <a:r>
              <a:rPr lang="en-US" altLang="zh-TW" sz="2600" b="1" baseline="30000" dirty="0"/>
              <a:t>10</a:t>
            </a:r>
            <a:r>
              <a:rPr lang="zh-TW" altLang="zh-TW" sz="2600" b="1" dirty="0"/>
              <a:t>我們原是他的工作，在基督耶穌裡造成的，為要叫我們行善，就是神所預備叫我們行的。</a:t>
            </a:r>
            <a:endParaRPr lang="en-US" altLang="zh-TW" sz="2600" b="1" dirty="0"/>
          </a:p>
          <a:p>
            <a:r>
              <a:rPr lang="zh-TW" altLang="zh-TW" sz="2600" b="1" dirty="0"/>
              <a:t>【弗</a:t>
            </a:r>
            <a:r>
              <a:rPr lang="en-US" altLang="zh-TW" sz="2600" b="1" dirty="0"/>
              <a:t> 2:8~10</a:t>
            </a:r>
            <a:r>
              <a:rPr lang="zh-TW" altLang="zh-TW" sz="2600" b="1" dirty="0"/>
              <a:t>】</a:t>
            </a:r>
            <a:br>
              <a:rPr lang="en-US" altLang="zh-TW" sz="2600" b="1" dirty="0"/>
            </a:br>
            <a:r>
              <a:rPr lang="en-US" altLang="zh-TW" sz="2600" b="1" baseline="30000" dirty="0"/>
              <a:t>8</a:t>
            </a:r>
            <a:r>
              <a:rPr lang="en-US" altLang="zh-TW" sz="2600" b="1" dirty="0"/>
              <a:t>For by grace you have been saved through faith. And this is not your own doing; it is the gift of God, </a:t>
            </a:r>
            <a:r>
              <a:rPr lang="en-US" altLang="zh-TW" sz="2600" b="1" baseline="30000" dirty="0"/>
              <a:t>9</a:t>
            </a:r>
            <a:r>
              <a:rPr lang="en-US" altLang="zh-TW" sz="2600" b="1" dirty="0"/>
              <a:t>not a result of works, so that no one may boast. </a:t>
            </a:r>
            <a:r>
              <a:rPr lang="en-US" altLang="zh-TW" sz="2600" b="1" baseline="30000" dirty="0"/>
              <a:t>10</a:t>
            </a:r>
            <a:r>
              <a:rPr lang="en-US" altLang="zh-TW" sz="2600" b="1" dirty="0"/>
              <a:t>For we are his workmanship, created in Christ Jesus for good works, which God prepared beforehand, that we should walk in them. </a:t>
            </a:r>
            <a:r>
              <a:rPr lang="zh-TW" altLang="zh-TW" sz="2600" b="1" dirty="0"/>
              <a:t>【</a:t>
            </a:r>
            <a:r>
              <a:rPr lang="en-US" altLang="zh-TW" sz="2600" b="1" dirty="0" err="1"/>
              <a:t>Eph</a:t>
            </a:r>
            <a:r>
              <a:rPr lang="en-US" altLang="zh-TW" sz="2600" b="1" dirty="0"/>
              <a:t> 2:8~10</a:t>
            </a:r>
            <a:r>
              <a:rPr lang="zh-TW" altLang="zh-TW" sz="2600" b="1" dirty="0"/>
              <a:t>】</a:t>
            </a:r>
          </a:p>
        </p:txBody>
      </p:sp>
    </p:spTree>
    <p:extLst>
      <p:ext uri="{BB962C8B-B14F-4D97-AF65-F5344CB8AC3E}">
        <p14:creationId xmlns:p14="http://schemas.microsoft.com/office/powerpoint/2010/main" val="371883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8167" y="987574"/>
            <a:ext cx="3155607" cy="492443"/>
          </a:xfrm>
          <a:prstGeom prst="rect">
            <a:avLst/>
          </a:prstGeom>
        </p:spPr>
        <p:txBody>
          <a:bodyPr wrap="none">
            <a:spAutoFit/>
          </a:bodyPr>
          <a:lstStyle/>
          <a:p>
            <a:r>
              <a:rPr lang="en-US" altLang="zh-TW" sz="2600" b="1" dirty="0">
                <a:solidFill>
                  <a:srgbClr val="FF0000"/>
                </a:solidFill>
              </a:rPr>
              <a:t>4. </a:t>
            </a:r>
            <a:r>
              <a:rPr lang="zh-TW" altLang="zh-TW" sz="2600" b="1" dirty="0"/>
              <a:t>贖罪祭 </a:t>
            </a:r>
            <a:r>
              <a:rPr lang="en-US" altLang="zh-TW" sz="2600" b="1" dirty="0"/>
              <a:t>sin offering</a:t>
            </a:r>
            <a:endParaRPr lang="zh-TW" altLang="zh-TW" sz="2600" b="1" dirty="0"/>
          </a:p>
        </p:txBody>
      </p:sp>
      <p:pic>
        <p:nvPicPr>
          <p:cNvPr id="3" name="Picture 13" descr="Image result for sin offering"/>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83518"/>
            <a:ext cx="3240360" cy="2241773"/>
          </a:xfrm>
          <a:prstGeom prst="rect">
            <a:avLst/>
          </a:prstGeom>
          <a:noFill/>
          <a:ln>
            <a:noFill/>
          </a:ln>
        </p:spPr>
      </p:pic>
      <p:sp>
        <p:nvSpPr>
          <p:cNvPr id="4" name="矩形 3"/>
          <p:cNvSpPr/>
          <p:nvPr/>
        </p:nvSpPr>
        <p:spPr>
          <a:xfrm>
            <a:off x="611560" y="2775198"/>
            <a:ext cx="7704856" cy="1938992"/>
          </a:xfrm>
          <a:prstGeom prst="rect">
            <a:avLst/>
          </a:prstGeom>
          <a:ln>
            <a:noFill/>
          </a:ln>
        </p:spPr>
        <p:txBody>
          <a:bodyPr wrap="square">
            <a:spAutoFit/>
          </a:bodyPr>
          <a:lstStyle/>
          <a:p>
            <a:r>
              <a:rPr lang="en-US" altLang="zh-TW" sz="2400" b="1" baseline="30000" dirty="0"/>
              <a:t>9</a:t>
            </a:r>
            <a:r>
              <a:rPr lang="zh-TW" altLang="zh-TW" sz="2400" b="1" dirty="0"/>
              <a:t>我們若認自己的罪，神是信實的，是公義的，必要赦免我們的罪，洗淨我們一切的不義。【約一</a:t>
            </a:r>
            <a:r>
              <a:rPr lang="en-US" altLang="zh-TW" sz="2400" b="1" dirty="0"/>
              <a:t> 1:9</a:t>
            </a:r>
            <a:r>
              <a:rPr lang="zh-TW" altLang="zh-TW" sz="2400" b="1" dirty="0"/>
              <a:t>】</a:t>
            </a:r>
            <a:br>
              <a:rPr lang="en-US" altLang="zh-TW" sz="2400" b="1" dirty="0"/>
            </a:br>
            <a:r>
              <a:rPr lang="en-US" altLang="zh-TW" sz="2400" b="1" baseline="30000" dirty="0"/>
              <a:t>9</a:t>
            </a:r>
            <a:r>
              <a:rPr lang="en-US" altLang="zh-TW" sz="2400" b="1" dirty="0"/>
              <a:t>If we confess our sins, he is faithful and just to forgive us our sins and to cleanse us from all unrighteousness. </a:t>
            </a:r>
            <a:r>
              <a:rPr lang="zh-TW" altLang="zh-TW" sz="2400" b="1" dirty="0"/>
              <a:t>【</a:t>
            </a:r>
            <a:r>
              <a:rPr lang="en-US" altLang="zh-TW" sz="2400" b="1" dirty="0"/>
              <a:t>1John 1:9</a:t>
            </a:r>
            <a:r>
              <a:rPr lang="zh-TW" altLang="zh-TW" sz="2400" b="1" dirty="0"/>
              <a:t>】</a:t>
            </a:r>
          </a:p>
        </p:txBody>
      </p:sp>
    </p:spTree>
    <p:extLst>
      <p:ext uri="{BB962C8B-B14F-4D97-AF65-F5344CB8AC3E}">
        <p14:creationId xmlns:p14="http://schemas.microsoft.com/office/powerpoint/2010/main" val="26003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8388" y="483518"/>
            <a:ext cx="3378425" cy="492443"/>
          </a:xfrm>
          <a:prstGeom prst="rect">
            <a:avLst/>
          </a:prstGeom>
        </p:spPr>
        <p:txBody>
          <a:bodyPr wrap="none">
            <a:spAutoFit/>
          </a:bodyPr>
          <a:lstStyle/>
          <a:p>
            <a:r>
              <a:rPr lang="en-US" altLang="zh-TW" sz="2600" b="1" dirty="0">
                <a:solidFill>
                  <a:srgbClr val="FF0000"/>
                </a:solidFill>
              </a:rPr>
              <a:t>5. </a:t>
            </a:r>
            <a:r>
              <a:rPr lang="zh-TW" altLang="zh-TW" sz="2600" b="1" dirty="0"/>
              <a:t>贖愆祭 </a:t>
            </a:r>
            <a:r>
              <a:rPr lang="en-US" altLang="zh-TW" sz="2600" b="1" dirty="0"/>
              <a:t>guilt offering</a:t>
            </a:r>
            <a:endParaRPr lang="zh-TW" altLang="zh-TW" sz="2600" b="1" dirty="0"/>
          </a:p>
        </p:txBody>
      </p:sp>
      <p:pic>
        <p:nvPicPr>
          <p:cNvPr id="3" name="Picture 14" descr="Image result for guilt offer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347614"/>
            <a:ext cx="4680520" cy="2880320"/>
          </a:xfrm>
          <a:prstGeom prst="rect">
            <a:avLst/>
          </a:prstGeom>
          <a:noFill/>
          <a:ln>
            <a:noFill/>
          </a:ln>
        </p:spPr>
      </p:pic>
    </p:spTree>
    <p:extLst>
      <p:ext uri="{BB962C8B-B14F-4D97-AF65-F5344CB8AC3E}">
        <p14:creationId xmlns:p14="http://schemas.microsoft.com/office/powerpoint/2010/main" val="279760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635646"/>
            <a:ext cx="8160311" cy="954107"/>
          </a:xfrm>
          <a:prstGeom prst="rect">
            <a:avLst/>
          </a:prstGeom>
          <a:ln w="57150"/>
        </p:spPr>
        <p:style>
          <a:lnRef idx="2">
            <a:schemeClr val="accent5"/>
          </a:lnRef>
          <a:fillRef idx="1">
            <a:schemeClr val="lt1"/>
          </a:fillRef>
          <a:effectRef idx="0">
            <a:schemeClr val="accent5"/>
          </a:effectRef>
          <a:fontRef idx="minor">
            <a:schemeClr val="dk1"/>
          </a:fontRef>
        </p:style>
        <p:txBody>
          <a:bodyPr wrap="none">
            <a:spAutoFit/>
          </a:bodyPr>
          <a:lstStyle/>
          <a:p>
            <a:r>
              <a:rPr lang="zh-TW" altLang="en-US" sz="2800" b="1" dirty="0">
                <a:solidFill>
                  <a:srgbClr val="FF0000"/>
                </a:solidFill>
                <a:sym typeface="Wingdings"/>
              </a:rPr>
              <a:t></a:t>
            </a:r>
            <a:r>
              <a:rPr lang="zh-TW" altLang="zh-TW" sz="2800" b="1" dirty="0"/>
              <a:t>今天</a:t>
            </a:r>
            <a:r>
              <a:rPr lang="en-US" altLang="zh-TW" sz="2800" b="1" dirty="0"/>
              <a:t>, </a:t>
            </a:r>
            <a:r>
              <a:rPr lang="zh-TW" altLang="zh-TW" sz="2800" b="1" dirty="0"/>
              <a:t>我們要來看贖愆祭</a:t>
            </a:r>
            <a:r>
              <a:rPr lang="en-US" altLang="zh-TW" sz="2800" b="1" dirty="0"/>
              <a:t>:</a:t>
            </a:r>
          </a:p>
          <a:p>
            <a:r>
              <a:rPr lang="en-US" altLang="zh-TW" sz="2800" b="1" dirty="0"/>
              <a:t>  Today, we are going to learn about the guilt offering.</a:t>
            </a:r>
            <a:endParaRPr lang="zh-TW" altLang="en-US" sz="2800" b="1" dirty="0"/>
          </a:p>
        </p:txBody>
      </p:sp>
    </p:spTree>
    <p:extLst>
      <p:ext uri="{BB962C8B-B14F-4D97-AF65-F5344CB8AC3E}">
        <p14:creationId xmlns:p14="http://schemas.microsoft.com/office/powerpoint/2010/main" val="26202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95486"/>
            <a:ext cx="8784976" cy="4893647"/>
          </a:xfrm>
          <a:prstGeom prst="rect">
            <a:avLst/>
          </a:prstGeom>
        </p:spPr>
        <p:txBody>
          <a:bodyPr wrap="square">
            <a:spAutoFit/>
          </a:bodyPr>
          <a:lstStyle/>
          <a:p>
            <a:r>
              <a:rPr lang="en-US" altLang="zh-TW" sz="2600" b="1" baseline="30000" dirty="0"/>
              <a:t>8</a:t>
            </a:r>
            <a:r>
              <a:rPr lang="zh-TW" altLang="zh-TW" sz="2600" b="1" dirty="0"/>
              <a:t>你城中若起了爭訟的事，或因流血，或因爭競，或因毆打，是你難斷的案件，你就當起來，往耶和華</a:t>
            </a:r>
            <a:r>
              <a:rPr lang="en-US" altLang="zh-TW" sz="2600" b="1" dirty="0"/>
              <a:t>─</a:t>
            </a:r>
            <a:r>
              <a:rPr lang="zh-TW" altLang="zh-TW" sz="2600" b="1" dirty="0"/>
              <a:t>你　神所選擇的地方</a:t>
            </a:r>
            <a:r>
              <a:rPr lang="en-US" altLang="zh-TW" sz="2600" b="1" baseline="30000" dirty="0"/>
              <a:t>9</a:t>
            </a:r>
            <a:r>
              <a:rPr lang="zh-TW" altLang="zh-TW" sz="2600" b="1" dirty="0"/>
              <a:t>去見祭司利未人，並當時的審判官，求問他們，他們必將判語指示你。</a:t>
            </a:r>
            <a:endParaRPr lang="en-US" altLang="zh-TW" sz="2600" b="1" dirty="0"/>
          </a:p>
          <a:p>
            <a:r>
              <a:rPr lang="en-US" altLang="zh-TW" sz="2600" b="1" baseline="30000" dirty="0"/>
              <a:t>8</a:t>
            </a:r>
            <a:r>
              <a:rPr lang="en-US" altLang="zh-TW" sz="2600" b="1" dirty="0"/>
              <a:t>"If any case arises requiring decision between one kind of homicide and another, one kind of legal right and another, or one kind of assault and another, any case within your towns that is too difficult for you, then you shall arise and go up to the place that the Lord your God will choose. </a:t>
            </a:r>
            <a:r>
              <a:rPr lang="en-US" altLang="zh-TW" sz="2600" b="1" baseline="30000" dirty="0"/>
              <a:t>9</a:t>
            </a:r>
            <a:r>
              <a:rPr lang="en-US" altLang="zh-TW" sz="2600" b="1" dirty="0"/>
              <a:t>And you shall come to the </a:t>
            </a:r>
            <a:r>
              <a:rPr lang="en-US" altLang="zh-TW" sz="2600" b="1" dirty="0" err="1"/>
              <a:t>Levitical</a:t>
            </a:r>
            <a:r>
              <a:rPr lang="en-US" altLang="zh-TW" sz="2600" b="1" dirty="0"/>
              <a:t> priests and to the judge who is in office in those days, and you shall consult them, and they shall declare to you the decision.</a:t>
            </a:r>
            <a:endParaRPr lang="zh-TW" altLang="en-US" sz="2600" b="1" dirty="0"/>
          </a:p>
        </p:txBody>
      </p:sp>
    </p:spTree>
    <p:extLst>
      <p:ext uri="{BB962C8B-B14F-4D97-AF65-F5344CB8AC3E}">
        <p14:creationId xmlns:p14="http://schemas.microsoft.com/office/powerpoint/2010/main" val="225877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719" y="267494"/>
            <a:ext cx="8784976" cy="4493538"/>
          </a:xfrm>
          <a:prstGeom prst="rect">
            <a:avLst/>
          </a:prstGeom>
        </p:spPr>
        <p:txBody>
          <a:bodyPr wrap="square">
            <a:spAutoFit/>
          </a:bodyPr>
          <a:lstStyle/>
          <a:p>
            <a:r>
              <a:rPr lang="en-US" altLang="zh-TW" sz="2600" b="1" baseline="30000" dirty="0"/>
              <a:t>10</a:t>
            </a:r>
            <a:r>
              <a:rPr lang="zh-TW" altLang="zh-TW" sz="2600" b="1" dirty="0"/>
              <a:t>他們在耶和華所選擇的地方指示你的判語，你必照著他們所指教你的一切話謹守遵行。</a:t>
            </a:r>
            <a:r>
              <a:rPr lang="en-US" altLang="zh-TW" sz="2600" b="1" baseline="30000" dirty="0"/>
              <a:t>11</a:t>
            </a:r>
            <a:r>
              <a:rPr lang="zh-TW" altLang="zh-TW" sz="2600" b="1" dirty="0"/>
              <a:t>要按他們所指教你的律法，照他們所斷定的去行；他們所指示你的判語，你不可偏離左右。【申</a:t>
            </a:r>
            <a:r>
              <a:rPr lang="en-US" altLang="zh-TW" sz="2600" b="1" dirty="0"/>
              <a:t> 17:8~11</a:t>
            </a:r>
            <a:r>
              <a:rPr lang="zh-TW" altLang="zh-TW" sz="2600" b="1" dirty="0"/>
              <a:t>】</a:t>
            </a:r>
            <a:endParaRPr lang="en-US" altLang="zh-TW" sz="2600" b="1" dirty="0"/>
          </a:p>
          <a:p>
            <a:r>
              <a:rPr lang="en-US" altLang="zh-TW" sz="2600" b="1" baseline="30000" dirty="0"/>
              <a:t>10</a:t>
            </a:r>
            <a:r>
              <a:rPr lang="en-US" altLang="zh-TW" sz="2600" b="1" dirty="0"/>
              <a:t>Then you shall do according to what they declare to you from that place that the Lord will choose. And you shall be careful to do according to all that they direct you. </a:t>
            </a:r>
            <a:r>
              <a:rPr lang="en-US" altLang="zh-TW" sz="2600" b="1" baseline="30000" dirty="0"/>
              <a:t>11</a:t>
            </a:r>
            <a:r>
              <a:rPr lang="en-US" altLang="zh-TW" sz="2600" b="1" dirty="0"/>
              <a:t>According to the instructions that they give you, and according to the decision which they pronounce to you, you shall do. You shall not turn aside from the verdict that they declare to you, either to the right hand or to the left. </a:t>
            </a:r>
            <a:r>
              <a:rPr lang="zh-TW" altLang="zh-TW" sz="2600" b="1" dirty="0"/>
              <a:t>【</a:t>
            </a:r>
            <a:r>
              <a:rPr lang="en-US" altLang="zh-TW" sz="2600" b="1" dirty="0" err="1"/>
              <a:t>Deut</a:t>
            </a:r>
            <a:r>
              <a:rPr lang="en-US" altLang="zh-TW" sz="2600" b="1" dirty="0"/>
              <a:t> 17:8~11</a:t>
            </a:r>
            <a:r>
              <a:rPr lang="zh-TW" altLang="zh-TW" sz="2600" b="1" dirty="0"/>
              <a:t>】</a:t>
            </a:r>
            <a:endParaRPr lang="zh-TW" altLang="en-US" sz="2600" b="1" dirty="0"/>
          </a:p>
        </p:txBody>
      </p:sp>
    </p:spTree>
    <p:extLst>
      <p:ext uri="{BB962C8B-B14F-4D97-AF65-F5344CB8AC3E}">
        <p14:creationId xmlns:p14="http://schemas.microsoft.com/office/powerpoint/2010/main" val="275329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517778"/>
            <a:ext cx="7087710" cy="892552"/>
          </a:xfrm>
          <a:prstGeom prst="rect">
            <a:avLst/>
          </a:prstGeom>
        </p:spPr>
        <p:txBody>
          <a:bodyPr wrap="none">
            <a:spAutoFit/>
          </a:bodyPr>
          <a:lstStyle/>
          <a:p>
            <a:r>
              <a:rPr lang="zh-TW" altLang="en-US" sz="2600" b="1" dirty="0">
                <a:solidFill>
                  <a:srgbClr val="FF0000"/>
                </a:solidFill>
                <a:sym typeface="Wingdings"/>
              </a:rPr>
              <a:t></a:t>
            </a:r>
            <a:r>
              <a:rPr lang="zh-TW" altLang="zh-TW" sz="2600" b="1" dirty="0"/>
              <a:t>這個審判需要公平和公義做基礎</a:t>
            </a:r>
            <a:r>
              <a:rPr lang="en-US" altLang="zh-TW" sz="2600" b="1" dirty="0"/>
              <a:t>:</a:t>
            </a:r>
          </a:p>
          <a:p>
            <a:r>
              <a:rPr lang="zh-TW" altLang="en-US" sz="2600" b="1" dirty="0"/>
              <a:t>    </a:t>
            </a:r>
            <a:r>
              <a:rPr lang="en-US" altLang="zh-TW" sz="2600" b="1" dirty="0"/>
              <a:t>This trial needs fairness and justice as the basis:</a:t>
            </a:r>
          </a:p>
        </p:txBody>
      </p:sp>
      <p:sp>
        <p:nvSpPr>
          <p:cNvPr id="3" name="矩形 2"/>
          <p:cNvSpPr/>
          <p:nvPr/>
        </p:nvSpPr>
        <p:spPr>
          <a:xfrm>
            <a:off x="539552" y="1779662"/>
            <a:ext cx="8136904" cy="2092881"/>
          </a:xfrm>
          <a:prstGeom prst="rect">
            <a:avLst/>
          </a:prstGeom>
        </p:spPr>
        <p:txBody>
          <a:bodyPr wrap="square">
            <a:spAutoFit/>
          </a:bodyPr>
          <a:lstStyle/>
          <a:p>
            <a:r>
              <a:rPr lang="en-US" altLang="zh-TW" sz="2600" b="1" baseline="30000" dirty="0"/>
              <a:t>14</a:t>
            </a:r>
            <a:r>
              <a:rPr lang="zh-TW" altLang="zh-TW" sz="2600" b="1" dirty="0"/>
              <a:t>公義和公平是你寶座的根基；慈愛和誠實行在你前面。【詩</a:t>
            </a:r>
            <a:r>
              <a:rPr lang="en-US" altLang="zh-TW" sz="2600" b="1" dirty="0"/>
              <a:t> 89:14</a:t>
            </a:r>
            <a:r>
              <a:rPr lang="zh-TW" altLang="zh-TW" sz="2600" b="1" dirty="0"/>
              <a:t>】</a:t>
            </a:r>
            <a:br>
              <a:rPr lang="en-US" altLang="zh-TW" sz="2600" b="1" dirty="0"/>
            </a:br>
            <a:r>
              <a:rPr lang="en-US" altLang="zh-TW" sz="2600" b="1" baseline="30000" dirty="0"/>
              <a:t>14</a:t>
            </a:r>
            <a:r>
              <a:rPr lang="en-US" altLang="zh-TW" sz="2600" b="1" dirty="0"/>
              <a:t>Righteousness and justice are the foundation of your throne; steadfast love (</a:t>
            </a:r>
            <a:r>
              <a:rPr lang="en-US" altLang="zh-TW" sz="2600" b="1" dirty="0" err="1"/>
              <a:t>חֶסֶד</a:t>
            </a:r>
            <a:r>
              <a:rPr lang="en-US" altLang="zh-TW" sz="2600" b="1" dirty="0"/>
              <a:t>) and faithfulness ( </a:t>
            </a:r>
            <a:r>
              <a:rPr lang="en-US" altLang="zh-TW" sz="2600" b="1" dirty="0" err="1"/>
              <a:t>אֱמֶת</a:t>
            </a:r>
            <a:r>
              <a:rPr lang="en-US" altLang="zh-TW" sz="2600" b="1" dirty="0"/>
              <a:t> </a:t>
            </a:r>
            <a:r>
              <a:rPr lang="zh-TW" altLang="zh-TW" sz="2600" b="1" dirty="0"/>
              <a:t>即真理</a:t>
            </a:r>
            <a:r>
              <a:rPr lang="en-US" altLang="zh-TW" sz="2600" b="1" dirty="0"/>
              <a:t>) go before you. </a:t>
            </a:r>
            <a:r>
              <a:rPr lang="zh-TW" altLang="zh-TW" sz="2600" b="1" dirty="0"/>
              <a:t>【</a:t>
            </a:r>
            <a:r>
              <a:rPr lang="en-US" altLang="zh-TW" sz="2600" b="1" dirty="0"/>
              <a:t>Ps 89:14</a:t>
            </a:r>
            <a:r>
              <a:rPr lang="zh-TW" altLang="zh-TW" sz="2600" b="1" dirty="0"/>
              <a:t>】</a:t>
            </a:r>
          </a:p>
        </p:txBody>
      </p:sp>
    </p:spTree>
    <p:extLst>
      <p:ext uri="{BB962C8B-B14F-4D97-AF65-F5344CB8AC3E}">
        <p14:creationId xmlns:p14="http://schemas.microsoft.com/office/powerpoint/2010/main" val="338478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1131590"/>
            <a:ext cx="8388424" cy="209288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sz="2600" b="1" dirty="0">
                <a:solidFill>
                  <a:srgbClr val="FF0000"/>
                </a:solidFill>
                <a:sym typeface="Wingdings"/>
              </a:rPr>
              <a:t></a:t>
            </a:r>
            <a:r>
              <a:rPr lang="zh-TW" altLang="zh-TW" sz="2600" b="1" dirty="0"/>
              <a:t>以色列人出埃及之後</a:t>
            </a:r>
            <a:r>
              <a:rPr lang="en-US" altLang="zh-TW" sz="2600" b="1" dirty="0"/>
              <a:t>(1446 B.C. </a:t>
            </a:r>
            <a:r>
              <a:rPr lang="zh-TW" altLang="zh-TW" sz="2600" b="1" dirty="0"/>
              <a:t>以後</a:t>
            </a:r>
            <a:r>
              <a:rPr lang="en-US" altLang="zh-TW" sz="2600" b="1" dirty="0"/>
              <a:t>)</a:t>
            </a:r>
            <a:r>
              <a:rPr lang="zh-TW" altLang="en-US" sz="2600" b="1" dirty="0"/>
              <a:t>，</a:t>
            </a:r>
          </a:p>
          <a:p>
            <a:r>
              <a:rPr lang="zh-TW" altLang="en-US" sz="2600" b="1" dirty="0"/>
              <a:t>神</a:t>
            </a:r>
            <a:r>
              <a:rPr lang="zh-TW" altLang="zh-TW" sz="2600" b="1" dirty="0"/>
              <a:t>給他們的心意是在萬民中要做首不做尾</a:t>
            </a:r>
            <a:r>
              <a:rPr lang="en-US" altLang="zh-TW" sz="2600" b="1" dirty="0"/>
              <a:t>, </a:t>
            </a:r>
            <a:r>
              <a:rPr lang="zh-TW" altLang="zh-TW" sz="2600" b="1" dirty="0"/>
              <a:t>居上而不居下</a:t>
            </a:r>
            <a:r>
              <a:rPr lang="en-US" altLang="zh-TW" sz="2600" b="1" dirty="0"/>
              <a:t>. </a:t>
            </a:r>
          </a:p>
          <a:p>
            <a:r>
              <a:rPr lang="en-US" altLang="zh-TW" sz="2600" b="1" dirty="0"/>
              <a:t>After the Israelis left Egypt(after 1446 B.C.),</a:t>
            </a:r>
          </a:p>
          <a:p>
            <a:r>
              <a:rPr lang="en-US" altLang="zh-TW" sz="2600" b="1" dirty="0"/>
              <a:t>the </a:t>
            </a:r>
            <a:r>
              <a:rPr lang="en-US" altLang="zh-TW" sz="2600" b="1" cap="small" dirty="0"/>
              <a:t>Lord</a:t>
            </a:r>
            <a:r>
              <a:rPr lang="en-US" altLang="zh-TW" sz="2600" b="1" dirty="0"/>
              <a:t> will make you the head not the tail, you will always be at the top, never be at the bottom, </a:t>
            </a:r>
            <a:r>
              <a:rPr lang="en-US" altLang="zh-TW" sz="2600" b="1" dirty="0" err="1"/>
              <a:t>Deut</a:t>
            </a:r>
            <a:r>
              <a:rPr lang="en-US" altLang="zh-TW" sz="2600" b="1" dirty="0"/>
              <a:t> 28:13.</a:t>
            </a:r>
            <a:endParaRPr lang="zh-TW" altLang="zh-TW" sz="2600" b="1" dirty="0"/>
          </a:p>
        </p:txBody>
      </p:sp>
    </p:spTree>
    <p:extLst>
      <p:ext uri="{BB962C8B-B14F-4D97-AF65-F5344CB8AC3E}">
        <p14:creationId xmlns:p14="http://schemas.microsoft.com/office/powerpoint/2010/main" val="112521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3040" y="483517"/>
            <a:ext cx="8461448" cy="954107"/>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II. </a:t>
            </a:r>
            <a:r>
              <a:rPr lang="en-US" altLang="zh-TW" sz="2800" b="1" dirty="0"/>
              <a:t>Help Community to be stable upon the foundation of </a:t>
            </a:r>
            <a:r>
              <a:rPr lang="zh-TW" altLang="en-US" sz="2800" b="1" dirty="0"/>
              <a:t>         </a:t>
            </a:r>
            <a:endParaRPr lang="en-US" altLang="zh-TW" sz="2800" b="1" dirty="0"/>
          </a:p>
          <a:p>
            <a:r>
              <a:rPr lang="zh-TW" altLang="en-US" sz="2800" b="1" dirty="0"/>
              <a:t>    </a:t>
            </a:r>
            <a:r>
              <a:rPr lang="en-US" altLang="zh-TW" sz="2800" b="1" dirty="0"/>
              <a:t>Righteousness. </a:t>
            </a:r>
            <a:r>
              <a:rPr lang="zh-TW" altLang="zh-TW" sz="2800" b="1" dirty="0"/>
              <a:t>讓社區在公義的基礎上能夠安穩</a:t>
            </a:r>
            <a:r>
              <a:rPr lang="en-US" altLang="zh-TW" sz="2800" b="1" dirty="0"/>
              <a:t>.</a:t>
            </a:r>
            <a:endParaRPr lang="zh-TW" altLang="zh-TW" sz="2800" dirty="0"/>
          </a:p>
        </p:txBody>
      </p:sp>
      <p:pic>
        <p:nvPicPr>
          <p:cNvPr id="1026" name="Picture 2" descr="https://www.csbcva.org/wp-content/uploads/2015/07/YouthLogo-300x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23676"/>
            <a:ext cx="3834172" cy="29650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tse3.mm.bing.net/th?id=OIP.ZKBbW82UI9poB8xGU4AuPQHaFj&amp;pid=Api&amp;P=0&amp;w=253&amp;h=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62448"/>
            <a:ext cx="3528392" cy="264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8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200" y="339502"/>
            <a:ext cx="2592288" cy="492443"/>
          </a:xfrm>
          <a:prstGeom prst="rect">
            <a:avLst/>
          </a:prstGeom>
        </p:spPr>
        <p:txBody>
          <a:bodyPr wrap="square">
            <a:spAutoFit/>
          </a:bodyPr>
          <a:lstStyle/>
          <a:p>
            <a:r>
              <a:rPr lang="en-US" altLang="zh-TW" sz="2600" b="1" u="sng" dirty="0"/>
              <a:t>Illustration 1:</a:t>
            </a:r>
            <a:endParaRPr lang="zh-TW" altLang="zh-TW" sz="2600" b="1" u="sng" dirty="0"/>
          </a:p>
        </p:txBody>
      </p:sp>
      <p:sp>
        <p:nvSpPr>
          <p:cNvPr id="3" name="矩形 2"/>
          <p:cNvSpPr/>
          <p:nvPr/>
        </p:nvSpPr>
        <p:spPr>
          <a:xfrm>
            <a:off x="359532" y="2931790"/>
            <a:ext cx="8640960" cy="1938992"/>
          </a:xfrm>
          <a:prstGeom prst="rect">
            <a:avLst/>
          </a:prstGeom>
        </p:spPr>
        <p:txBody>
          <a:bodyPr wrap="square">
            <a:spAutoFit/>
          </a:bodyPr>
          <a:lstStyle/>
          <a:p>
            <a:r>
              <a:rPr lang="en-US" altLang="zh-TW" sz="2400" b="1" baseline="30000" dirty="0"/>
              <a:t>28</a:t>
            </a:r>
            <a:r>
              <a:rPr lang="zh-TW" altLang="zh-TW" sz="2400" b="1" dirty="0"/>
              <a:t>以色列眾人聽見王這樣判斷，就都敬畏他；因為見他心裡有　神的智慧，能以斷案。【王上</a:t>
            </a:r>
            <a:r>
              <a:rPr lang="en-US" altLang="zh-TW" sz="2400" b="1" dirty="0"/>
              <a:t> 3:28</a:t>
            </a:r>
            <a:r>
              <a:rPr lang="zh-TW" altLang="zh-TW" sz="2400" b="1" dirty="0"/>
              <a:t>】</a:t>
            </a:r>
            <a:br>
              <a:rPr lang="en-US" altLang="zh-TW" sz="2400" b="1" dirty="0"/>
            </a:br>
            <a:r>
              <a:rPr lang="en-US" altLang="zh-TW" sz="2400" b="1" baseline="30000" dirty="0"/>
              <a:t>28</a:t>
            </a:r>
            <a:r>
              <a:rPr lang="en-US" altLang="zh-TW" sz="2400" b="1" dirty="0"/>
              <a:t>And all Israel heard of the judgment that the king had rendered, and they stood in awe of the king, because they perceived that the wisdom of God was in him to do justice. </a:t>
            </a:r>
            <a:r>
              <a:rPr lang="zh-TW" altLang="zh-TW" sz="2400" b="1" dirty="0"/>
              <a:t>【</a:t>
            </a:r>
            <a:r>
              <a:rPr lang="en-US" altLang="zh-TW" sz="2400" b="1" dirty="0"/>
              <a:t>1King 3:28</a:t>
            </a:r>
            <a:r>
              <a:rPr lang="zh-TW" altLang="zh-TW" sz="2400" b="1" dirty="0"/>
              <a:t>】</a:t>
            </a:r>
          </a:p>
        </p:txBody>
      </p:sp>
      <p:pic>
        <p:nvPicPr>
          <p:cNvPr id="3074" name="Picture 2" descr="https://media.freebibleimages.org/stories/FB_Solomon_Wisdom/overview-thumbnails/011-solomon-wisdom.jpg?15386589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488" y="339502"/>
            <a:ext cx="3321074" cy="249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3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95486"/>
            <a:ext cx="2025234" cy="492443"/>
          </a:xfrm>
          <a:prstGeom prst="rect">
            <a:avLst/>
          </a:prstGeom>
        </p:spPr>
        <p:txBody>
          <a:bodyPr wrap="none">
            <a:spAutoFit/>
          </a:bodyPr>
          <a:lstStyle/>
          <a:p>
            <a:r>
              <a:rPr lang="en-US" altLang="zh-TW" sz="2600" b="1" u="sng" dirty="0"/>
              <a:t>Illustration 2:</a:t>
            </a:r>
            <a:endParaRPr lang="zh-TW" altLang="zh-TW" sz="2600" b="1" u="sng" dirty="0"/>
          </a:p>
        </p:txBody>
      </p:sp>
      <p:pic>
        <p:nvPicPr>
          <p:cNvPr id="4098" name="Picture 2" descr="https://www.carinsurance.com/imagesvr_ce/4601/333borrowke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9582"/>
            <a:ext cx="4310613" cy="29514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1ic4altzx8ueg.cloudfront.net/finder-us/wp-uploads/2017/10/car-insurance-pole-featured-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059582"/>
            <a:ext cx="4414505" cy="295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9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1.bp.blogspot.com/-izPYfOsxGFE/Wb-gomGg26I/AAAAAAAAUAY/pLiIJAjNAgIaZoV5-n8a9uSAtyWm6qfKACLcBGAs/s1600/1John%2B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0"/>
            <a:ext cx="108012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2.bp.blogspot.com/-CGrt-z6cfdg/UHj0PiZX7eI/AAAAAAAADbA/zgxvbU1AsaM/w1200-h630-p-k-no-nu/1-John+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7534"/>
            <a:ext cx="5184576" cy="272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99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12833"/>
            <a:ext cx="3820900" cy="28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30567" y="123478"/>
            <a:ext cx="2025234" cy="492443"/>
          </a:xfrm>
          <a:prstGeom prst="rect">
            <a:avLst/>
          </a:prstGeom>
        </p:spPr>
        <p:txBody>
          <a:bodyPr wrap="none">
            <a:spAutoFit/>
          </a:bodyPr>
          <a:lstStyle/>
          <a:p>
            <a:r>
              <a:rPr lang="en-US" altLang="zh-TW" sz="2600" b="1" u="sng" dirty="0"/>
              <a:t>Illustration 3:</a:t>
            </a:r>
            <a:endParaRPr lang="zh-TW" altLang="zh-TW" sz="2600" b="1" u="sng" dirty="0"/>
          </a:p>
        </p:txBody>
      </p:sp>
      <p:sp>
        <p:nvSpPr>
          <p:cNvPr id="6" name="矩形 5"/>
          <p:cNvSpPr/>
          <p:nvPr/>
        </p:nvSpPr>
        <p:spPr>
          <a:xfrm>
            <a:off x="6372200" y="1120180"/>
            <a:ext cx="1801583" cy="369332"/>
          </a:xfrm>
          <a:prstGeom prst="rect">
            <a:avLst/>
          </a:prstGeom>
        </p:spPr>
        <p:txBody>
          <a:bodyPr wrap="none">
            <a:spAutoFit/>
          </a:bodyPr>
          <a:lstStyle/>
          <a:p>
            <a:r>
              <a:rPr lang="en-US" altLang="zh-TW" dirty="0"/>
              <a:t>Dean of Students</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733" y="1437571"/>
            <a:ext cx="2860891" cy="28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07654"/>
            <a:ext cx="1238141" cy="154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向右箭號 4"/>
          <p:cNvSpPr/>
          <p:nvPr/>
        </p:nvSpPr>
        <p:spPr>
          <a:xfrm>
            <a:off x="4572000" y="2571750"/>
            <a:ext cx="432048" cy="3026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3017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6568" y="627534"/>
            <a:ext cx="8533903" cy="3693319"/>
          </a:xfrm>
          <a:prstGeom prst="rect">
            <a:avLst/>
          </a:prstGeom>
        </p:spPr>
        <p:txBody>
          <a:bodyPr wrap="square">
            <a:spAutoFit/>
          </a:bodyPr>
          <a:lstStyle/>
          <a:p>
            <a:r>
              <a:rPr lang="en-US" altLang="zh-TW" sz="2600" b="1" baseline="30000" dirty="0"/>
              <a:t>21</a:t>
            </a:r>
            <a:r>
              <a:rPr lang="zh-TW" altLang="zh-TW" sz="2600" b="1" dirty="0"/>
              <a:t>那時，彼得進前來，對耶穌說：主阿，我弟兄得罪我，我當饒恕他幾次呢？到七次可以麼？</a:t>
            </a:r>
            <a:r>
              <a:rPr lang="en-US" altLang="zh-TW" sz="2600" b="1" baseline="30000" dirty="0"/>
              <a:t>22</a:t>
            </a:r>
            <a:r>
              <a:rPr lang="zh-TW" altLang="zh-TW" sz="2600" b="1" dirty="0"/>
              <a:t>耶穌說：我對你說，不是到七次，乃是到七十個七次。</a:t>
            </a:r>
            <a:endParaRPr lang="en-US" altLang="zh-TW" sz="2600" b="1" dirty="0"/>
          </a:p>
          <a:p>
            <a:r>
              <a:rPr lang="zh-TW" altLang="zh-TW" sz="2600" b="1" dirty="0"/>
              <a:t>【太</a:t>
            </a:r>
            <a:r>
              <a:rPr lang="en-US" altLang="zh-TW" sz="2600" b="1" dirty="0"/>
              <a:t> 18:21~22</a:t>
            </a:r>
            <a:r>
              <a:rPr lang="zh-TW" altLang="zh-TW" sz="2600" b="1" dirty="0"/>
              <a:t>】</a:t>
            </a:r>
            <a:br>
              <a:rPr lang="en-US" altLang="zh-TW" sz="2600" b="1" dirty="0"/>
            </a:br>
            <a:r>
              <a:rPr lang="en-US" altLang="zh-TW" sz="2600" b="1" baseline="30000" dirty="0"/>
              <a:t>21</a:t>
            </a:r>
            <a:r>
              <a:rPr lang="en-US" altLang="zh-TW" sz="2600" b="1" dirty="0"/>
              <a:t>Then Peter came up and said to him, "Lord, how often will my brother sin against me, and I forgive him? As many as seven times?" </a:t>
            </a:r>
            <a:r>
              <a:rPr lang="en-US" altLang="zh-TW" sz="2600" b="1" baseline="30000" dirty="0"/>
              <a:t>22</a:t>
            </a:r>
            <a:r>
              <a:rPr lang="en-US" altLang="zh-TW" sz="2600" b="1" dirty="0"/>
              <a:t>Jesus said to him, ""I do not say to you seven times, but seventy times seven. " </a:t>
            </a:r>
          </a:p>
          <a:p>
            <a:r>
              <a:rPr lang="zh-TW" altLang="zh-TW" sz="2600" b="1" dirty="0"/>
              <a:t>【</a:t>
            </a:r>
            <a:r>
              <a:rPr lang="en-US" altLang="zh-TW" sz="2600" b="1" dirty="0"/>
              <a:t>Matt 18:21~22</a:t>
            </a:r>
            <a:r>
              <a:rPr lang="zh-TW" altLang="zh-TW" sz="2600" b="1" dirty="0"/>
              <a:t>】</a:t>
            </a:r>
          </a:p>
        </p:txBody>
      </p:sp>
    </p:spTree>
    <p:extLst>
      <p:ext uri="{BB962C8B-B14F-4D97-AF65-F5344CB8AC3E}">
        <p14:creationId xmlns:p14="http://schemas.microsoft.com/office/powerpoint/2010/main" val="7077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8784976" cy="2092881"/>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600" b="1" dirty="0">
                <a:solidFill>
                  <a:srgbClr val="FF0000"/>
                </a:solidFill>
              </a:rPr>
              <a:t>III. </a:t>
            </a:r>
            <a:r>
              <a:rPr lang="zh-TW" altLang="zh-TW" sz="2600" b="1" dirty="0"/>
              <a:t>訛詐弟兄的必須先作完全的賠償，顯出他悔改的證據，</a:t>
            </a:r>
            <a:endParaRPr lang="en-US" altLang="zh-TW" sz="2600" b="1" dirty="0"/>
          </a:p>
          <a:p>
            <a:r>
              <a:rPr lang="zh-TW" altLang="en-US" sz="2600" b="1" dirty="0"/>
              <a:t>      </a:t>
            </a:r>
            <a:r>
              <a:rPr lang="zh-TW" altLang="zh-TW" sz="2600" b="1" dirty="0"/>
              <a:t>然後獻上贖愆祭</a:t>
            </a:r>
            <a:r>
              <a:rPr lang="en-US" altLang="zh-TW" sz="2600" b="1" dirty="0"/>
              <a:t>, </a:t>
            </a:r>
            <a:r>
              <a:rPr lang="zh-TW" altLang="zh-TW" sz="2600" b="1" dirty="0"/>
              <a:t>他的罪才能得到神的赦免</a:t>
            </a:r>
            <a:r>
              <a:rPr lang="en-US" altLang="zh-TW" sz="2600" b="1" dirty="0"/>
              <a:t>.</a:t>
            </a:r>
          </a:p>
          <a:p>
            <a:r>
              <a:rPr lang="en-US" altLang="zh-TW" sz="2600" b="1" dirty="0"/>
              <a:t>      If one wronged his brothers, he has to make restitution</a:t>
            </a:r>
          </a:p>
          <a:p>
            <a:r>
              <a:rPr lang="en-US" altLang="zh-TW" sz="2600" b="1" dirty="0"/>
              <a:t>      with 20% </a:t>
            </a:r>
            <a:r>
              <a:rPr lang="zh-TW" altLang="en-US" sz="2600" b="1" dirty="0"/>
              <a:t> </a:t>
            </a:r>
            <a:r>
              <a:rPr lang="en-US" altLang="zh-TW" sz="2600" b="1" dirty="0"/>
              <a:t>surcharge to demonstrate his repentance, and</a:t>
            </a:r>
          </a:p>
          <a:p>
            <a:r>
              <a:rPr lang="en-US" altLang="zh-TW" sz="2600" b="1" dirty="0"/>
              <a:t>      then the Lord will accept his Guilt Offering (</a:t>
            </a:r>
            <a:r>
              <a:rPr lang="zh-TW" altLang="zh-TW" sz="2600" b="1" dirty="0"/>
              <a:t>利</a:t>
            </a:r>
            <a:r>
              <a:rPr lang="en-US" altLang="zh-TW" sz="2600" b="1" dirty="0"/>
              <a:t>Lev 6:1-7). </a:t>
            </a:r>
            <a:endParaRPr lang="zh-TW" altLang="zh-TW" sz="2600" dirty="0"/>
          </a:p>
        </p:txBody>
      </p:sp>
      <p:pic>
        <p:nvPicPr>
          <p:cNvPr id="7170" name="Picture 2" descr="https://assets.urbanturf.com/dc/images/blog/2009/08/20-perc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97460"/>
            <a:ext cx="2667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2.mm.bing.net/th?id=OIP.kzHx3gmkXb-Xe9Vlj5E7wwHaHa&amp;pid=Api&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503165"/>
            <a:ext cx="2425452" cy="242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1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216" y="249853"/>
            <a:ext cx="8784976" cy="4893647"/>
          </a:xfrm>
          <a:prstGeom prst="rect">
            <a:avLst/>
          </a:prstGeom>
        </p:spPr>
        <p:txBody>
          <a:bodyPr wrap="square">
            <a:spAutoFit/>
          </a:bodyPr>
          <a:lstStyle/>
          <a:p>
            <a:r>
              <a:rPr lang="en-US" altLang="zh-TW" sz="2300" b="1" baseline="30000" dirty="0"/>
              <a:t>1</a:t>
            </a:r>
            <a:r>
              <a:rPr lang="zh-TW" altLang="zh-TW" sz="2300" b="1" dirty="0"/>
              <a:t>耶和華曉諭摩西說：</a:t>
            </a:r>
            <a:r>
              <a:rPr lang="en-US" altLang="zh-TW" sz="2300" b="1" baseline="30000" dirty="0"/>
              <a:t>2</a:t>
            </a:r>
            <a:r>
              <a:rPr lang="zh-TW" altLang="zh-TW" sz="2300" b="1" dirty="0"/>
              <a:t>若有人犯罪，干犯耶和華，在鄰舍交付他的物上，或是在交易上行了詭詐，或是搶奪人的財物，或是欺壓鄰舍，</a:t>
            </a:r>
            <a:r>
              <a:rPr lang="en-US" altLang="zh-TW" sz="2300" b="1" baseline="30000" dirty="0"/>
              <a:t>3</a:t>
            </a:r>
            <a:r>
              <a:rPr lang="zh-TW" altLang="zh-TW" sz="2300" b="1" dirty="0"/>
              <a:t>或是在撿了遺失的物上行了詭詐，說謊起誓，在這一切的事上犯了甚麼罪；</a:t>
            </a:r>
            <a:r>
              <a:rPr lang="en-US" altLang="zh-TW" sz="2300" b="1" baseline="30000" dirty="0"/>
              <a:t>4</a:t>
            </a:r>
            <a:r>
              <a:rPr lang="zh-TW" altLang="zh-TW" sz="2300" b="1" dirty="0"/>
              <a:t>他既犯了罪，有了過犯，就要歸還他所搶奪的，或是因欺壓所得的，或是人交付他的，或是人遺失他所撿的物，</a:t>
            </a:r>
            <a:endParaRPr lang="en-US" altLang="zh-TW" sz="2300" b="1" dirty="0"/>
          </a:p>
          <a:p>
            <a:r>
              <a:rPr lang="en-US" altLang="zh-TW" sz="2300" b="1" baseline="30000" dirty="0"/>
              <a:t>1</a:t>
            </a:r>
            <a:r>
              <a:rPr lang="en-US" altLang="zh-TW" sz="2300" b="1" dirty="0"/>
              <a:t>The Lord spoke to Moses, saying, </a:t>
            </a:r>
            <a:r>
              <a:rPr lang="en-US" altLang="zh-TW" sz="2300" b="1" baseline="30000" dirty="0"/>
              <a:t>2</a:t>
            </a:r>
            <a:r>
              <a:rPr lang="en-US" altLang="zh-TW" sz="2300" b="1" dirty="0"/>
              <a:t>"If anyone sins and commits a breach of faith against the Lord by deceiving his neighbor in a matter of deposit or security, or through robbery, or if he has oppressed his neighbor </a:t>
            </a:r>
            <a:r>
              <a:rPr lang="en-US" altLang="zh-TW" sz="2300" b="1" baseline="30000" dirty="0"/>
              <a:t>3</a:t>
            </a:r>
            <a:r>
              <a:rPr lang="en-US" altLang="zh-TW" sz="2300" b="1" dirty="0"/>
              <a:t>or has found something lost and lied about it, swearing falsely-in any of all the things that people do and sin thereby- </a:t>
            </a:r>
            <a:r>
              <a:rPr lang="en-US" altLang="zh-TW" sz="2300" b="1" baseline="30000" dirty="0"/>
              <a:t>4</a:t>
            </a:r>
            <a:r>
              <a:rPr lang="en-US" altLang="zh-TW" sz="2300" b="1" dirty="0"/>
              <a:t>if he has sinned and has realized his guilt and will restore what he took by robbery or what he got by oppression or th</a:t>
            </a:r>
            <a:r>
              <a:rPr lang="en-US" altLang="zh-TW" sz="2400" b="1" dirty="0"/>
              <a:t>e deposit that was committed to him or the lost thing that he found</a:t>
            </a:r>
            <a:endParaRPr lang="zh-TW" altLang="en-US" sz="2400" b="1" dirty="0"/>
          </a:p>
        </p:txBody>
      </p:sp>
    </p:spTree>
    <p:extLst>
      <p:ext uri="{BB962C8B-B14F-4D97-AF65-F5344CB8AC3E}">
        <p14:creationId xmlns:p14="http://schemas.microsoft.com/office/powerpoint/2010/main" val="2583308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11510"/>
            <a:ext cx="8712968" cy="4339650"/>
          </a:xfrm>
          <a:prstGeom prst="rect">
            <a:avLst/>
          </a:prstGeom>
        </p:spPr>
        <p:txBody>
          <a:bodyPr wrap="square">
            <a:spAutoFit/>
          </a:bodyPr>
          <a:lstStyle/>
          <a:p>
            <a:r>
              <a:rPr lang="en-US" altLang="zh-TW" sz="2300" b="1" baseline="30000" dirty="0"/>
              <a:t>5</a:t>
            </a:r>
            <a:r>
              <a:rPr lang="zh-TW" altLang="zh-TW" sz="2300" b="1" dirty="0"/>
              <a:t>或是他因甚麼物起了假誓，就要如數歸還，另外加上五分之一，在查出他有罪的日子要交還本主。</a:t>
            </a:r>
            <a:r>
              <a:rPr lang="en-US" altLang="zh-TW" sz="2300" b="1" baseline="30000" dirty="0"/>
              <a:t>6</a:t>
            </a:r>
            <a:r>
              <a:rPr lang="zh-TW" altLang="zh-TW" sz="2300" b="1" dirty="0"/>
              <a:t>也要照你所估定的價，把贖愆祭牲</a:t>
            </a:r>
            <a:r>
              <a:rPr lang="en-US" altLang="zh-TW" sz="2300" b="1" dirty="0"/>
              <a:t>─</a:t>
            </a:r>
            <a:r>
              <a:rPr lang="zh-TW" altLang="zh-TW" sz="2300" b="1" dirty="0"/>
              <a:t>就是羊群中一隻沒有殘疾的公綿羊</a:t>
            </a:r>
            <a:r>
              <a:rPr lang="en-US" altLang="zh-TW" sz="2300" b="1" dirty="0"/>
              <a:t>─</a:t>
            </a:r>
            <a:r>
              <a:rPr lang="zh-TW" altLang="zh-TW" sz="2300" b="1" dirty="0"/>
              <a:t>牽到耶和華面前，給祭司為贖愆祭。</a:t>
            </a:r>
            <a:r>
              <a:rPr lang="en-US" altLang="zh-TW" sz="2300" b="1" baseline="30000" dirty="0"/>
              <a:t>7</a:t>
            </a:r>
            <a:r>
              <a:rPr lang="zh-TW" altLang="zh-TW" sz="2300" b="1" dirty="0"/>
              <a:t>祭司要在耶和華面前為他贖罪；他無論行了甚麼事，使他有了罪，都必蒙赦免。【利</a:t>
            </a:r>
            <a:r>
              <a:rPr lang="en-US" altLang="zh-TW" sz="2300" b="1" dirty="0"/>
              <a:t> 6:1~7</a:t>
            </a:r>
            <a:r>
              <a:rPr lang="zh-TW" altLang="zh-TW" sz="2300" b="1" dirty="0"/>
              <a:t>】</a:t>
            </a:r>
            <a:endParaRPr lang="en-US" altLang="zh-TW" sz="2300" b="1" dirty="0"/>
          </a:p>
          <a:p>
            <a:r>
              <a:rPr lang="en-US" altLang="zh-TW" sz="2300" b="1" baseline="30000" dirty="0"/>
              <a:t>5</a:t>
            </a:r>
            <a:r>
              <a:rPr lang="en-US" altLang="zh-TW" sz="2300" b="1" dirty="0"/>
              <a:t>or anything about which he has sworn falsely, he shall restore it in full and shall add a fifth to it, and give it to him to whom it belongs on the day he realizes his guilt. </a:t>
            </a:r>
            <a:r>
              <a:rPr lang="en-US" altLang="zh-TW" sz="2300" b="1" baseline="30000" dirty="0"/>
              <a:t>6</a:t>
            </a:r>
            <a:r>
              <a:rPr lang="en-US" altLang="zh-TW" sz="2300" b="1" dirty="0"/>
              <a:t>And he shall bring to the priest as his compensation to the Lord</a:t>
            </a:r>
            <a:r>
              <a:rPr lang="zh-TW" altLang="en-US" sz="2300" b="1" dirty="0"/>
              <a:t> </a:t>
            </a:r>
            <a:r>
              <a:rPr lang="en-US" altLang="zh-TW" sz="2300" b="1" dirty="0"/>
              <a:t>a ram without blemish out of the flock, or its equivalent for a guilt offering. </a:t>
            </a:r>
            <a:r>
              <a:rPr lang="en-US" altLang="zh-TW" sz="2300" b="1" baseline="30000" dirty="0"/>
              <a:t>7</a:t>
            </a:r>
            <a:r>
              <a:rPr lang="en-US" altLang="zh-TW" sz="2300" b="1" dirty="0"/>
              <a:t>And the priest shall make atonement for him before the Lord, and he shall be forgiven for any of the things that one may do and thereby become guilty." </a:t>
            </a:r>
            <a:r>
              <a:rPr lang="zh-TW" altLang="zh-TW" sz="2300" b="1" dirty="0"/>
              <a:t>【</a:t>
            </a:r>
            <a:r>
              <a:rPr lang="en-US" altLang="zh-TW" sz="2300" b="1" dirty="0"/>
              <a:t>Lev 6:1~7</a:t>
            </a:r>
            <a:r>
              <a:rPr lang="zh-TW" altLang="zh-TW" sz="2300" b="1" dirty="0"/>
              <a:t>】</a:t>
            </a:r>
          </a:p>
        </p:txBody>
      </p:sp>
    </p:spTree>
    <p:extLst>
      <p:ext uri="{BB962C8B-B14F-4D97-AF65-F5344CB8AC3E}">
        <p14:creationId xmlns:p14="http://schemas.microsoft.com/office/powerpoint/2010/main" val="332885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781" y="1953022"/>
            <a:ext cx="8874919" cy="1692771"/>
          </a:xfrm>
          <a:prstGeom prst="rect">
            <a:avLst/>
          </a:prstGeom>
        </p:spPr>
        <p:txBody>
          <a:bodyPr wrap="square">
            <a:spAutoFit/>
          </a:bodyPr>
          <a:lstStyle/>
          <a:p>
            <a:r>
              <a:rPr lang="en-US" altLang="zh-TW" sz="2600" b="1" dirty="0">
                <a:solidFill>
                  <a:srgbClr val="FF0000"/>
                </a:solidFill>
              </a:rPr>
              <a:t>(1). </a:t>
            </a:r>
            <a:r>
              <a:rPr lang="zh-TW" altLang="zh-TW" sz="2600" b="1" dirty="0"/>
              <a:t>尋求受害者的赦免</a:t>
            </a:r>
            <a:r>
              <a:rPr lang="en-US" altLang="zh-TW" sz="2600" b="1" dirty="0"/>
              <a:t>—</a:t>
            </a:r>
            <a:r>
              <a:rPr lang="zh-TW" altLang="zh-TW" sz="2600" b="1" dirty="0"/>
              <a:t>要賠上你欺騙他的數目</a:t>
            </a:r>
            <a:r>
              <a:rPr lang="en-US" altLang="zh-TW" sz="2600" b="1" dirty="0"/>
              <a:t>, </a:t>
            </a:r>
            <a:r>
              <a:rPr lang="zh-TW" altLang="zh-TW" sz="2600" b="1" dirty="0"/>
              <a:t>加上</a:t>
            </a:r>
            <a:r>
              <a:rPr lang="en-US" altLang="zh-TW" sz="2600" b="1" dirty="0"/>
              <a:t>20%.</a:t>
            </a:r>
          </a:p>
          <a:p>
            <a:r>
              <a:rPr lang="en-US" altLang="zh-TW" sz="2600" b="1" dirty="0"/>
              <a:t>        </a:t>
            </a:r>
            <a:r>
              <a:rPr lang="zh-TW" altLang="zh-TW" sz="2600" b="1" dirty="0"/>
              <a:t>表示你真的認錯了</a:t>
            </a:r>
            <a:r>
              <a:rPr lang="en-US" altLang="zh-TW" sz="2600" b="1" dirty="0"/>
              <a:t>. </a:t>
            </a:r>
          </a:p>
          <a:p>
            <a:r>
              <a:rPr lang="en-US" altLang="zh-TW" sz="2600" b="1" dirty="0"/>
              <a:t>       Forgiveness from the Victim —You have to make restitution</a:t>
            </a:r>
          </a:p>
          <a:p>
            <a:r>
              <a:rPr lang="en-US" altLang="zh-TW" sz="2600" b="1" dirty="0"/>
              <a:t>       with 20% </a:t>
            </a:r>
            <a:r>
              <a:rPr lang="zh-TW" altLang="en-US" sz="2600" b="1" dirty="0"/>
              <a:t> </a:t>
            </a:r>
            <a:r>
              <a:rPr lang="en-US" altLang="zh-TW" sz="2600" b="1" dirty="0"/>
              <a:t>surcharge to demonstrate his repentance.</a:t>
            </a:r>
          </a:p>
        </p:txBody>
      </p:sp>
      <p:sp>
        <p:nvSpPr>
          <p:cNvPr id="3" name="矩形 2"/>
          <p:cNvSpPr/>
          <p:nvPr/>
        </p:nvSpPr>
        <p:spPr>
          <a:xfrm>
            <a:off x="173781" y="267494"/>
            <a:ext cx="8874919" cy="1692771"/>
          </a:xfrm>
          <a:prstGeom prst="rect">
            <a:avLst/>
          </a:prstGeom>
        </p:spPr>
        <p:txBody>
          <a:bodyPr wrap="square">
            <a:spAutoFit/>
          </a:bodyPr>
          <a:lstStyle/>
          <a:p>
            <a:r>
              <a:rPr lang="zh-TW" altLang="en-US" sz="2600" b="1" dirty="0">
                <a:solidFill>
                  <a:srgbClr val="FF0000"/>
                </a:solidFill>
              </a:rPr>
              <a:t>→</a:t>
            </a:r>
            <a:r>
              <a:rPr lang="zh-TW" altLang="zh-TW" sz="2600" b="1" dirty="0"/>
              <a:t>一個人犯罪</a:t>
            </a:r>
            <a:r>
              <a:rPr lang="en-US" altLang="zh-TW" sz="2600" b="1" dirty="0"/>
              <a:t>,</a:t>
            </a:r>
            <a:r>
              <a:rPr lang="zh-TW" altLang="zh-TW" sz="2600" b="1" dirty="0"/>
              <a:t>要首先得到他所冒犯的人的赦免</a:t>
            </a:r>
            <a:r>
              <a:rPr lang="en-US" altLang="zh-TW" sz="2600" b="1" dirty="0"/>
              <a:t>, </a:t>
            </a:r>
            <a:r>
              <a:rPr lang="zh-TW" altLang="zh-TW" sz="2600" b="1" dirty="0"/>
              <a:t>然後再尋求</a:t>
            </a:r>
            <a:endParaRPr lang="en-US" altLang="zh-TW" sz="2600" b="1" dirty="0"/>
          </a:p>
          <a:p>
            <a:r>
              <a:rPr lang="en-US" altLang="zh-TW" sz="2600" b="1" dirty="0"/>
              <a:t>   </a:t>
            </a:r>
            <a:r>
              <a:rPr lang="zh-TW" altLang="zh-TW" sz="2600" b="1" dirty="0"/>
              <a:t>上帝的赦免</a:t>
            </a:r>
            <a:r>
              <a:rPr lang="en-US" altLang="zh-TW" sz="2600" b="1" dirty="0"/>
              <a:t>.</a:t>
            </a:r>
            <a:endParaRPr lang="zh-TW" altLang="zh-TW" sz="2600" b="1" dirty="0"/>
          </a:p>
          <a:p>
            <a:r>
              <a:rPr lang="en-US" altLang="zh-TW" sz="2600" b="1" dirty="0"/>
              <a:t>When a person commits a crime, he must first seek forgiveness from the victim, and then seek forgiveness from God.</a:t>
            </a:r>
            <a:endParaRPr lang="zh-TW" altLang="en-US" sz="2600" b="1" dirty="0"/>
          </a:p>
        </p:txBody>
      </p:sp>
      <p:sp>
        <p:nvSpPr>
          <p:cNvPr id="4" name="矩形 3"/>
          <p:cNvSpPr/>
          <p:nvPr/>
        </p:nvSpPr>
        <p:spPr>
          <a:xfrm>
            <a:off x="173781" y="3781772"/>
            <a:ext cx="8654677" cy="1292662"/>
          </a:xfrm>
          <a:prstGeom prst="rect">
            <a:avLst/>
          </a:prstGeom>
        </p:spPr>
        <p:txBody>
          <a:bodyPr wrap="square">
            <a:spAutoFit/>
          </a:bodyPr>
          <a:lstStyle/>
          <a:p>
            <a:r>
              <a:rPr lang="en-US" altLang="zh-TW" sz="2600" b="1" dirty="0">
                <a:solidFill>
                  <a:srgbClr val="FF0000"/>
                </a:solidFill>
              </a:rPr>
              <a:t>(2). </a:t>
            </a:r>
            <a:r>
              <a:rPr lang="zh-TW" altLang="zh-TW" sz="2600" b="1" dirty="0"/>
              <a:t>尋求上帝的赦免</a:t>
            </a:r>
            <a:r>
              <a:rPr lang="en-US" altLang="zh-TW" sz="2600" b="1" dirty="0"/>
              <a:t> —</a:t>
            </a:r>
            <a:r>
              <a:rPr lang="zh-TW" altLang="zh-TW" sz="2600" b="1" dirty="0"/>
              <a:t>獻上贖愆祭</a:t>
            </a:r>
            <a:r>
              <a:rPr lang="en-US" altLang="zh-TW" sz="2600" b="1" dirty="0"/>
              <a:t>. </a:t>
            </a:r>
            <a:r>
              <a:rPr lang="zh-TW" altLang="zh-TW" sz="2600" b="1" dirty="0"/>
              <a:t>就是獻上一隻公綿羊</a:t>
            </a:r>
            <a:r>
              <a:rPr lang="en-US" altLang="zh-TW" sz="2600" b="1" dirty="0"/>
              <a:t>.</a:t>
            </a:r>
          </a:p>
          <a:p>
            <a:r>
              <a:rPr lang="en-US" altLang="zh-TW" sz="2600" b="1" dirty="0"/>
              <a:t>      Forgiveness from God — Offer a guilt offering. It is to offer</a:t>
            </a:r>
          </a:p>
          <a:p>
            <a:r>
              <a:rPr lang="en-US" altLang="zh-TW" sz="2600" b="1" dirty="0"/>
              <a:t>       a ram.</a:t>
            </a:r>
            <a:endParaRPr lang="zh-TW" altLang="zh-TW" sz="2600" b="1" dirty="0"/>
          </a:p>
        </p:txBody>
      </p:sp>
    </p:spTree>
    <p:extLst>
      <p:ext uri="{BB962C8B-B14F-4D97-AF65-F5344CB8AC3E}">
        <p14:creationId xmlns:p14="http://schemas.microsoft.com/office/powerpoint/2010/main" val="30966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586086"/>
            <a:ext cx="8465690" cy="4093428"/>
          </a:xfrm>
          <a:prstGeom prst="rect">
            <a:avLst/>
          </a:prstGeom>
        </p:spPr>
        <p:txBody>
          <a:bodyPr wrap="square">
            <a:spAutoFit/>
          </a:bodyPr>
          <a:lstStyle/>
          <a:p>
            <a:r>
              <a:rPr lang="en-US" altLang="zh-TW" sz="2600" b="1" baseline="30000" dirty="0"/>
              <a:t>5</a:t>
            </a:r>
            <a:r>
              <a:rPr lang="zh-TW" altLang="zh-TW" sz="2600" b="1" dirty="0"/>
              <a:t>如今你們若實在聽從我的話，遵守我的約，就要在萬民中作屬我的子民，因為全地都是我的。</a:t>
            </a:r>
            <a:r>
              <a:rPr lang="en-US" altLang="zh-TW" sz="2600" b="1" baseline="30000" dirty="0"/>
              <a:t>6</a:t>
            </a:r>
            <a:r>
              <a:rPr lang="zh-TW" altLang="zh-TW" sz="2600" b="1" dirty="0"/>
              <a:t>你們要歸我作祭司的國度，為聖潔的國民。這些話你要告訴以色列人。</a:t>
            </a:r>
            <a:endParaRPr lang="en-US" altLang="zh-TW" sz="2600" b="1" dirty="0"/>
          </a:p>
          <a:p>
            <a:r>
              <a:rPr lang="zh-TW" altLang="zh-TW" sz="2600" b="1" dirty="0"/>
              <a:t>【出</a:t>
            </a:r>
            <a:r>
              <a:rPr lang="en-US" altLang="zh-TW" sz="2600" b="1" dirty="0"/>
              <a:t> 19:5~6</a:t>
            </a:r>
            <a:r>
              <a:rPr lang="zh-TW" altLang="zh-TW" sz="2600" b="1" dirty="0"/>
              <a:t>】</a:t>
            </a:r>
            <a:br>
              <a:rPr lang="en-US" altLang="zh-TW" sz="2600" b="1" dirty="0"/>
            </a:br>
            <a:r>
              <a:rPr lang="en-US" altLang="zh-TW" sz="2600" b="1" baseline="30000" dirty="0"/>
              <a:t>5</a:t>
            </a:r>
            <a:r>
              <a:rPr lang="en-US" altLang="zh-TW" sz="2600" b="1" dirty="0"/>
              <a:t>Now therefore, if you will indeed obey my voice and keep my covenant, you shall be my treasured possession among all peoples, for all the earth is mine; </a:t>
            </a:r>
            <a:r>
              <a:rPr lang="en-US" altLang="zh-TW" sz="2600" b="1" baseline="30000" dirty="0"/>
              <a:t>6</a:t>
            </a:r>
            <a:r>
              <a:rPr lang="en-US" altLang="zh-TW" sz="2600" b="1" dirty="0"/>
              <a:t>and you shall be to me a kingdom of priests and a holy nation. These are the words that you shall speak to the people of Israel.“</a:t>
            </a:r>
          </a:p>
          <a:p>
            <a:r>
              <a:rPr lang="en-US" altLang="zh-TW" sz="2600" b="1" dirty="0"/>
              <a:t> </a:t>
            </a:r>
            <a:r>
              <a:rPr lang="zh-TW" altLang="zh-TW" sz="2600" b="1" dirty="0"/>
              <a:t>【</a:t>
            </a:r>
            <a:r>
              <a:rPr lang="en-US" altLang="zh-TW" sz="2600" b="1" dirty="0" err="1"/>
              <a:t>Exod</a:t>
            </a:r>
            <a:r>
              <a:rPr lang="en-US" altLang="zh-TW" sz="2600" b="1" dirty="0"/>
              <a:t> 19:5~6</a:t>
            </a:r>
            <a:r>
              <a:rPr lang="zh-TW" altLang="zh-TW" sz="2600" b="1" dirty="0"/>
              <a:t>】</a:t>
            </a:r>
          </a:p>
        </p:txBody>
      </p:sp>
    </p:spTree>
    <p:extLst>
      <p:ext uri="{BB962C8B-B14F-4D97-AF65-F5344CB8AC3E}">
        <p14:creationId xmlns:p14="http://schemas.microsoft.com/office/powerpoint/2010/main" val="2207927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0976" y="1112818"/>
            <a:ext cx="6408712" cy="830997"/>
          </a:xfrm>
          <a:prstGeom prst="rect">
            <a:avLst/>
          </a:prstGeom>
        </p:spPr>
        <p:txBody>
          <a:bodyPr wrap="square">
            <a:spAutoFit/>
          </a:bodyPr>
          <a:lstStyle/>
          <a:p>
            <a:r>
              <a:rPr lang="en-US" altLang="zh-TW" sz="2400" b="1" dirty="0"/>
              <a:t>A. </a:t>
            </a:r>
            <a:r>
              <a:rPr lang="zh-TW" altLang="zh-TW" sz="2400" b="1" dirty="0"/>
              <a:t>兩個神學生的問題</a:t>
            </a:r>
            <a:r>
              <a:rPr lang="en-US" altLang="zh-TW" sz="2400" b="1" dirty="0"/>
              <a:t>. </a:t>
            </a:r>
          </a:p>
          <a:p>
            <a:r>
              <a:rPr lang="en-US" altLang="zh-TW" sz="2400" b="1" dirty="0"/>
              <a:t>    The example of the sexual assault.</a:t>
            </a:r>
            <a:endParaRPr lang="zh-TW" altLang="zh-TW" sz="2400" b="1" dirty="0"/>
          </a:p>
        </p:txBody>
      </p:sp>
      <p:sp>
        <p:nvSpPr>
          <p:cNvPr id="3" name="矩形 2"/>
          <p:cNvSpPr/>
          <p:nvPr/>
        </p:nvSpPr>
        <p:spPr>
          <a:xfrm>
            <a:off x="398573" y="3651870"/>
            <a:ext cx="6372129" cy="892552"/>
          </a:xfrm>
          <a:prstGeom prst="rect">
            <a:avLst/>
          </a:prstGeom>
        </p:spPr>
        <p:txBody>
          <a:bodyPr wrap="none">
            <a:spAutoFit/>
          </a:bodyPr>
          <a:lstStyle/>
          <a:p>
            <a:r>
              <a:rPr lang="en-US" altLang="zh-TW" sz="2600" b="1" dirty="0"/>
              <a:t>B. </a:t>
            </a:r>
            <a:r>
              <a:rPr lang="zh-TW" altLang="zh-TW" sz="2600" b="1" dirty="0"/>
              <a:t>撞壞借來的車的問題</a:t>
            </a:r>
            <a:r>
              <a:rPr lang="en-US" altLang="zh-TW" sz="2600" b="1" dirty="0"/>
              <a:t>. </a:t>
            </a:r>
          </a:p>
          <a:p>
            <a:r>
              <a:rPr lang="en-US" altLang="zh-TW" sz="2600" b="1" dirty="0"/>
              <a:t>    The example of crashing the borrowed car.</a:t>
            </a:r>
            <a:endParaRPr lang="zh-TW" altLang="zh-TW" sz="2600" b="1" dirty="0"/>
          </a:p>
        </p:txBody>
      </p:sp>
      <p:sp>
        <p:nvSpPr>
          <p:cNvPr id="4" name="矩形 3"/>
          <p:cNvSpPr/>
          <p:nvPr/>
        </p:nvSpPr>
        <p:spPr>
          <a:xfrm>
            <a:off x="322347" y="220266"/>
            <a:ext cx="6139117" cy="892552"/>
          </a:xfrm>
          <a:prstGeom prst="rect">
            <a:avLst/>
          </a:prstGeom>
        </p:spPr>
        <p:txBody>
          <a:bodyPr wrap="none">
            <a:spAutoFit/>
          </a:bodyPr>
          <a:lstStyle/>
          <a:p>
            <a:r>
              <a:rPr lang="zh-TW" altLang="en-US" sz="2600" b="1" dirty="0">
                <a:solidFill>
                  <a:srgbClr val="FF0000"/>
                </a:solidFill>
                <a:sym typeface="Wingdings"/>
              </a:rPr>
              <a:t></a:t>
            </a:r>
            <a:r>
              <a:rPr lang="zh-TW" altLang="zh-TW" sz="2600" b="1" dirty="0"/>
              <a:t>我們來回答前面的那兩個問題</a:t>
            </a:r>
            <a:r>
              <a:rPr lang="en-US" altLang="zh-TW" sz="2600" b="1" dirty="0"/>
              <a:t>:</a:t>
            </a:r>
          </a:p>
          <a:p>
            <a:r>
              <a:rPr lang="en-US" altLang="zh-TW" sz="2600" b="1" dirty="0"/>
              <a:t>    Let's answer the previous two questions:</a:t>
            </a:r>
            <a:endParaRPr lang="zh-TW" altLang="zh-TW" sz="2600" b="1"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68" y="3507854"/>
            <a:ext cx="1519064" cy="151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633" y="1971102"/>
            <a:ext cx="1673299" cy="168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0298" y="1971102"/>
            <a:ext cx="2088232" cy="156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11560" y="2017752"/>
            <a:ext cx="532518" cy="492443"/>
          </a:xfrm>
          <a:prstGeom prst="rect">
            <a:avLst/>
          </a:prstGeom>
        </p:spPr>
        <p:txBody>
          <a:bodyPr wrap="none">
            <a:spAutoFit/>
          </a:bodyPr>
          <a:lstStyle/>
          <a:p>
            <a:r>
              <a:rPr lang="en-US" altLang="zh-TW" sz="2600" b="1" dirty="0"/>
              <a:t>1) </a:t>
            </a:r>
            <a:endParaRPr lang="zh-TW" altLang="en-US" sz="2600" dirty="0"/>
          </a:p>
        </p:txBody>
      </p:sp>
      <p:sp>
        <p:nvSpPr>
          <p:cNvPr id="6" name="矩形 5"/>
          <p:cNvSpPr/>
          <p:nvPr/>
        </p:nvSpPr>
        <p:spPr>
          <a:xfrm>
            <a:off x="3779912" y="2004536"/>
            <a:ext cx="532518" cy="492443"/>
          </a:xfrm>
          <a:prstGeom prst="rect">
            <a:avLst/>
          </a:prstGeom>
        </p:spPr>
        <p:txBody>
          <a:bodyPr wrap="none">
            <a:spAutoFit/>
          </a:bodyPr>
          <a:lstStyle/>
          <a:p>
            <a:r>
              <a:rPr lang="en-US" altLang="zh-TW" sz="2600" b="1" dirty="0"/>
              <a:t>2) </a:t>
            </a:r>
            <a:endParaRPr lang="zh-TW" altLang="en-US" sz="2600" dirty="0"/>
          </a:p>
        </p:txBody>
      </p:sp>
    </p:spTree>
    <p:extLst>
      <p:ext uri="{BB962C8B-B14F-4D97-AF65-F5344CB8AC3E}">
        <p14:creationId xmlns:p14="http://schemas.microsoft.com/office/powerpoint/2010/main" val="4768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806202"/>
            <a:ext cx="8496944" cy="3384376"/>
          </a:xfrm>
          <a:prstGeom prst="rect">
            <a:avLst/>
          </a:prstGeom>
        </p:spPr>
        <p:txBody>
          <a:bodyPr wrap="square">
            <a:spAutoFit/>
          </a:bodyPr>
          <a:lstStyle/>
          <a:p>
            <a:r>
              <a:rPr lang="en-US" altLang="zh-TW" sz="2600" b="1" baseline="30000" dirty="0"/>
              <a:t>23</a:t>
            </a:r>
            <a:r>
              <a:rPr lang="zh-TW" altLang="zh-TW" sz="2600" b="1" dirty="0"/>
              <a:t>所以，你在祭壇上獻禮物的時候，若想起弟兄向你懷怨，</a:t>
            </a:r>
            <a:r>
              <a:rPr lang="en-US" altLang="zh-TW" sz="2600" b="1" baseline="30000" dirty="0"/>
              <a:t>24</a:t>
            </a:r>
            <a:r>
              <a:rPr lang="zh-TW" altLang="zh-TW" sz="2600" b="1" dirty="0"/>
              <a:t>就把禮物留在壇前，先去同弟兄和好，然後來獻禮物。【太</a:t>
            </a:r>
            <a:r>
              <a:rPr lang="en-US" altLang="zh-TW" sz="2600" b="1" dirty="0"/>
              <a:t> 5:23~24</a:t>
            </a:r>
            <a:r>
              <a:rPr lang="zh-TW" altLang="zh-TW" sz="2600" b="1" dirty="0"/>
              <a:t>】</a:t>
            </a:r>
            <a:br>
              <a:rPr lang="en-US" altLang="zh-TW" sz="2600" b="1" dirty="0"/>
            </a:br>
            <a:r>
              <a:rPr lang="en-US" altLang="zh-TW" sz="2600" b="1" baseline="30000" dirty="0"/>
              <a:t>23</a:t>
            </a:r>
            <a:r>
              <a:rPr lang="en-US" altLang="zh-TW" sz="2600" b="1" dirty="0"/>
              <a:t>"So if you are offering your gift at the altar and there remember that your brother has something against you," </a:t>
            </a:r>
            <a:r>
              <a:rPr lang="en-US" altLang="zh-TW" sz="2600" b="1" baseline="30000" dirty="0"/>
              <a:t>24</a:t>
            </a:r>
            <a:r>
              <a:rPr lang="en-US" altLang="zh-TW" sz="2600" b="1" dirty="0"/>
              <a:t>"leave your gift there before the altar and go. First be reconciled to your brother, and then come and offer your gift." </a:t>
            </a:r>
            <a:r>
              <a:rPr lang="zh-TW" altLang="zh-TW" sz="2600" b="1" dirty="0"/>
              <a:t>【</a:t>
            </a:r>
            <a:r>
              <a:rPr lang="en-US" altLang="zh-TW" sz="2600" b="1" dirty="0"/>
              <a:t>Matt 5:23~24</a:t>
            </a:r>
            <a:r>
              <a:rPr lang="zh-TW" altLang="zh-TW" sz="2600" b="1" dirty="0"/>
              <a:t>】</a:t>
            </a:r>
            <a:endParaRPr lang="zh-TW" altLang="en-US" sz="2600" b="1" dirty="0"/>
          </a:p>
        </p:txBody>
      </p:sp>
    </p:spTree>
    <p:extLst>
      <p:ext uri="{BB962C8B-B14F-4D97-AF65-F5344CB8AC3E}">
        <p14:creationId xmlns:p14="http://schemas.microsoft.com/office/powerpoint/2010/main" val="193396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5908" y="483518"/>
            <a:ext cx="8712968" cy="1692771"/>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600" b="1" dirty="0">
                <a:solidFill>
                  <a:srgbClr val="FF0000"/>
                </a:solidFill>
              </a:rPr>
              <a:t>IV. </a:t>
            </a:r>
            <a:r>
              <a:rPr lang="zh-TW" altLang="zh-TW" sz="2600" b="1" dirty="0"/>
              <a:t>詐騙神的必須獻上贖愆祭</a:t>
            </a:r>
            <a:r>
              <a:rPr lang="en-US" altLang="zh-TW" sz="2600" b="1" dirty="0"/>
              <a:t>, </a:t>
            </a:r>
            <a:r>
              <a:rPr lang="zh-TW" altLang="zh-TW" sz="2600" b="1" dirty="0"/>
              <a:t>然後作完全的賠償</a:t>
            </a:r>
            <a:r>
              <a:rPr lang="en-US" altLang="zh-TW" sz="2600" b="1" dirty="0"/>
              <a:t>, </a:t>
            </a:r>
            <a:r>
              <a:rPr lang="zh-TW" altLang="zh-TW" sz="2600" b="1" dirty="0"/>
              <a:t>他的罪才</a:t>
            </a:r>
            <a:endParaRPr lang="en-US" altLang="zh-TW" sz="2600" b="1" dirty="0"/>
          </a:p>
          <a:p>
            <a:r>
              <a:rPr lang="en-US" altLang="zh-TW" sz="2600" b="1" dirty="0"/>
              <a:t>      </a:t>
            </a:r>
            <a:r>
              <a:rPr lang="zh-TW" altLang="zh-TW" sz="2600" b="1" dirty="0"/>
              <a:t>能得到神的赦免</a:t>
            </a:r>
            <a:r>
              <a:rPr lang="en-US" altLang="zh-TW" sz="2600" b="1" dirty="0"/>
              <a:t>. </a:t>
            </a:r>
          </a:p>
          <a:p>
            <a:r>
              <a:rPr lang="en-US" altLang="zh-TW" sz="2600" b="1" dirty="0"/>
              <a:t>      One who wronged God can offer the guilt offering first and</a:t>
            </a:r>
          </a:p>
          <a:p>
            <a:r>
              <a:rPr lang="en-US" altLang="zh-TW" sz="2600" b="1" dirty="0"/>
              <a:t>      then make restitution of the goods. (</a:t>
            </a:r>
            <a:r>
              <a:rPr lang="zh-TW" altLang="zh-TW" sz="2600" b="1" dirty="0"/>
              <a:t>利</a:t>
            </a:r>
            <a:r>
              <a:rPr lang="en-US" altLang="zh-TW" sz="2600" b="1" dirty="0"/>
              <a:t>Lev 5:14-19)</a:t>
            </a:r>
            <a:endParaRPr lang="zh-TW" altLang="zh-TW" sz="2600" dirty="0"/>
          </a:p>
        </p:txBody>
      </p:sp>
      <p:pic>
        <p:nvPicPr>
          <p:cNvPr id="11268" name="Picture 4" descr="https://www1.cbn.com/sites/default/files/styles/original/public/lying-fingers-crossed_SI.jpg?itok=6wkVT8-N#vid=2097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27733"/>
            <a:ext cx="3384376" cy="253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39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67494"/>
            <a:ext cx="8863880" cy="4693593"/>
          </a:xfrm>
          <a:prstGeom prst="rect">
            <a:avLst/>
          </a:prstGeom>
        </p:spPr>
        <p:txBody>
          <a:bodyPr wrap="square">
            <a:spAutoFit/>
          </a:bodyPr>
          <a:lstStyle/>
          <a:p>
            <a:r>
              <a:rPr lang="en-US" altLang="zh-TW" sz="2300" b="1" baseline="30000" dirty="0"/>
              <a:t>14</a:t>
            </a:r>
            <a:r>
              <a:rPr lang="zh-TW" altLang="zh-TW" sz="2300" b="1" dirty="0"/>
              <a:t>耶和華曉諭摩西說：</a:t>
            </a:r>
            <a:r>
              <a:rPr lang="en-US" altLang="zh-TW" sz="2300" b="1" baseline="30000" dirty="0"/>
              <a:t>15</a:t>
            </a:r>
            <a:r>
              <a:rPr lang="zh-TW" altLang="zh-TW" sz="2300" b="1" dirty="0"/>
              <a:t>人若在耶和華的聖物上誤犯了罪，有了過犯，就要照你所估的，按聖所的舍客勒拿銀子，將贖愆祭牲</a:t>
            </a:r>
            <a:r>
              <a:rPr lang="en-US" altLang="zh-TW" sz="2300" b="1" dirty="0"/>
              <a:t>─</a:t>
            </a:r>
            <a:r>
              <a:rPr lang="zh-TW" altLang="zh-TW" sz="2300" b="1" dirty="0"/>
              <a:t>就是羊群中一隻沒有殘疾的公綿羊</a:t>
            </a:r>
            <a:r>
              <a:rPr lang="en-US" altLang="zh-TW" sz="2300" b="1" dirty="0"/>
              <a:t>─</a:t>
            </a:r>
            <a:r>
              <a:rPr lang="zh-TW" altLang="zh-TW" sz="2300" b="1" dirty="0"/>
              <a:t>牽到耶和華面前為贖愆祭；</a:t>
            </a:r>
            <a:r>
              <a:rPr lang="en-US" altLang="zh-TW" sz="2300" b="1" baseline="30000" dirty="0"/>
              <a:t>16</a:t>
            </a:r>
            <a:r>
              <a:rPr lang="zh-TW" altLang="zh-TW" sz="2300" b="1" dirty="0"/>
              <a:t>並且他因在聖物上的差錯要償還，另外加五分之一，都給祭司。祭司要用贖愆祭的公綿羊為他贖罪，他必蒙赦免。</a:t>
            </a:r>
            <a:endParaRPr lang="en-US" altLang="zh-TW" sz="2300" b="1" dirty="0"/>
          </a:p>
          <a:p>
            <a:r>
              <a:rPr lang="en-US" altLang="zh-TW" sz="2300" b="1" baseline="30000" dirty="0"/>
              <a:t>14</a:t>
            </a:r>
            <a:r>
              <a:rPr lang="en-US" altLang="zh-TW" sz="2300" b="1" dirty="0"/>
              <a:t>The Lord spoke to Moses, saying, </a:t>
            </a:r>
            <a:r>
              <a:rPr lang="en-US" altLang="zh-TW" sz="2300" b="1" baseline="30000" dirty="0"/>
              <a:t>15</a:t>
            </a:r>
            <a:r>
              <a:rPr lang="en-US" altLang="zh-TW" sz="2300" b="1" dirty="0"/>
              <a:t>"If anyone commits a breach of faith and sins unintentionally in any of the holy things of the Lord, he shall bring to the Lord as his compensation, a ram without blemish out of the flock, valued in silver shekels, according to the shekel of the sanctuary, for a guilt offering. </a:t>
            </a:r>
            <a:r>
              <a:rPr lang="en-US" altLang="zh-TW" sz="2300" b="1" baseline="30000" dirty="0"/>
              <a:t>16</a:t>
            </a:r>
            <a:r>
              <a:rPr lang="en-US" altLang="zh-TW" sz="2300" b="1" dirty="0"/>
              <a:t>He shall also make restitution for what he has done amiss in the holy thing and shall add a fifth to it and give it to the priest. And the priest shall make atonement for him with the ram of the guilt offering, and he shall be forgiven. </a:t>
            </a:r>
            <a:endParaRPr lang="zh-TW" altLang="en-US" sz="2300" b="1" dirty="0"/>
          </a:p>
        </p:txBody>
      </p:sp>
    </p:spTree>
    <p:extLst>
      <p:ext uri="{BB962C8B-B14F-4D97-AF65-F5344CB8AC3E}">
        <p14:creationId xmlns:p14="http://schemas.microsoft.com/office/powerpoint/2010/main" val="983961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717" y="267494"/>
            <a:ext cx="8826474" cy="4693593"/>
          </a:xfrm>
          <a:prstGeom prst="rect">
            <a:avLst/>
          </a:prstGeom>
        </p:spPr>
        <p:txBody>
          <a:bodyPr wrap="square">
            <a:spAutoFit/>
          </a:bodyPr>
          <a:lstStyle/>
          <a:p>
            <a:r>
              <a:rPr lang="en-US" altLang="zh-TW" sz="2300" b="1" baseline="30000" dirty="0"/>
              <a:t>17</a:t>
            </a:r>
            <a:r>
              <a:rPr lang="zh-TW" altLang="zh-TW" sz="2300" b="1" dirty="0"/>
              <a:t>若有人犯罪，行了耶和華所吩咐不可行的甚麼事，他雖然不知道，還是有了罪，就要擔當他的罪孽；</a:t>
            </a:r>
            <a:r>
              <a:rPr lang="en-US" altLang="zh-TW" sz="2300" b="1" baseline="30000" dirty="0"/>
              <a:t>18</a:t>
            </a:r>
            <a:r>
              <a:rPr lang="zh-TW" altLang="zh-TW" sz="2300" b="1" dirty="0"/>
              <a:t>也要照你所估定的價，從羊群中牽一隻沒有殘疾的公綿羊來，給祭司作贖愆祭。至於他誤行的那錯事，祭司要為他贖罪，他必蒙赦免。</a:t>
            </a:r>
            <a:r>
              <a:rPr lang="en-US" altLang="zh-TW" sz="2300" b="1" baseline="30000" dirty="0"/>
              <a:t>19</a:t>
            </a:r>
            <a:r>
              <a:rPr lang="zh-TW" altLang="zh-TW" sz="2300" b="1" dirty="0"/>
              <a:t>這是贖愆祭，因他在耶和華面前實在有了罪。</a:t>
            </a:r>
            <a:endParaRPr lang="en-US" altLang="zh-TW" sz="2300" b="1" dirty="0"/>
          </a:p>
          <a:p>
            <a:r>
              <a:rPr lang="zh-TW" altLang="zh-TW" sz="2300" b="1" dirty="0"/>
              <a:t>【利</a:t>
            </a:r>
            <a:r>
              <a:rPr lang="en-US" altLang="zh-TW" sz="2300" b="1" dirty="0"/>
              <a:t> 5:14~19</a:t>
            </a:r>
            <a:r>
              <a:rPr lang="zh-TW" altLang="zh-TW" sz="2300" b="1" dirty="0"/>
              <a:t>】</a:t>
            </a:r>
            <a:endParaRPr lang="en-US" altLang="zh-TW" sz="2300" b="1" dirty="0"/>
          </a:p>
          <a:p>
            <a:r>
              <a:rPr lang="en-US" altLang="zh-TW" sz="2300" b="1" baseline="30000" dirty="0"/>
              <a:t>17</a:t>
            </a:r>
            <a:r>
              <a:rPr lang="en-US" altLang="zh-TW" sz="2300" b="1" dirty="0"/>
              <a:t>"If anyone sins, doing any of the things that by the Lord's commandments ought not to be done, though he did not know it, then realizes his guilt, he shall bear his iniquity. </a:t>
            </a:r>
            <a:r>
              <a:rPr lang="en-US" altLang="zh-TW" sz="2300" b="1" baseline="30000" dirty="0"/>
              <a:t>18</a:t>
            </a:r>
            <a:r>
              <a:rPr lang="en-US" altLang="zh-TW" sz="2300" b="1" dirty="0"/>
              <a:t>He shall bring to the priest a ram without blemish out of the flock, or its equivalent for a guilt offering, and the priest shall make atonement for him for the mistake that he made unintentionally, and he shall be forgiven. </a:t>
            </a:r>
            <a:r>
              <a:rPr lang="en-US" altLang="zh-TW" sz="2300" b="1" baseline="30000" dirty="0"/>
              <a:t>19</a:t>
            </a:r>
            <a:r>
              <a:rPr lang="en-US" altLang="zh-TW" sz="2300" b="1" dirty="0"/>
              <a:t>It is a guilt offering; he has indeed incurred guilt before the Lord." </a:t>
            </a:r>
            <a:r>
              <a:rPr lang="zh-TW" altLang="zh-TW" sz="2300" b="1" dirty="0"/>
              <a:t>【</a:t>
            </a:r>
            <a:r>
              <a:rPr lang="en-US" altLang="zh-TW" sz="2300" b="1" dirty="0"/>
              <a:t>Lev 5:14~19</a:t>
            </a:r>
            <a:r>
              <a:rPr lang="zh-TW" altLang="zh-TW" sz="2300" b="1" dirty="0"/>
              <a:t>】</a:t>
            </a:r>
          </a:p>
        </p:txBody>
      </p:sp>
    </p:spTree>
    <p:extLst>
      <p:ext uri="{BB962C8B-B14F-4D97-AF65-F5344CB8AC3E}">
        <p14:creationId xmlns:p14="http://schemas.microsoft.com/office/powerpoint/2010/main" val="3300116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5116" y="267494"/>
            <a:ext cx="2025234" cy="492443"/>
          </a:xfrm>
          <a:prstGeom prst="rect">
            <a:avLst/>
          </a:prstGeom>
        </p:spPr>
        <p:txBody>
          <a:bodyPr wrap="none">
            <a:spAutoFit/>
          </a:bodyPr>
          <a:lstStyle/>
          <a:p>
            <a:r>
              <a:rPr lang="en-US" altLang="zh-TW" sz="2600" b="1" u="sng" dirty="0"/>
              <a:t>Illustration 4:</a:t>
            </a:r>
            <a:endParaRPr lang="zh-TW" altLang="zh-TW" sz="2600" b="1" u="sng" dirty="0"/>
          </a:p>
        </p:txBody>
      </p:sp>
      <p:pic>
        <p:nvPicPr>
          <p:cNvPr id="12292" name="Picture 4" descr="https://d1aeri3ty3izns.cloudfront.net/media/17/171211/1200/pre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139702"/>
            <a:ext cx="1522405" cy="15224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563638"/>
            <a:ext cx="265706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3D model steinway grand piano https://static.turbosquid.com/Preview/001159/080/88/3D-model-steinway-grand-piano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321935"/>
            <a:ext cx="3682645" cy="276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23478"/>
            <a:ext cx="1906291" cy="523220"/>
          </a:xfrm>
          <a:prstGeom prst="rect">
            <a:avLst/>
          </a:prstGeom>
          <a:solidFill>
            <a:srgbClr val="FFFF00"/>
          </a:solidFill>
        </p:spPr>
        <p:txBody>
          <a:bodyPr wrap="none">
            <a:spAutoFit/>
          </a:bodyPr>
          <a:lstStyle/>
          <a:p>
            <a:r>
              <a:rPr lang="en-US" altLang="zh-TW" sz="2800" b="1" dirty="0">
                <a:solidFill>
                  <a:srgbClr val="FF0000"/>
                </a:solidFill>
              </a:rPr>
              <a:t>Conclusion:</a:t>
            </a:r>
            <a:endParaRPr lang="zh-TW" altLang="zh-TW" sz="2800" dirty="0">
              <a:solidFill>
                <a:srgbClr val="FF0000"/>
              </a:solidFill>
            </a:endParaRPr>
          </a:p>
        </p:txBody>
      </p:sp>
      <p:sp>
        <p:nvSpPr>
          <p:cNvPr id="3" name="矩形 2"/>
          <p:cNvSpPr/>
          <p:nvPr/>
        </p:nvSpPr>
        <p:spPr>
          <a:xfrm>
            <a:off x="253455" y="771550"/>
            <a:ext cx="8642474" cy="16312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TW" sz="2400" b="1" baseline="30000" dirty="0"/>
              <a:t>10</a:t>
            </a:r>
            <a:r>
              <a:rPr lang="en-US" altLang="zh-TW" sz="2400" b="1" dirty="0"/>
              <a:t>. . . </a:t>
            </a:r>
            <a:r>
              <a:rPr lang="zh-TW" altLang="zh-TW" sz="2400" b="1" dirty="0"/>
              <a:t>因為聖靈參透萬事，就是神深奧的事也參透了。</a:t>
            </a:r>
            <a:endParaRPr lang="en-US" altLang="zh-TW" sz="2400" b="1" dirty="0"/>
          </a:p>
          <a:p>
            <a:r>
              <a:rPr lang="zh-TW" altLang="zh-TW" sz="2400" b="1" dirty="0"/>
              <a:t>【林前</a:t>
            </a:r>
            <a:r>
              <a:rPr lang="en-US" altLang="zh-TW" sz="2400" b="1" dirty="0"/>
              <a:t> 2:10b</a:t>
            </a:r>
            <a:r>
              <a:rPr lang="zh-TW" altLang="zh-TW" sz="2400" b="1" dirty="0"/>
              <a:t>】</a:t>
            </a:r>
            <a:br>
              <a:rPr lang="en-US" altLang="zh-TW" sz="2400" b="1" dirty="0"/>
            </a:br>
            <a:r>
              <a:rPr lang="en-US" altLang="zh-TW" sz="2400" b="1" baseline="30000" dirty="0"/>
              <a:t>10</a:t>
            </a:r>
            <a:r>
              <a:rPr lang="en-US" altLang="zh-TW" sz="2400" b="1" dirty="0"/>
              <a:t>. . . For the Spirit searches everything, even the depths of God. </a:t>
            </a:r>
            <a:r>
              <a:rPr lang="zh-TW" altLang="zh-TW" sz="2400" b="1" dirty="0"/>
              <a:t>【</a:t>
            </a:r>
            <a:r>
              <a:rPr lang="en-US" altLang="zh-TW" sz="2400" b="1" dirty="0"/>
              <a:t>1Cor 2:10b</a:t>
            </a:r>
            <a:r>
              <a:rPr lang="zh-TW" altLang="zh-TW" sz="2400" b="1" dirty="0"/>
              <a:t>】</a:t>
            </a:r>
          </a:p>
        </p:txBody>
      </p:sp>
      <p:sp>
        <p:nvSpPr>
          <p:cNvPr id="4" name="矩形 3"/>
          <p:cNvSpPr/>
          <p:nvPr/>
        </p:nvSpPr>
        <p:spPr>
          <a:xfrm>
            <a:off x="251520" y="2571750"/>
            <a:ext cx="8644409"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TW" sz="2400" b="1" baseline="30000" dirty="0"/>
              <a:t>15</a:t>
            </a:r>
            <a:r>
              <a:rPr lang="zh-TW" altLang="zh-TW" sz="2400" b="1" dirty="0"/>
              <a:t>屬靈的人能看透萬事，卻沒有一人能看透了他。</a:t>
            </a:r>
            <a:r>
              <a:rPr lang="en-US" altLang="zh-TW" sz="2400" b="1" baseline="30000" dirty="0"/>
              <a:t>16</a:t>
            </a:r>
            <a:r>
              <a:rPr lang="zh-TW" altLang="zh-TW" sz="2400" b="1" dirty="0"/>
              <a:t>誰曾知道主的心去教導他呢？但我們是有基督的心了。</a:t>
            </a:r>
            <a:endParaRPr lang="en-US" altLang="zh-TW" sz="2400" b="1" dirty="0"/>
          </a:p>
          <a:p>
            <a:r>
              <a:rPr lang="zh-TW" altLang="zh-TW" sz="2400" b="1" dirty="0"/>
              <a:t>【林前</a:t>
            </a:r>
            <a:r>
              <a:rPr lang="en-US" altLang="zh-TW" sz="2400" b="1" dirty="0"/>
              <a:t> 2:15~16</a:t>
            </a:r>
            <a:r>
              <a:rPr lang="zh-TW" altLang="zh-TW" sz="2400" b="1" dirty="0"/>
              <a:t>】</a:t>
            </a:r>
            <a:br>
              <a:rPr lang="en-US" altLang="zh-TW" sz="2400" b="1" dirty="0"/>
            </a:br>
            <a:r>
              <a:rPr lang="en-US" altLang="zh-TW" sz="2400" b="1" baseline="30000" dirty="0"/>
              <a:t>15</a:t>
            </a:r>
            <a:r>
              <a:rPr lang="en-US" altLang="zh-TW" sz="2400" b="1" dirty="0"/>
              <a:t>The spiritual person judges all things, but is himself to be judged by no one. </a:t>
            </a:r>
            <a:r>
              <a:rPr lang="en-US" altLang="zh-TW" sz="2400" b="1" baseline="30000" dirty="0"/>
              <a:t>16</a:t>
            </a:r>
            <a:r>
              <a:rPr lang="en-US" altLang="zh-TW" sz="2400" b="1" dirty="0"/>
              <a:t>"For who has understood the mind of the Lord so as to instruct him?" But we have the mind of Christ. </a:t>
            </a:r>
            <a:r>
              <a:rPr lang="zh-TW" altLang="zh-TW" sz="2400" b="1" dirty="0"/>
              <a:t>【</a:t>
            </a:r>
            <a:r>
              <a:rPr lang="en-US" altLang="zh-TW" sz="2400" b="1" dirty="0"/>
              <a:t>1Cor 2:15~16</a:t>
            </a:r>
            <a:r>
              <a:rPr lang="zh-TW" altLang="zh-TW" sz="2400" b="1" dirty="0"/>
              <a:t>】</a:t>
            </a:r>
          </a:p>
        </p:txBody>
      </p:sp>
    </p:spTree>
    <p:extLst>
      <p:ext uri="{BB962C8B-B14F-4D97-AF65-F5344CB8AC3E}">
        <p14:creationId xmlns:p14="http://schemas.microsoft.com/office/powerpoint/2010/main" val="86154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85279"/>
            <a:ext cx="633325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9712" y="200613"/>
            <a:ext cx="5978388" cy="369332"/>
          </a:xfrm>
          <a:prstGeom prst="rect">
            <a:avLst/>
          </a:prstGeom>
          <a:noFill/>
        </p:spPr>
        <p:txBody>
          <a:bodyPr wrap="square" rtlCol="0">
            <a:spAutoFit/>
          </a:bodyPr>
          <a:lstStyle/>
          <a:p>
            <a:r>
              <a:rPr lang="en-US" dirty="0"/>
              <a:t>Gentiles are grafted to the olive tree because of their faith.</a:t>
            </a:r>
          </a:p>
        </p:txBody>
      </p:sp>
    </p:spTree>
    <p:extLst>
      <p:ext uri="{BB962C8B-B14F-4D97-AF65-F5344CB8AC3E}">
        <p14:creationId xmlns:p14="http://schemas.microsoft.com/office/powerpoint/2010/main" val="169600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62372"/>
            <a:ext cx="8640960" cy="4693593"/>
          </a:xfrm>
          <a:prstGeom prst="rect">
            <a:avLst/>
          </a:prstGeom>
        </p:spPr>
        <p:txBody>
          <a:bodyPr wrap="square">
            <a:spAutoFit/>
          </a:bodyPr>
          <a:lstStyle/>
          <a:p>
            <a:r>
              <a:rPr lang="en-US" altLang="zh-TW" sz="2300" b="1" baseline="30000" dirty="0"/>
              <a:t>17</a:t>
            </a:r>
            <a:r>
              <a:rPr lang="zh-TW" altLang="zh-TW" sz="2300" b="1" dirty="0"/>
              <a:t>若有幾根枝子被折下來，你這野橄欖得接在其中，一同得著橄欖根的肥汁，</a:t>
            </a:r>
            <a:r>
              <a:rPr lang="en-US" altLang="zh-TW" sz="2300" b="1" baseline="30000" dirty="0"/>
              <a:t>18</a:t>
            </a:r>
            <a:r>
              <a:rPr lang="zh-TW" altLang="zh-TW" sz="2300" b="1" dirty="0"/>
              <a:t>你就不可向舊枝子誇口；若是誇口，當知道不是你托著根，乃是根托著你。</a:t>
            </a:r>
            <a:r>
              <a:rPr lang="en-US" altLang="zh-TW" sz="2300" b="1" baseline="30000" dirty="0"/>
              <a:t>19</a:t>
            </a:r>
            <a:r>
              <a:rPr lang="zh-TW" altLang="zh-TW" sz="2300" b="1" dirty="0"/>
              <a:t>你若說，那枝子被折下來是特為叫我接上。</a:t>
            </a:r>
            <a:r>
              <a:rPr lang="en-US" altLang="zh-TW" sz="2300" b="1" baseline="30000" dirty="0"/>
              <a:t>20</a:t>
            </a:r>
            <a:r>
              <a:rPr lang="zh-TW" altLang="zh-TW" sz="2300" b="1" dirty="0"/>
              <a:t>不錯！他們因為不信，所以被折下來；你因為信，所以立得住；你不可自高，反要懼怕。【羅</a:t>
            </a:r>
            <a:r>
              <a:rPr lang="en-US" altLang="zh-TW" sz="2300" b="1" dirty="0"/>
              <a:t> 11:17~20</a:t>
            </a:r>
            <a:r>
              <a:rPr lang="zh-TW" altLang="zh-TW" sz="2300" b="1" dirty="0"/>
              <a:t>】</a:t>
            </a:r>
            <a:br>
              <a:rPr lang="en-US" altLang="zh-TW" sz="2300" b="1" dirty="0"/>
            </a:br>
            <a:r>
              <a:rPr lang="en-US" altLang="zh-TW" sz="2300" b="1" baseline="30000" dirty="0"/>
              <a:t>17</a:t>
            </a:r>
            <a:r>
              <a:rPr lang="en-US" altLang="zh-TW" sz="2300" b="1" dirty="0"/>
              <a:t>But if some of the branches were broken off, and you, although a wild olive shoot, were grafted in among the others and now share in the nourishing root of the olive tree, </a:t>
            </a:r>
            <a:r>
              <a:rPr lang="en-US" altLang="zh-TW" sz="2300" b="1" baseline="30000" dirty="0"/>
              <a:t>18</a:t>
            </a:r>
            <a:r>
              <a:rPr lang="en-US" altLang="zh-TW" sz="2300" b="1" dirty="0"/>
              <a:t>do not be arrogant toward the branches. If you are, remember it is not you who support the root, but the root that supports you. </a:t>
            </a:r>
            <a:r>
              <a:rPr lang="en-US" altLang="zh-TW" sz="2300" b="1" baseline="30000" dirty="0"/>
              <a:t>19</a:t>
            </a:r>
            <a:r>
              <a:rPr lang="en-US" altLang="zh-TW" sz="2300" b="1" dirty="0"/>
              <a:t>Then you will say, "Branches were broken off so that I might be grafted in." </a:t>
            </a:r>
            <a:r>
              <a:rPr lang="en-US" altLang="zh-TW" sz="2300" b="1" baseline="30000" dirty="0"/>
              <a:t>20</a:t>
            </a:r>
            <a:r>
              <a:rPr lang="en-US" altLang="zh-TW" sz="2300" b="1" dirty="0"/>
              <a:t>That is true. They were broken off because of their unbelief, but you stand fast through faith. So do not become proud, but stand in awe. </a:t>
            </a:r>
            <a:r>
              <a:rPr lang="zh-TW" altLang="zh-TW" sz="2300" b="1" dirty="0"/>
              <a:t>【</a:t>
            </a:r>
            <a:r>
              <a:rPr lang="en-US" altLang="zh-TW" sz="2300" b="1" dirty="0"/>
              <a:t>Rom 11:17~20</a:t>
            </a:r>
            <a:r>
              <a:rPr lang="zh-TW" altLang="zh-TW" sz="2300" b="1" dirty="0"/>
              <a:t>】</a:t>
            </a:r>
          </a:p>
        </p:txBody>
      </p:sp>
    </p:spTree>
    <p:extLst>
      <p:ext uri="{BB962C8B-B14F-4D97-AF65-F5344CB8AC3E}">
        <p14:creationId xmlns:p14="http://schemas.microsoft.com/office/powerpoint/2010/main" val="425240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8662" y="555526"/>
            <a:ext cx="8424936" cy="2893100"/>
          </a:xfrm>
          <a:prstGeom prst="rect">
            <a:avLst/>
          </a:prstGeom>
        </p:spPr>
        <p:txBody>
          <a:bodyPr wrap="square">
            <a:spAutoFit/>
          </a:bodyPr>
          <a:lstStyle/>
          <a:p>
            <a:r>
              <a:rPr lang="en-US" altLang="zh-TW" sz="2600" b="1" baseline="30000" dirty="0"/>
              <a:t>9</a:t>
            </a:r>
            <a:r>
              <a:rPr lang="zh-TW" altLang="zh-TW" sz="2600" b="1" dirty="0"/>
              <a:t>惟有你們是被揀選的族類，</a:t>
            </a:r>
            <a:r>
              <a:rPr lang="zh-TW" altLang="zh-TW" sz="2600" b="1" dirty="0">
                <a:solidFill>
                  <a:srgbClr val="FF0000"/>
                </a:solidFill>
              </a:rPr>
              <a:t>是有君尊的祭司</a:t>
            </a:r>
            <a:r>
              <a:rPr lang="zh-TW" altLang="zh-TW" sz="2600" b="1" dirty="0"/>
              <a:t>，是聖潔的國度，是屬神的子民，要叫你們宣揚那召你們出黑暗入奇妙光明者的美德。【彼前</a:t>
            </a:r>
            <a:r>
              <a:rPr lang="en-US" altLang="zh-TW" sz="2600" b="1" dirty="0"/>
              <a:t> 2:9</a:t>
            </a:r>
            <a:r>
              <a:rPr lang="zh-TW" altLang="zh-TW" sz="2600" b="1" dirty="0"/>
              <a:t>】</a:t>
            </a:r>
            <a:br>
              <a:rPr lang="en-US" altLang="zh-TW" sz="2600" b="1" dirty="0"/>
            </a:br>
            <a:r>
              <a:rPr lang="en-US" altLang="zh-TW" sz="2600" b="1" baseline="30000" dirty="0"/>
              <a:t>9</a:t>
            </a:r>
            <a:r>
              <a:rPr lang="en-US" altLang="zh-TW" sz="2600" b="1" dirty="0"/>
              <a:t>But you are a chosen race, </a:t>
            </a:r>
            <a:r>
              <a:rPr lang="en-US" altLang="zh-TW" sz="2600" b="1" dirty="0">
                <a:solidFill>
                  <a:srgbClr val="FF0000"/>
                </a:solidFill>
              </a:rPr>
              <a:t>a royal priesthood</a:t>
            </a:r>
            <a:r>
              <a:rPr lang="en-US" altLang="zh-TW" sz="2600" b="1" dirty="0"/>
              <a:t>, a holy nation, a people for his own possession, that you may proclaim the </a:t>
            </a:r>
            <a:r>
              <a:rPr lang="en-US" altLang="zh-TW" sz="2600" b="1" dirty="0" err="1"/>
              <a:t>excellencies</a:t>
            </a:r>
            <a:r>
              <a:rPr lang="en-US" altLang="zh-TW" sz="2600" b="1" dirty="0"/>
              <a:t> of him who called you out of darkness into his marvelous light. </a:t>
            </a:r>
            <a:r>
              <a:rPr lang="zh-TW" altLang="zh-TW" sz="2600" b="1" dirty="0"/>
              <a:t>【</a:t>
            </a:r>
            <a:r>
              <a:rPr lang="en-US" altLang="zh-TW" sz="2600" b="1" dirty="0"/>
              <a:t>1Pet 2:9</a:t>
            </a:r>
            <a:r>
              <a:rPr lang="zh-TW" altLang="zh-TW" sz="2600" b="1" dirty="0"/>
              <a:t>】</a:t>
            </a:r>
            <a:endParaRPr lang="zh-TW" altLang="en-US" sz="2600" b="1" dirty="0"/>
          </a:p>
        </p:txBody>
      </p:sp>
      <p:pic>
        <p:nvPicPr>
          <p:cNvPr id="5122" name="Picture 2" descr="17 Bible verses about Royal Priest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232" y="3003798"/>
            <a:ext cx="2736304" cy="20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2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894259"/>
            <a:ext cx="7704856" cy="3293209"/>
          </a:xfrm>
          <a:prstGeom prst="rect">
            <a:avLst/>
          </a:prstGeom>
        </p:spPr>
        <p:txBody>
          <a:bodyPr wrap="square">
            <a:spAutoFit/>
          </a:bodyPr>
          <a:lstStyle/>
          <a:p>
            <a:r>
              <a:rPr lang="en-US" altLang="zh-TW" sz="2600" b="1" baseline="30000" dirty="0"/>
              <a:t>6</a:t>
            </a:r>
            <a:r>
              <a:rPr lang="zh-TW" altLang="zh-TW" sz="2600" b="1" dirty="0"/>
              <a:t>他叫我們能承當這新約的執事，不是憑著字句，乃是憑著精意；因為那字句是叫人死，精意是叫人活。（精意或作：聖靈）</a:t>
            </a:r>
            <a:endParaRPr lang="en-US" altLang="zh-TW" sz="2600" b="1" dirty="0"/>
          </a:p>
          <a:p>
            <a:r>
              <a:rPr lang="zh-TW" altLang="zh-TW" sz="2600" b="1" dirty="0"/>
              <a:t>【林後</a:t>
            </a:r>
            <a:r>
              <a:rPr lang="en-US" altLang="zh-TW" sz="2600" b="1" dirty="0"/>
              <a:t> 3:6</a:t>
            </a:r>
            <a:r>
              <a:rPr lang="zh-TW" altLang="zh-TW" sz="2600" b="1" dirty="0"/>
              <a:t>】</a:t>
            </a:r>
            <a:br>
              <a:rPr lang="en-US" altLang="zh-TW" sz="2600" b="1" dirty="0"/>
            </a:br>
            <a:r>
              <a:rPr lang="en-US" altLang="zh-TW" sz="2600" b="1" baseline="30000" dirty="0"/>
              <a:t>6</a:t>
            </a:r>
            <a:r>
              <a:rPr lang="en-US" altLang="zh-TW" sz="2600" b="1" dirty="0"/>
              <a:t>who has made us competent to be ministers of a new covenant, not of the letter but of the Spirit. For the letter kills, but the Spirit gives life. </a:t>
            </a:r>
          </a:p>
          <a:p>
            <a:r>
              <a:rPr lang="zh-TW" altLang="zh-TW" sz="2600" b="1" dirty="0"/>
              <a:t>【</a:t>
            </a:r>
            <a:r>
              <a:rPr lang="en-US" altLang="zh-TW" sz="2600" b="1" dirty="0"/>
              <a:t>2Cor 3:6</a:t>
            </a:r>
            <a:r>
              <a:rPr lang="zh-TW" altLang="zh-TW" sz="2600" b="1" dirty="0"/>
              <a:t>】</a:t>
            </a:r>
          </a:p>
        </p:txBody>
      </p:sp>
    </p:spTree>
    <p:extLst>
      <p:ext uri="{BB962C8B-B14F-4D97-AF65-F5344CB8AC3E}">
        <p14:creationId xmlns:p14="http://schemas.microsoft.com/office/powerpoint/2010/main" val="247812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3688" y="915566"/>
            <a:ext cx="5544616" cy="1077218"/>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3200" b="1" dirty="0"/>
              <a:t> </a:t>
            </a:r>
            <a:r>
              <a:rPr lang="en-US" altLang="zh-TW" sz="3200" b="1" dirty="0">
                <a:solidFill>
                  <a:srgbClr val="FF0000"/>
                </a:solidFill>
              </a:rPr>
              <a:t>Q: </a:t>
            </a:r>
            <a:r>
              <a:rPr lang="zh-TW" altLang="zh-TW" sz="3200" b="1" dirty="0"/>
              <a:t>到底甚麼是君尊的祭司</a:t>
            </a:r>
            <a:r>
              <a:rPr lang="en-US" altLang="zh-TW" sz="3200" b="1" dirty="0"/>
              <a:t>? </a:t>
            </a:r>
          </a:p>
          <a:p>
            <a:r>
              <a:rPr lang="en-US" altLang="zh-TW" sz="3200" b="1" dirty="0"/>
              <a:t>      What is a royal priesthood?</a:t>
            </a:r>
            <a:endParaRPr lang="zh-TW" altLang="zh-TW" sz="3200" b="1"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7734"/>
            <a:ext cx="8460432" cy="22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57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8403" y="614084"/>
            <a:ext cx="4123245" cy="523220"/>
          </a:xfrm>
          <a:prstGeom prst="rect">
            <a:avLst/>
          </a:prstGeom>
          <a:ln w="57150"/>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800" b="1" dirty="0">
                <a:solidFill>
                  <a:srgbClr val="FF0000"/>
                </a:solidFill>
              </a:rPr>
              <a:t>I. </a:t>
            </a:r>
            <a:r>
              <a:rPr lang="en-US" altLang="zh-TW" sz="2800" b="1" dirty="0"/>
              <a:t>The Five Offerings 5</a:t>
            </a:r>
            <a:r>
              <a:rPr lang="zh-TW" altLang="zh-TW" sz="2800" b="1" dirty="0"/>
              <a:t>個祭</a:t>
            </a:r>
          </a:p>
        </p:txBody>
      </p:sp>
      <p:sp>
        <p:nvSpPr>
          <p:cNvPr id="4" name="矩形 3"/>
          <p:cNvSpPr/>
          <p:nvPr/>
        </p:nvSpPr>
        <p:spPr>
          <a:xfrm>
            <a:off x="628403" y="1856669"/>
            <a:ext cx="8496944" cy="2092881"/>
          </a:xfrm>
          <a:prstGeom prst="rect">
            <a:avLst/>
          </a:prstGeom>
        </p:spPr>
        <p:txBody>
          <a:bodyPr wrap="square">
            <a:spAutoFit/>
          </a:bodyPr>
          <a:lstStyle/>
          <a:p>
            <a:r>
              <a:rPr lang="en-US" altLang="zh-TW" sz="2600" b="1" baseline="30000" dirty="0"/>
              <a:t>37</a:t>
            </a:r>
            <a:r>
              <a:rPr lang="zh-TW" altLang="zh-TW" sz="2600" b="1" dirty="0"/>
              <a:t>這就是燔祭、素祭、贖罪祭、贖愆祭，和平安祭的條例，並承接聖職的禮，【利</a:t>
            </a:r>
            <a:r>
              <a:rPr lang="en-US" altLang="zh-TW" sz="2600" b="1" dirty="0"/>
              <a:t> 7:37</a:t>
            </a:r>
            <a:r>
              <a:rPr lang="zh-TW" altLang="zh-TW" sz="2600" b="1" dirty="0"/>
              <a:t>】</a:t>
            </a:r>
            <a:br>
              <a:rPr lang="en-US" altLang="zh-TW" sz="2600" b="1" dirty="0"/>
            </a:br>
            <a:r>
              <a:rPr lang="en-US" altLang="zh-TW" sz="2600" b="1" baseline="30000" dirty="0"/>
              <a:t>37</a:t>
            </a:r>
            <a:r>
              <a:rPr lang="en-US" altLang="zh-TW" sz="2600" b="1" dirty="0"/>
              <a:t>This is the law of the burnt offering, of the grain offering, of the sin offering, of the guilt offering, of the ordination offering, and of the peace offering, </a:t>
            </a:r>
            <a:r>
              <a:rPr lang="zh-TW" altLang="zh-TW" sz="2600" b="1" dirty="0"/>
              <a:t>【</a:t>
            </a:r>
            <a:r>
              <a:rPr lang="en-US" altLang="zh-TW" sz="2600" b="1" dirty="0"/>
              <a:t>Lev 7:37</a:t>
            </a:r>
            <a:r>
              <a:rPr lang="zh-TW" altLang="zh-TW" sz="2600" b="1" dirty="0"/>
              <a:t>】</a:t>
            </a:r>
          </a:p>
        </p:txBody>
      </p:sp>
    </p:spTree>
    <p:extLst>
      <p:ext uri="{BB962C8B-B14F-4D97-AF65-F5344CB8AC3E}">
        <p14:creationId xmlns:p14="http://schemas.microsoft.com/office/powerpoint/2010/main" val="29636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3572</Words>
  <Application>Microsoft Office PowerPoint</Application>
  <PresentationFormat>On-screen Show (16:9)</PresentationFormat>
  <Paragraphs>92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微軟正黑體</vt:lpstr>
      <vt:lpstr>Calibri</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niki chiou</cp:lastModifiedBy>
  <cp:revision>86</cp:revision>
  <dcterms:created xsi:type="dcterms:W3CDTF">2020-03-11T15:25:35Z</dcterms:created>
  <dcterms:modified xsi:type="dcterms:W3CDTF">2020-04-25T23:46:52Z</dcterms:modified>
</cp:coreProperties>
</file>