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1" r:id="rId6"/>
    <p:sldId id="262" r:id="rId7"/>
    <p:sldId id="263" r:id="rId8"/>
    <p:sldId id="264" r:id="rId9"/>
    <p:sldId id="265" r:id="rId10"/>
    <p:sldId id="266" r:id="rId11"/>
    <p:sldId id="268" r:id="rId12"/>
    <p:sldId id="270" r:id="rId13"/>
    <p:sldId id="271" r:id="rId14"/>
    <p:sldId id="272" r:id="rId15"/>
    <p:sldId id="293" r:id="rId16"/>
    <p:sldId id="273" r:id="rId17"/>
    <p:sldId id="274" r:id="rId18"/>
    <p:sldId id="275" r:id="rId19"/>
    <p:sldId id="276" r:id="rId20"/>
    <p:sldId id="277" r:id="rId21"/>
    <p:sldId id="278" r:id="rId22"/>
    <p:sldId id="294" r:id="rId23"/>
    <p:sldId id="279" r:id="rId24"/>
    <p:sldId id="295" r:id="rId25"/>
    <p:sldId id="296" r:id="rId26"/>
    <p:sldId id="281" r:id="rId27"/>
    <p:sldId id="282" r:id="rId28"/>
    <p:sldId id="297" r:id="rId29"/>
    <p:sldId id="283" r:id="rId30"/>
    <p:sldId id="298" r:id="rId31"/>
    <p:sldId id="284" r:id="rId32"/>
    <p:sldId id="285" r:id="rId33"/>
    <p:sldId id="286" r:id="rId34"/>
    <p:sldId id="299" r:id="rId35"/>
    <p:sldId id="287" r:id="rId36"/>
    <p:sldId id="300" r:id="rId37"/>
    <p:sldId id="291" r:id="rId38"/>
  </p:sldIdLst>
  <p:sldSz cx="9144000" cy="5143500" type="screen16x9"/>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6" d="100"/>
          <a:sy n="116" d="100"/>
        </p:scale>
        <p:origin x="108" y="348"/>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1597819"/>
            <a:ext cx="7772400" cy="1102519"/>
          </a:xfrm>
        </p:spPr>
        <p:txBody>
          <a:bodyPr/>
          <a:lstStyle/>
          <a:p>
            <a:r>
              <a:rPr lang="zh-TW" altLang="en-US"/>
              <a:t>按一下以編輯母片標題樣式</a:t>
            </a:r>
          </a:p>
        </p:txBody>
      </p:sp>
      <p:sp>
        <p:nvSpPr>
          <p:cNvPr id="3" name="副標題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a:t>按一下以編輯母片副標題樣式</a:t>
            </a:r>
          </a:p>
        </p:txBody>
      </p:sp>
      <p:sp>
        <p:nvSpPr>
          <p:cNvPr id="4" name="日期版面配置區 3"/>
          <p:cNvSpPr>
            <a:spLocks noGrp="1"/>
          </p:cNvSpPr>
          <p:nvPr>
            <p:ph type="dt" sz="half" idx="10"/>
          </p:nvPr>
        </p:nvSpPr>
        <p:spPr/>
        <p:txBody>
          <a:bodyPr/>
          <a:lstStyle/>
          <a:p>
            <a:fld id="{3D1E2CD4-AF65-43EE-B74C-08435A426E8E}" type="datetimeFigureOut">
              <a:rPr lang="zh-TW" altLang="en-US" smtClean="0"/>
              <a:t>2020/5/26</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A5592D49-3184-4795-A757-863975C5C05E}" type="slidenum">
              <a:rPr lang="zh-TW" altLang="en-US" smtClean="0"/>
              <a:t>‹#›</a:t>
            </a:fld>
            <a:endParaRPr lang="zh-TW" altLang="en-US"/>
          </a:p>
        </p:txBody>
      </p:sp>
    </p:spTree>
    <p:extLst>
      <p:ext uri="{BB962C8B-B14F-4D97-AF65-F5344CB8AC3E}">
        <p14:creationId xmlns:p14="http://schemas.microsoft.com/office/powerpoint/2010/main" val="32914314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直排文字版面配置區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p>
            <a:fld id="{3D1E2CD4-AF65-43EE-B74C-08435A426E8E}" type="datetimeFigureOut">
              <a:rPr lang="zh-TW" altLang="en-US" smtClean="0"/>
              <a:t>2020/5/26</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A5592D49-3184-4795-A757-863975C5C05E}" type="slidenum">
              <a:rPr lang="zh-TW" altLang="en-US" smtClean="0"/>
              <a:t>‹#›</a:t>
            </a:fld>
            <a:endParaRPr lang="zh-TW" altLang="en-US"/>
          </a:p>
        </p:txBody>
      </p:sp>
    </p:spTree>
    <p:extLst>
      <p:ext uri="{BB962C8B-B14F-4D97-AF65-F5344CB8AC3E}">
        <p14:creationId xmlns:p14="http://schemas.microsoft.com/office/powerpoint/2010/main" val="21963356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05979"/>
            <a:ext cx="2057400" cy="4388644"/>
          </a:xfrm>
        </p:spPr>
        <p:txBody>
          <a:bodyPr vert="eaVert"/>
          <a:lstStyle/>
          <a:p>
            <a:r>
              <a:rPr lang="zh-TW" altLang="en-US"/>
              <a:t>按一下以編輯母片標題樣式</a:t>
            </a:r>
          </a:p>
        </p:txBody>
      </p:sp>
      <p:sp>
        <p:nvSpPr>
          <p:cNvPr id="3" name="直排文字版面配置區 2"/>
          <p:cNvSpPr>
            <a:spLocks noGrp="1"/>
          </p:cNvSpPr>
          <p:nvPr>
            <p:ph type="body" orient="vert" idx="1"/>
          </p:nvPr>
        </p:nvSpPr>
        <p:spPr>
          <a:xfrm>
            <a:off x="457200" y="205979"/>
            <a:ext cx="6019800" cy="4388644"/>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p>
            <a:fld id="{3D1E2CD4-AF65-43EE-B74C-08435A426E8E}" type="datetimeFigureOut">
              <a:rPr lang="zh-TW" altLang="en-US" smtClean="0"/>
              <a:t>2020/5/26</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A5592D49-3184-4795-A757-863975C5C05E}" type="slidenum">
              <a:rPr lang="zh-TW" altLang="en-US" smtClean="0"/>
              <a:t>‹#›</a:t>
            </a:fld>
            <a:endParaRPr lang="zh-TW" altLang="en-US"/>
          </a:p>
        </p:txBody>
      </p:sp>
    </p:spTree>
    <p:extLst>
      <p:ext uri="{BB962C8B-B14F-4D97-AF65-F5344CB8AC3E}">
        <p14:creationId xmlns:p14="http://schemas.microsoft.com/office/powerpoint/2010/main" val="9118290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p>
            <a:fld id="{3D1E2CD4-AF65-43EE-B74C-08435A426E8E}" type="datetimeFigureOut">
              <a:rPr lang="zh-TW" altLang="en-US" smtClean="0"/>
              <a:t>2020/5/26</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A5592D49-3184-4795-A757-863975C5C05E}" type="slidenum">
              <a:rPr lang="zh-TW" altLang="en-US" smtClean="0"/>
              <a:t>‹#›</a:t>
            </a:fld>
            <a:endParaRPr lang="zh-TW" altLang="en-US"/>
          </a:p>
        </p:txBody>
      </p:sp>
    </p:spTree>
    <p:extLst>
      <p:ext uri="{BB962C8B-B14F-4D97-AF65-F5344CB8AC3E}">
        <p14:creationId xmlns:p14="http://schemas.microsoft.com/office/powerpoint/2010/main" val="31645786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3305176"/>
            <a:ext cx="7772400" cy="1021556"/>
          </a:xfrm>
        </p:spPr>
        <p:txBody>
          <a:bodyPr anchor="t"/>
          <a:lstStyle>
            <a:lvl1pPr algn="l">
              <a:defRPr sz="4000" b="1" cap="all"/>
            </a:lvl1pPr>
          </a:lstStyle>
          <a:p>
            <a:r>
              <a:rPr lang="zh-TW" altLang="en-US"/>
              <a:t>按一下以編輯母片標題樣式</a:t>
            </a:r>
          </a:p>
        </p:txBody>
      </p:sp>
      <p:sp>
        <p:nvSpPr>
          <p:cNvPr id="3" name="文字版面配置區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日期版面配置區 3"/>
          <p:cNvSpPr>
            <a:spLocks noGrp="1"/>
          </p:cNvSpPr>
          <p:nvPr>
            <p:ph type="dt" sz="half" idx="10"/>
          </p:nvPr>
        </p:nvSpPr>
        <p:spPr/>
        <p:txBody>
          <a:bodyPr/>
          <a:lstStyle/>
          <a:p>
            <a:fld id="{3D1E2CD4-AF65-43EE-B74C-08435A426E8E}" type="datetimeFigureOut">
              <a:rPr lang="zh-TW" altLang="en-US" smtClean="0"/>
              <a:t>2020/5/26</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A5592D49-3184-4795-A757-863975C5C05E}" type="slidenum">
              <a:rPr lang="zh-TW" altLang="en-US" smtClean="0"/>
              <a:t>‹#›</a:t>
            </a:fld>
            <a:endParaRPr lang="zh-TW" altLang="en-US"/>
          </a:p>
        </p:txBody>
      </p:sp>
    </p:spTree>
    <p:extLst>
      <p:ext uri="{BB962C8B-B14F-4D97-AF65-F5344CB8AC3E}">
        <p14:creationId xmlns:p14="http://schemas.microsoft.com/office/powerpoint/2010/main" val="10515596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日期版面配置區 4"/>
          <p:cNvSpPr>
            <a:spLocks noGrp="1"/>
          </p:cNvSpPr>
          <p:nvPr>
            <p:ph type="dt" sz="half" idx="10"/>
          </p:nvPr>
        </p:nvSpPr>
        <p:spPr/>
        <p:txBody>
          <a:bodyPr/>
          <a:lstStyle/>
          <a:p>
            <a:fld id="{3D1E2CD4-AF65-43EE-B74C-08435A426E8E}" type="datetimeFigureOut">
              <a:rPr lang="zh-TW" altLang="en-US" smtClean="0"/>
              <a:t>2020/5/26</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A5592D49-3184-4795-A757-863975C5C05E}" type="slidenum">
              <a:rPr lang="zh-TW" altLang="en-US" smtClean="0"/>
              <a:t>‹#›</a:t>
            </a:fld>
            <a:endParaRPr lang="zh-TW" altLang="en-US"/>
          </a:p>
        </p:txBody>
      </p:sp>
    </p:spTree>
    <p:extLst>
      <p:ext uri="{BB962C8B-B14F-4D97-AF65-F5344CB8AC3E}">
        <p14:creationId xmlns:p14="http://schemas.microsoft.com/office/powerpoint/2010/main" val="7409581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a:t>按一下以編輯母片標題樣式</a:t>
            </a:r>
          </a:p>
        </p:txBody>
      </p:sp>
      <p:sp>
        <p:nvSpPr>
          <p:cNvPr id="3" name="文字版面配置區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日期版面配置區 6"/>
          <p:cNvSpPr>
            <a:spLocks noGrp="1"/>
          </p:cNvSpPr>
          <p:nvPr>
            <p:ph type="dt" sz="half" idx="10"/>
          </p:nvPr>
        </p:nvSpPr>
        <p:spPr/>
        <p:txBody>
          <a:bodyPr/>
          <a:lstStyle/>
          <a:p>
            <a:fld id="{3D1E2CD4-AF65-43EE-B74C-08435A426E8E}" type="datetimeFigureOut">
              <a:rPr lang="zh-TW" altLang="en-US" smtClean="0"/>
              <a:t>2020/5/26</a:t>
            </a:fld>
            <a:endParaRPr lang="zh-TW" altLang="en-US"/>
          </a:p>
        </p:txBody>
      </p:sp>
      <p:sp>
        <p:nvSpPr>
          <p:cNvPr id="8" name="頁尾版面配置區 7"/>
          <p:cNvSpPr>
            <a:spLocks noGrp="1"/>
          </p:cNvSpPr>
          <p:nvPr>
            <p:ph type="ftr" sz="quarter" idx="11"/>
          </p:nvPr>
        </p:nvSpPr>
        <p:spPr/>
        <p:txBody>
          <a:bodyPr/>
          <a:lstStyle/>
          <a:p>
            <a:endParaRPr lang="zh-TW" altLang="en-US"/>
          </a:p>
        </p:txBody>
      </p:sp>
      <p:sp>
        <p:nvSpPr>
          <p:cNvPr id="9" name="投影片編號版面配置區 8"/>
          <p:cNvSpPr>
            <a:spLocks noGrp="1"/>
          </p:cNvSpPr>
          <p:nvPr>
            <p:ph type="sldNum" sz="quarter" idx="12"/>
          </p:nvPr>
        </p:nvSpPr>
        <p:spPr/>
        <p:txBody>
          <a:bodyPr/>
          <a:lstStyle/>
          <a:p>
            <a:fld id="{A5592D49-3184-4795-A757-863975C5C05E}" type="slidenum">
              <a:rPr lang="zh-TW" altLang="en-US" smtClean="0"/>
              <a:t>‹#›</a:t>
            </a:fld>
            <a:endParaRPr lang="zh-TW" altLang="en-US"/>
          </a:p>
        </p:txBody>
      </p:sp>
    </p:spTree>
    <p:extLst>
      <p:ext uri="{BB962C8B-B14F-4D97-AF65-F5344CB8AC3E}">
        <p14:creationId xmlns:p14="http://schemas.microsoft.com/office/powerpoint/2010/main" val="8346600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日期版面配置區 2"/>
          <p:cNvSpPr>
            <a:spLocks noGrp="1"/>
          </p:cNvSpPr>
          <p:nvPr>
            <p:ph type="dt" sz="half" idx="10"/>
          </p:nvPr>
        </p:nvSpPr>
        <p:spPr/>
        <p:txBody>
          <a:bodyPr/>
          <a:lstStyle/>
          <a:p>
            <a:fld id="{3D1E2CD4-AF65-43EE-B74C-08435A426E8E}" type="datetimeFigureOut">
              <a:rPr lang="zh-TW" altLang="en-US" smtClean="0"/>
              <a:t>2020/5/26</a:t>
            </a:fld>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A5592D49-3184-4795-A757-863975C5C05E}" type="slidenum">
              <a:rPr lang="zh-TW" altLang="en-US" smtClean="0"/>
              <a:t>‹#›</a:t>
            </a:fld>
            <a:endParaRPr lang="zh-TW" altLang="en-US"/>
          </a:p>
        </p:txBody>
      </p:sp>
    </p:spTree>
    <p:extLst>
      <p:ext uri="{BB962C8B-B14F-4D97-AF65-F5344CB8AC3E}">
        <p14:creationId xmlns:p14="http://schemas.microsoft.com/office/powerpoint/2010/main" val="15899573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3D1E2CD4-AF65-43EE-B74C-08435A426E8E}" type="datetimeFigureOut">
              <a:rPr lang="zh-TW" altLang="en-US" smtClean="0"/>
              <a:t>2020/5/26</a:t>
            </a:fld>
            <a:endParaRPr lang="zh-TW" altLang="en-US"/>
          </a:p>
        </p:txBody>
      </p:sp>
      <p:sp>
        <p:nvSpPr>
          <p:cNvPr id="3" name="頁尾版面配置區 2"/>
          <p:cNvSpPr>
            <a:spLocks noGrp="1"/>
          </p:cNvSpPr>
          <p:nvPr>
            <p:ph type="ftr" sz="quarter" idx="1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fld id="{A5592D49-3184-4795-A757-863975C5C05E}" type="slidenum">
              <a:rPr lang="zh-TW" altLang="en-US" smtClean="0"/>
              <a:t>‹#›</a:t>
            </a:fld>
            <a:endParaRPr lang="zh-TW" altLang="en-US"/>
          </a:p>
        </p:txBody>
      </p:sp>
    </p:spTree>
    <p:extLst>
      <p:ext uri="{BB962C8B-B14F-4D97-AF65-F5344CB8AC3E}">
        <p14:creationId xmlns:p14="http://schemas.microsoft.com/office/powerpoint/2010/main" val="30206344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1" y="204787"/>
            <a:ext cx="3008313" cy="871538"/>
          </a:xfrm>
        </p:spPr>
        <p:txBody>
          <a:bodyPr anchor="b"/>
          <a:lstStyle>
            <a:lvl1pPr algn="l">
              <a:defRPr sz="2000" b="1"/>
            </a:lvl1pPr>
          </a:lstStyle>
          <a:p>
            <a:r>
              <a:rPr lang="zh-TW" altLang="en-US"/>
              <a:t>按一下以編輯母片標題樣式</a:t>
            </a:r>
          </a:p>
        </p:txBody>
      </p:sp>
      <p:sp>
        <p:nvSpPr>
          <p:cNvPr id="3" name="內容版面配置區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3D1E2CD4-AF65-43EE-B74C-08435A426E8E}" type="datetimeFigureOut">
              <a:rPr lang="zh-TW" altLang="en-US" smtClean="0"/>
              <a:t>2020/5/26</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A5592D49-3184-4795-A757-863975C5C05E}" type="slidenum">
              <a:rPr lang="zh-TW" altLang="en-US" smtClean="0"/>
              <a:t>‹#›</a:t>
            </a:fld>
            <a:endParaRPr lang="zh-TW" altLang="en-US"/>
          </a:p>
        </p:txBody>
      </p:sp>
    </p:spTree>
    <p:extLst>
      <p:ext uri="{BB962C8B-B14F-4D97-AF65-F5344CB8AC3E}">
        <p14:creationId xmlns:p14="http://schemas.microsoft.com/office/powerpoint/2010/main" val="25731649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3600450"/>
            <a:ext cx="5486400" cy="425054"/>
          </a:xfrm>
        </p:spPr>
        <p:txBody>
          <a:bodyPr anchor="b"/>
          <a:lstStyle>
            <a:lvl1pPr algn="l">
              <a:defRPr sz="2000" b="1"/>
            </a:lvl1pPr>
          </a:lstStyle>
          <a:p>
            <a:r>
              <a:rPr lang="zh-TW" altLang="en-US"/>
              <a:t>按一下以編輯母片標題樣式</a:t>
            </a:r>
          </a:p>
        </p:txBody>
      </p:sp>
      <p:sp>
        <p:nvSpPr>
          <p:cNvPr id="3" name="圖片版面配置區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3D1E2CD4-AF65-43EE-B74C-08435A426E8E}" type="datetimeFigureOut">
              <a:rPr lang="zh-TW" altLang="en-US" smtClean="0"/>
              <a:t>2020/5/26</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A5592D49-3184-4795-A757-863975C5C05E}" type="slidenum">
              <a:rPr lang="zh-TW" altLang="en-US" smtClean="0"/>
              <a:t>‹#›</a:t>
            </a:fld>
            <a:endParaRPr lang="zh-TW" altLang="en-US"/>
          </a:p>
        </p:txBody>
      </p:sp>
    </p:spTree>
    <p:extLst>
      <p:ext uri="{BB962C8B-B14F-4D97-AF65-F5344CB8AC3E}">
        <p14:creationId xmlns:p14="http://schemas.microsoft.com/office/powerpoint/2010/main" val="13589197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zh-TW" altLang="en-US"/>
              <a:t>按一下以編輯母片標題樣式</a:t>
            </a:r>
          </a:p>
        </p:txBody>
      </p:sp>
      <p:sp>
        <p:nvSpPr>
          <p:cNvPr id="3" name="文字版面配置區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3D1E2CD4-AF65-43EE-B74C-08435A426E8E}" type="datetimeFigureOut">
              <a:rPr lang="zh-TW" altLang="en-US" smtClean="0"/>
              <a:t>2020/5/26</a:t>
            </a:fld>
            <a:endParaRPr lang="zh-TW" altLang="en-US"/>
          </a:p>
        </p:txBody>
      </p:sp>
      <p:sp>
        <p:nvSpPr>
          <p:cNvPr id="5" name="頁尾版面配置區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投影片編號版面配置區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5592D49-3184-4795-A757-863975C5C05E}" type="slidenum">
              <a:rPr lang="zh-TW" altLang="en-US" smtClean="0"/>
              <a:t>‹#›</a:t>
            </a:fld>
            <a:endParaRPr lang="zh-TW" altLang="en-US"/>
          </a:p>
        </p:txBody>
      </p:sp>
    </p:spTree>
    <p:extLst>
      <p:ext uri="{BB962C8B-B14F-4D97-AF65-F5344CB8AC3E}">
        <p14:creationId xmlns:p14="http://schemas.microsoft.com/office/powerpoint/2010/main" val="29654891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jpeg"/><Relationship Id="rId1" Type="http://schemas.openxmlformats.org/officeDocument/2006/relationships/slideLayout" Target="../slideLayouts/slideLayout7.xml"/><Relationship Id="rId4" Type="http://schemas.openxmlformats.org/officeDocument/2006/relationships/image" Target="../media/image35.jpeg"/></Relationships>
</file>

<file path=ppt/slides/_rels/slide34.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nner Sustainability Seri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84" y="-42175"/>
            <a:ext cx="9144000" cy="5191606"/>
          </a:xfrm>
          <a:prstGeom prst="rect">
            <a:avLst/>
          </a:prstGeom>
          <a:noFill/>
          <a:extLst>
            <a:ext uri="{909E8E84-426E-40DD-AFC4-6F175D3DCCD1}">
              <a14:hiddenFill xmlns:a14="http://schemas.microsoft.com/office/drawing/2010/main">
                <a:solidFill>
                  <a:srgbClr val="FFFFFF"/>
                </a:solidFill>
              </a14:hiddenFill>
            </a:ext>
          </a:extLst>
        </p:spPr>
      </p:pic>
      <p:sp>
        <p:nvSpPr>
          <p:cNvPr id="2" name="矩形 1"/>
          <p:cNvSpPr/>
          <p:nvPr/>
        </p:nvSpPr>
        <p:spPr>
          <a:xfrm>
            <a:off x="2915816" y="1851670"/>
            <a:ext cx="3637576" cy="1754326"/>
          </a:xfrm>
          <a:prstGeom prst="rect">
            <a:avLst/>
          </a:prstGeom>
          <a:effectLst>
            <a:innerShdw blurRad="63500" dist="50800" dir="8100000">
              <a:prstClr val="black">
                <a:alpha val="50000"/>
              </a:prstClr>
            </a:innerShdw>
          </a:effectLst>
          <a:scene3d>
            <a:camera prst="perspectiveRight"/>
            <a:lightRig rig="threePt" dir="t"/>
          </a:scene3d>
        </p:spPr>
        <p:txBody>
          <a:bodyPr wrap="square">
            <a:spAutoFit/>
          </a:bodyPr>
          <a:lstStyle/>
          <a:p>
            <a:r>
              <a:rPr lang="en-US" altLang="zh-TW" sz="5400" b="1" dirty="0"/>
              <a:t>Natural Law </a:t>
            </a:r>
          </a:p>
          <a:p>
            <a:r>
              <a:rPr lang="en-US" altLang="zh-TW" sz="5400" b="1" dirty="0"/>
              <a:t>    </a:t>
            </a:r>
            <a:r>
              <a:rPr lang="zh-TW" altLang="zh-TW" sz="5400" b="1" dirty="0"/>
              <a:t>自然律</a:t>
            </a:r>
            <a:endParaRPr lang="zh-TW" altLang="zh-TW" sz="5400" dirty="0"/>
          </a:p>
        </p:txBody>
      </p:sp>
      <p:sp>
        <p:nvSpPr>
          <p:cNvPr id="3" name="矩形 2"/>
          <p:cNvSpPr/>
          <p:nvPr/>
        </p:nvSpPr>
        <p:spPr>
          <a:xfrm>
            <a:off x="69043" y="4465988"/>
            <a:ext cx="9026302" cy="523220"/>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r>
              <a:rPr lang="en-US" altLang="zh-TW" sz="2800" b="1" dirty="0"/>
              <a:t>5/24/2020  Rev. Joseph Chang  BOLGPC </a:t>
            </a:r>
            <a:r>
              <a:rPr lang="zh-TW" altLang="en-US" sz="2800" b="1" dirty="0"/>
              <a:t>爾灣大公園靈糧堂</a:t>
            </a:r>
          </a:p>
        </p:txBody>
      </p:sp>
    </p:spTree>
    <p:extLst>
      <p:ext uri="{BB962C8B-B14F-4D97-AF65-F5344CB8AC3E}">
        <p14:creationId xmlns:p14="http://schemas.microsoft.com/office/powerpoint/2010/main" val="27417153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79512" y="267494"/>
            <a:ext cx="8640960" cy="4493538"/>
          </a:xfrm>
          <a:prstGeom prst="rect">
            <a:avLst/>
          </a:prstGeom>
        </p:spPr>
        <p:txBody>
          <a:bodyPr wrap="square">
            <a:spAutoFit/>
          </a:bodyPr>
          <a:lstStyle/>
          <a:p>
            <a:r>
              <a:rPr lang="en-US" altLang="zh-TW" sz="2600" b="1" baseline="30000" dirty="0"/>
              <a:t>14</a:t>
            </a:r>
            <a:r>
              <a:rPr lang="zh-TW" altLang="zh-TW" sz="2600" b="1" dirty="0"/>
              <a:t>沒有律法的外邦人若</a:t>
            </a:r>
            <a:r>
              <a:rPr lang="zh-TW" altLang="zh-TW" sz="2600" b="1" dirty="0">
                <a:solidFill>
                  <a:srgbClr val="FF0000"/>
                </a:solidFill>
              </a:rPr>
              <a:t>順著本性</a:t>
            </a:r>
            <a:r>
              <a:rPr lang="en-US" altLang="zh-TW" sz="2600" b="1" dirty="0">
                <a:solidFill>
                  <a:srgbClr val="FF0000"/>
                </a:solidFill>
              </a:rPr>
              <a:t>(</a:t>
            </a:r>
            <a:r>
              <a:rPr lang="zh-TW" altLang="zh-TW" sz="2600" b="1" dirty="0">
                <a:solidFill>
                  <a:srgbClr val="FF0000"/>
                </a:solidFill>
              </a:rPr>
              <a:t>自然</a:t>
            </a:r>
            <a:r>
              <a:rPr lang="en-US" altLang="zh-TW" sz="2600" b="1" dirty="0">
                <a:solidFill>
                  <a:srgbClr val="FF0000"/>
                </a:solidFill>
              </a:rPr>
              <a:t>)</a:t>
            </a:r>
            <a:r>
              <a:rPr lang="zh-TW" altLang="zh-TW" sz="2600" b="1" dirty="0">
                <a:solidFill>
                  <a:srgbClr val="FF0000"/>
                </a:solidFill>
              </a:rPr>
              <a:t>行律法上的事</a:t>
            </a:r>
            <a:r>
              <a:rPr lang="zh-TW" altLang="zh-TW" sz="2600" b="1" dirty="0"/>
              <a:t>，他們雖然沒有律法，自己就是自己的律法。</a:t>
            </a:r>
            <a:r>
              <a:rPr lang="en-US" altLang="zh-TW" sz="2600" b="1" baseline="30000" dirty="0"/>
              <a:t>15</a:t>
            </a:r>
            <a:r>
              <a:rPr lang="zh-TW" altLang="zh-TW" sz="2600" b="1" dirty="0"/>
              <a:t>這是顯出</a:t>
            </a:r>
            <a:r>
              <a:rPr lang="zh-TW" altLang="zh-TW" sz="2600" b="1" dirty="0">
                <a:solidFill>
                  <a:srgbClr val="FF0000"/>
                </a:solidFill>
              </a:rPr>
              <a:t>律法的功用刻在他們心裡</a:t>
            </a:r>
            <a:r>
              <a:rPr lang="zh-TW" altLang="zh-TW" sz="2600" b="1" dirty="0"/>
              <a:t>，他們是非之心同作見證，並且他們的思念互相較量，或以為是，或以為非。）</a:t>
            </a:r>
            <a:endParaRPr lang="en-US" altLang="zh-TW" sz="2600" b="1" dirty="0"/>
          </a:p>
          <a:p>
            <a:r>
              <a:rPr lang="zh-TW" altLang="zh-TW" sz="2600" b="1" dirty="0"/>
              <a:t>【羅</a:t>
            </a:r>
            <a:r>
              <a:rPr lang="en-US" altLang="zh-TW" sz="2600" b="1" dirty="0"/>
              <a:t> 2:14~15</a:t>
            </a:r>
            <a:r>
              <a:rPr lang="zh-TW" altLang="zh-TW" sz="2600" b="1" dirty="0"/>
              <a:t>】</a:t>
            </a:r>
            <a:br>
              <a:rPr lang="en-US" altLang="zh-TW" sz="2600" b="1" dirty="0"/>
            </a:br>
            <a:r>
              <a:rPr lang="en-US" altLang="zh-TW" sz="2600" b="1" baseline="30000" dirty="0"/>
              <a:t>14</a:t>
            </a:r>
            <a:r>
              <a:rPr lang="en-US" altLang="zh-TW" sz="2600" b="1" dirty="0"/>
              <a:t>For when Gentiles, who do not have the law, </a:t>
            </a:r>
            <a:r>
              <a:rPr lang="en-US" altLang="zh-TW" sz="2600" b="1" dirty="0">
                <a:solidFill>
                  <a:srgbClr val="FF0000"/>
                </a:solidFill>
              </a:rPr>
              <a:t>by nature do what the law requires</a:t>
            </a:r>
            <a:r>
              <a:rPr lang="en-US" altLang="zh-TW" sz="2600" b="1" dirty="0"/>
              <a:t>, they are a law to themselves, even though they do not have the law. </a:t>
            </a:r>
            <a:r>
              <a:rPr lang="en-US" altLang="zh-TW" sz="2600" b="1" baseline="30000" dirty="0"/>
              <a:t>15</a:t>
            </a:r>
            <a:r>
              <a:rPr lang="en-US" altLang="zh-TW" sz="2600" b="1" dirty="0"/>
              <a:t>They show that </a:t>
            </a:r>
            <a:r>
              <a:rPr lang="en-US" altLang="zh-TW" sz="2600" b="1" dirty="0">
                <a:solidFill>
                  <a:srgbClr val="FF0000"/>
                </a:solidFill>
              </a:rPr>
              <a:t>the work of the law is written on their hearts</a:t>
            </a:r>
            <a:r>
              <a:rPr lang="en-US" altLang="zh-TW" sz="2600" b="1" dirty="0"/>
              <a:t>, while their conscience also bears witness, and their conflicting thoughts accuse or even excuse them </a:t>
            </a:r>
            <a:r>
              <a:rPr lang="zh-TW" altLang="zh-TW" sz="2600" b="1" dirty="0"/>
              <a:t>【</a:t>
            </a:r>
            <a:r>
              <a:rPr lang="en-US" altLang="zh-TW" sz="2600" b="1" dirty="0"/>
              <a:t>Rom 2:14~15</a:t>
            </a:r>
            <a:r>
              <a:rPr lang="zh-TW" altLang="zh-TW" sz="2600" b="1" dirty="0"/>
              <a:t>】</a:t>
            </a:r>
          </a:p>
        </p:txBody>
      </p:sp>
    </p:spTree>
    <p:extLst>
      <p:ext uri="{BB962C8B-B14F-4D97-AF65-F5344CB8AC3E}">
        <p14:creationId xmlns:p14="http://schemas.microsoft.com/office/powerpoint/2010/main" val="639204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asiasociety.org/files/confucius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91880" y="242693"/>
            <a:ext cx="2698191" cy="1800200"/>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https://3.bp.blogspot.com/-7yvye5g6woc/TaO5adkdtxI/AAAAAAAABhI/lzfkJbRQB9Y/s640/Greek+Philosophers+Aristotle+plato+socrate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83768" y="2342498"/>
            <a:ext cx="4592835" cy="2526060"/>
          </a:xfrm>
          <a:prstGeom prst="rect">
            <a:avLst/>
          </a:prstGeom>
          <a:noFill/>
          <a:extLst>
            <a:ext uri="{909E8E84-426E-40DD-AFC4-6F175D3DCCD1}">
              <a14:hiddenFill xmlns:a14="http://schemas.microsoft.com/office/drawing/2010/main">
                <a:solidFill>
                  <a:srgbClr val="FFFFFF"/>
                </a:solidFill>
              </a14:hiddenFill>
            </a:ext>
          </a:extLst>
        </p:spPr>
      </p:pic>
      <p:sp>
        <p:nvSpPr>
          <p:cNvPr id="2" name="矩形 1"/>
          <p:cNvSpPr/>
          <p:nvPr/>
        </p:nvSpPr>
        <p:spPr>
          <a:xfrm>
            <a:off x="458534" y="242693"/>
            <a:ext cx="2025234" cy="492443"/>
          </a:xfrm>
          <a:prstGeom prst="rect">
            <a:avLst/>
          </a:prstGeom>
        </p:spPr>
        <p:txBody>
          <a:bodyPr wrap="none">
            <a:spAutoFit/>
          </a:bodyPr>
          <a:lstStyle/>
          <a:p>
            <a:r>
              <a:rPr lang="en-US" altLang="zh-TW" sz="2600" b="1" u="sng" dirty="0"/>
              <a:t>Illustration 5:</a:t>
            </a:r>
            <a:endParaRPr lang="zh-TW" altLang="en-US" sz="2600" b="1" u="sng" dirty="0"/>
          </a:p>
        </p:txBody>
      </p:sp>
    </p:spTree>
    <p:extLst>
      <p:ext uri="{BB962C8B-B14F-4D97-AF65-F5344CB8AC3E}">
        <p14:creationId xmlns:p14="http://schemas.microsoft.com/office/powerpoint/2010/main" val="25021721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855670" y="411510"/>
            <a:ext cx="7748778" cy="1384995"/>
          </a:xfrm>
          <a:prstGeom prst="rect">
            <a:avLst/>
          </a:prstGeom>
          <a:ln w="38100"/>
        </p:spPr>
        <p:style>
          <a:lnRef idx="1">
            <a:schemeClr val="accent5"/>
          </a:lnRef>
          <a:fillRef idx="2">
            <a:schemeClr val="accent5"/>
          </a:fillRef>
          <a:effectRef idx="1">
            <a:schemeClr val="accent5"/>
          </a:effectRef>
          <a:fontRef idx="minor">
            <a:schemeClr val="dk1"/>
          </a:fontRef>
        </p:style>
        <p:txBody>
          <a:bodyPr wrap="square">
            <a:spAutoFit/>
          </a:bodyPr>
          <a:lstStyle/>
          <a:p>
            <a:r>
              <a:rPr lang="en-US" altLang="zh-TW" sz="2800" b="1" dirty="0">
                <a:solidFill>
                  <a:srgbClr val="FF0000"/>
                </a:solidFill>
              </a:rPr>
              <a:t>II. </a:t>
            </a:r>
            <a:r>
              <a:rPr lang="zh-TW" altLang="zh-TW" sz="2800" b="1" dirty="0"/>
              <a:t>那麼人類有自然律</a:t>
            </a:r>
            <a:r>
              <a:rPr lang="en-US" altLang="zh-TW" sz="2800" b="1" dirty="0"/>
              <a:t>, </a:t>
            </a:r>
            <a:r>
              <a:rPr lang="zh-TW" altLang="zh-TW" sz="2800" b="1" dirty="0"/>
              <a:t>為什麼還要聖經</a:t>
            </a:r>
            <a:r>
              <a:rPr lang="en-US" altLang="zh-TW" sz="2800" b="1" dirty="0"/>
              <a:t>?</a:t>
            </a:r>
          </a:p>
          <a:p>
            <a:r>
              <a:rPr lang="en-US" altLang="zh-TW" sz="2800" b="1" dirty="0"/>
              <a:t>    If God placed Natural Law in the hearts of man, </a:t>
            </a:r>
          </a:p>
          <a:p>
            <a:r>
              <a:rPr lang="en-US" altLang="zh-TW" sz="2800" b="1" dirty="0"/>
              <a:t>    why do we need the Bible?</a:t>
            </a:r>
            <a:endParaRPr lang="zh-TW" altLang="zh-TW" sz="2800" b="1" dirty="0"/>
          </a:p>
        </p:txBody>
      </p:sp>
      <p:pic>
        <p:nvPicPr>
          <p:cNvPr id="8194" name="Picture 2" descr="https://upload.wikimedia.org/wikipedia/commons/thumb/8/80/Bible_Johns_Gospel_3_16.JPG/1200px-Bible_Johns_Gospel_3_16.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83768" y="2211710"/>
            <a:ext cx="3744416" cy="25898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15255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51520" y="411510"/>
            <a:ext cx="8712968" cy="1292662"/>
          </a:xfrm>
          <a:prstGeom prst="rect">
            <a:avLst/>
          </a:prstGeom>
        </p:spPr>
        <p:txBody>
          <a:bodyPr wrap="square">
            <a:spAutoFit/>
          </a:bodyPr>
          <a:lstStyle/>
          <a:p>
            <a:r>
              <a:rPr lang="en-US" altLang="zh-TW" sz="2600" b="1" baseline="30000" dirty="0"/>
              <a:t>9</a:t>
            </a:r>
            <a:r>
              <a:rPr lang="zh-TW" altLang="zh-TW" sz="2600" b="1" dirty="0"/>
              <a:t>人心比萬物都詭詐，壞到極處，誰能識透呢？【耶</a:t>
            </a:r>
            <a:r>
              <a:rPr lang="en-US" altLang="zh-TW" sz="2600" b="1" dirty="0"/>
              <a:t> 17:9</a:t>
            </a:r>
            <a:r>
              <a:rPr lang="zh-TW" altLang="zh-TW" sz="2600" b="1" dirty="0"/>
              <a:t>】</a:t>
            </a:r>
            <a:br>
              <a:rPr lang="en-US" altLang="zh-TW" sz="2600" b="1" dirty="0"/>
            </a:br>
            <a:r>
              <a:rPr lang="en-US" altLang="zh-TW" sz="2600" b="1" baseline="30000" dirty="0"/>
              <a:t>9</a:t>
            </a:r>
            <a:r>
              <a:rPr lang="en-US" altLang="zh-TW" sz="2600" b="1" dirty="0"/>
              <a:t>The heart is deceitful above all things, and desperately sick; who can understand it? </a:t>
            </a:r>
            <a:r>
              <a:rPr lang="zh-TW" altLang="zh-TW" sz="2600" b="1" dirty="0"/>
              <a:t>【</a:t>
            </a:r>
            <a:r>
              <a:rPr lang="en-US" altLang="zh-TW" sz="2600" b="1" dirty="0" err="1"/>
              <a:t>Jer</a:t>
            </a:r>
            <a:r>
              <a:rPr lang="en-US" altLang="zh-TW" sz="2600" b="1" dirty="0"/>
              <a:t> 17:9</a:t>
            </a:r>
            <a:r>
              <a:rPr lang="zh-TW" altLang="zh-TW" sz="2600" b="1" dirty="0"/>
              <a:t>】</a:t>
            </a: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95836" y="2039278"/>
            <a:ext cx="3024336" cy="30243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063340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51520" y="197154"/>
            <a:ext cx="8460432" cy="2092881"/>
          </a:xfrm>
          <a:prstGeom prst="rect">
            <a:avLst/>
          </a:prstGeom>
        </p:spPr>
        <p:txBody>
          <a:bodyPr wrap="square">
            <a:spAutoFit/>
          </a:bodyPr>
          <a:lstStyle/>
          <a:p>
            <a:r>
              <a:rPr lang="en-US" altLang="zh-TW" sz="2600" b="1" baseline="30000" dirty="0"/>
              <a:t>18</a:t>
            </a:r>
            <a:r>
              <a:rPr lang="zh-TW" altLang="zh-TW" sz="2600" b="1" dirty="0"/>
              <a:t>他們不知道，也不思想；因為耶和華閉住他們的眼，不能看見，塞住他們的心，不能明白。【賽</a:t>
            </a:r>
            <a:r>
              <a:rPr lang="en-US" altLang="zh-TW" sz="2600" b="1" dirty="0"/>
              <a:t> 44:18</a:t>
            </a:r>
            <a:r>
              <a:rPr lang="zh-TW" altLang="zh-TW" sz="2600" b="1" dirty="0"/>
              <a:t>】</a:t>
            </a:r>
            <a:br>
              <a:rPr lang="en-US" altLang="zh-TW" sz="2600" b="1" dirty="0"/>
            </a:br>
            <a:r>
              <a:rPr lang="en-US" altLang="zh-TW" sz="2600" b="1" baseline="30000" dirty="0"/>
              <a:t>18</a:t>
            </a:r>
            <a:r>
              <a:rPr lang="en-US" altLang="zh-TW" sz="2600" b="1" dirty="0"/>
              <a:t>They know not, nor do they discern, for he has shut their eyes, so that they cannot see, and their hearts, so that they cannot understand. </a:t>
            </a:r>
            <a:r>
              <a:rPr lang="zh-TW" altLang="zh-TW" sz="2600" b="1" dirty="0"/>
              <a:t>【</a:t>
            </a:r>
            <a:r>
              <a:rPr lang="en-US" altLang="zh-TW" sz="2600" b="1" dirty="0"/>
              <a:t>Isa 44:18</a:t>
            </a:r>
            <a:r>
              <a:rPr lang="zh-TW" altLang="zh-TW" sz="2600" b="1" dirty="0"/>
              <a:t>】</a:t>
            </a: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89448" y="2290035"/>
            <a:ext cx="5184576" cy="25991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228428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95536" y="267494"/>
            <a:ext cx="2025234" cy="492443"/>
          </a:xfrm>
          <a:prstGeom prst="rect">
            <a:avLst/>
          </a:prstGeom>
        </p:spPr>
        <p:txBody>
          <a:bodyPr wrap="none">
            <a:spAutoFit/>
          </a:bodyPr>
          <a:lstStyle/>
          <a:p>
            <a:r>
              <a:rPr lang="en-US" altLang="zh-TW" sz="2600" b="1" u="sng" dirty="0"/>
              <a:t>Illustration 6:</a:t>
            </a:r>
            <a:endParaRPr lang="zh-TW" altLang="en-US" sz="2600" b="1" u="sng" dirty="0"/>
          </a:p>
        </p:txBody>
      </p:sp>
      <p:pic>
        <p:nvPicPr>
          <p:cNvPr id="8194" name="Picture 2" descr="哈妲莎- 以色列- 青蛙的窩- udn部落格"/>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20770" y="1419622"/>
            <a:ext cx="4555456" cy="3097713"/>
          </a:xfrm>
          <a:prstGeom prst="rect">
            <a:avLst/>
          </a:prstGeom>
          <a:noFill/>
          <a:extLst>
            <a:ext uri="{909E8E84-426E-40DD-AFC4-6F175D3DCCD1}">
              <a14:hiddenFill xmlns:a14="http://schemas.microsoft.com/office/drawing/2010/main">
                <a:solidFill>
                  <a:srgbClr val="FFFFFF"/>
                </a:solidFill>
              </a14:hiddenFill>
            </a:ext>
          </a:extLst>
        </p:spPr>
      </p:pic>
      <p:sp>
        <p:nvSpPr>
          <p:cNvPr id="3" name="矩形 2"/>
          <p:cNvSpPr/>
          <p:nvPr/>
        </p:nvSpPr>
        <p:spPr>
          <a:xfrm>
            <a:off x="3125375" y="731392"/>
            <a:ext cx="3146246" cy="492443"/>
          </a:xfrm>
          <a:prstGeom prst="rect">
            <a:avLst/>
          </a:prstGeom>
        </p:spPr>
        <p:txBody>
          <a:bodyPr wrap="none">
            <a:spAutoFit/>
          </a:bodyPr>
          <a:lstStyle/>
          <a:p>
            <a:r>
              <a:rPr lang="zh-TW" altLang="en-US" sz="2600" b="1" dirty="0"/>
              <a:t>王后瓦實提 </a:t>
            </a:r>
            <a:r>
              <a:rPr lang="en-US" altLang="zh-TW" sz="2600" b="1" dirty="0"/>
              <a:t>(</a:t>
            </a:r>
            <a:r>
              <a:rPr lang="en-US" altLang="zh-TW" sz="2600" b="1" dirty="0" err="1"/>
              <a:t>Vashiti</a:t>
            </a:r>
            <a:r>
              <a:rPr lang="en-US" altLang="zh-TW" sz="2600" b="1" dirty="0"/>
              <a:t>) </a:t>
            </a:r>
            <a:endParaRPr lang="zh-TW" altLang="en-US" sz="2600" b="1" dirty="0"/>
          </a:p>
        </p:txBody>
      </p:sp>
    </p:spTree>
    <p:extLst>
      <p:ext uri="{BB962C8B-B14F-4D97-AF65-F5344CB8AC3E}">
        <p14:creationId xmlns:p14="http://schemas.microsoft.com/office/powerpoint/2010/main" val="1975156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395536" y="188953"/>
            <a:ext cx="8640960" cy="4893647"/>
          </a:xfrm>
          <a:prstGeom prst="rect">
            <a:avLst/>
          </a:prstGeom>
        </p:spPr>
        <p:txBody>
          <a:bodyPr wrap="square">
            <a:spAutoFit/>
          </a:bodyPr>
          <a:lstStyle/>
          <a:p>
            <a:r>
              <a:rPr lang="en-US" altLang="zh-TW" sz="2600" b="1" baseline="30000" dirty="0"/>
              <a:t>16</a:t>
            </a:r>
            <a:r>
              <a:rPr lang="zh-TW" altLang="zh-TW" sz="2600" b="1" dirty="0"/>
              <a:t>米母干在王和眾首領面前回答說：王后瓦實提這事，不但得罪王，並且有害於王各省的臣民；</a:t>
            </a:r>
            <a:r>
              <a:rPr lang="en-US" altLang="zh-TW" sz="2600" b="1" baseline="30000" dirty="0"/>
              <a:t>17</a:t>
            </a:r>
            <a:r>
              <a:rPr lang="zh-TW" altLang="zh-TW" sz="2600" b="1" dirty="0"/>
              <a:t>因為王后這事必傳到眾婦人的耳中，說：『亞哈隨魯王吩咐王后瓦實提到王面前，他卻不來』，他們就藐視自己的丈夫。</a:t>
            </a:r>
            <a:endParaRPr lang="en-US" altLang="zh-TW" sz="2600" b="1" dirty="0"/>
          </a:p>
          <a:p>
            <a:r>
              <a:rPr lang="en-US" altLang="zh-TW" sz="2600" b="1" baseline="30000" dirty="0"/>
              <a:t>16</a:t>
            </a:r>
            <a:r>
              <a:rPr lang="en-US" altLang="zh-TW" sz="2600" b="1" dirty="0"/>
              <a:t>Then </a:t>
            </a:r>
            <a:r>
              <a:rPr lang="en-US" altLang="zh-TW" sz="2600" b="1" dirty="0" err="1"/>
              <a:t>Memucan</a:t>
            </a:r>
            <a:r>
              <a:rPr lang="en-US" altLang="zh-TW" sz="2600" b="1" dirty="0"/>
              <a:t> said in the presence of the king and the officials, "Not only against the king has Queen </a:t>
            </a:r>
            <a:r>
              <a:rPr lang="en-US" altLang="zh-TW" sz="2600" b="1" dirty="0" err="1"/>
              <a:t>Vashti</a:t>
            </a:r>
            <a:r>
              <a:rPr lang="en-US" altLang="zh-TW" sz="2600" b="1" dirty="0"/>
              <a:t> done wrong, but also against all the officials and all the peoples who are in all the provinces of King </a:t>
            </a:r>
            <a:r>
              <a:rPr lang="en-US" altLang="zh-TW" sz="2600" b="1" dirty="0" err="1"/>
              <a:t>Ahasuerus</a:t>
            </a:r>
            <a:r>
              <a:rPr lang="en-US" altLang="zh-TW" sz="2600" b="1" dirty="0"/>
              <a:t>. </a:t>
            </a:r>
            <a:r>
              <a:rPr lang="en-US" altLang="zh-TW" sz="2600" b="1" baseline="30000" dirty="0"/>
              <a:t>17</a:t>
            </a:r>
            <a:r>
              <a:rPr lang="en-US" altLang="zh-TW" sz="2600" b="1" dirty="0"/>
              <a:t>For the queen's behavior will be made known to all women, causing them to look at their husbands with contempt, since they will say, 'King </a:t>
            </a:r>
            <a:r>
              <a:rPr lang="en-US" altLang="zh-TW" sz="2600" b="1" dirty="0" err="1"/>
              <a:t>Ahasuerus</a:t>
            </a:r>
            <a:r>
              <a:rPr lang="en-US" altLang="zh-TW" sz="2600" b="1" dirty="0"/>
              <a:t> commanded Queen </a:t>
            </a:r>
            <a:r>
              <a:rPr lang="en-US" altLang="zh-TW" sz="2600" b="1" dirty="0" err="1"/>
              <a:t>Vashti</a:t>
            </a:r>
            <a:r>
              <a:rPr lang="en-US" altLang="zh-TW" sz="2600" b="1" dirty="0"/>
              <a:t> to be brought before him, and she did not come.'</a:t>
            </a:r>
            <a:endParaRPr lang="zh-TW" altLang="zh-TW" sz="2600" b="1" dirty="0"/>
          </a:p>
        </p:txBody>
      </p:sp>
    </p:spTree>
    <p:extLst>
      <p:ext uri="{BB962C8B-B14F-4D97-AF65-F5344CB8AC3E}">
        <p14:creationId xmlns:p14="http://schemas.microsoft.com/office/powerpoint/2010/main" val="41441012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95536" y="267494"/>
            <a:ext cx="8424936" cy="2769989"/>
          </a:xfrm>
          <a:prstGeom prst="rect">
            <a:avLst/>
          </a:prstGeom>
        </p:spPr>
        <p:txBody>
          <a:bodyPr wrap="square">
            <a:spAutoFit/>
          </a:bodyPr>
          <a:lstStyle/>
          <a:p>
            <a:r>
              <a:rPr lang="en-US" altLang="zh-TW" sz="2600" b="1" baseline="30000" dirty="0"/>
              <a:t>18</a:t>
            </a:r>
            <a:r>
              <a:rPr lang="zh-TW" altLang="zh-TW" sz="2600" b="1" dirty="0"/>
              <a:t>今日波斯和瑪代的眾夫人聽見王后這事，必向王的大臣照樣行；</a:t>
            </a:r>
            <a:r>
              <a:rPr lang="zh-TW" altLang="zh-TW" sz="2600" b="1" dirty="0">
                <a:solidFill>
                  <a:srgbClr val="FF0000"/>
                </a:solidFill>
              </a:rPr>
              <a:t>從此必大開藐視和忿怒之端</a:t>
            </a:r>
            <a:r>
              <a:rPr lang="zh-TW" altLang="zh-TW" sz="2600" b="1" dirty="0"/>
              <a:t>。【斯</a:t>
            </a:r>
            <a:r>
              <a:rPr lang="en-US" altLang="zh-TW" sz="2600" b="1" dirty="0"/>
              <a:t> 1:16~18</a:t>
            </a:r>
            <a:r>
              <a:rPr lang="zh-TW" altLang="zh-TW" sz="2600" b="1" dirty="0"/>
              <a:t>】</a:t>
            </a:r>
            <a:br>
              <a:rPr lang="en-US" altLang="zh-TW" sz="2600" b="1" dirty="0"/>
            </a:br>
            <a:r>
              <a:rPr lang="en-US" altLang="zh-TW" sz="2600" b="1" baseline="30000" dirty="0"/>
              <a:t>18</a:t>
            </a:r>
            <a:r>
              <a:rPr lang="en-US" altLang="zh-TW" sz="2600" b="1" dirty="0"/>
              <a:t>This very day the noble women of Persia and Media who have heard of the queen's behavior will say the same to all the king's officials, </a:t>
            </a:r>
            <a:r>
              <a:rPr lang="en-US" altLang="zh-TW" sz="2600" b="1" dirty="0">
                <a:solidFill>
                  <a:srgbClr val="FF0000"/>
                </a:solidFill>
              </a:rPr>
              <a:t>and there will be contempt and wrath in plenty. </a:t>
            </a:r>
            <a:r>
              <a:rPr lang="zh-TW" altLang="zh-TW" sz="2600" b="1" dirty="0"/>
              <a:t>【</a:t>
            </a:r>
            <a:r>
              <a:rPr lang="en-US" altLang="zh-TW" sz="2600" b="1" dirty="0" err="1"/>
              <a:t>Esth</a:t>
            </a:r>
            <a:r>
              <a:rPr lang="en-US" altLang="zh-TW" sz="2600" b="1" dirty="0"/>
              <a:t> 1:16~18</a:t>
            </a:r>
            <a:r>
              <a:rPr lang="zh-TW" altLang="zh-TW" sz="2600" b="1" dirty="0"/>
              <a:t>】</a:t>
            </a:r>
          </a:p>
          <a:p>
            <a:endParaRPr lang="zh-TW" altLang="en-US"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05597" y="2571750"/>
            <a:ext cx="4096455" cy="23042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947255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56159" y="230832"/>
            <a:ext cx="2025234" cy="492443"/>
          </a:xfrm>
          <a:prstGeom prst="rect">
            <a:avLst/>
          </a:prstGeom>
        </p:spPr>
        <p:txBody>
          <a:bodyPr wrap="none">
            <a:spAutoFit/>
          </a:bodyPr>
          <a:lstStyle/>
          <a:p>
            <a:r>
              <a:rPr lang="en-US" altLang="zh-TW" sz="2600" b="1" u="sng" dirty="0"/>
              <a:t>Illustration 7:</a:t>
            </a:r>
            <a:endParaRPr lang="zh-TW" altLang="en-US" sz="2600" b="1" u="sng" dirty="0"/>
          </a:p>
        </p:txBody>
      </p:sp>
      <p:pic>
        <p:nvPicPr>
          <p:cNvPr id="3" name="Picture 1" descr="Malala Yousafzai"/>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48892" y="1635646"/>
            <a:ext cx="4731419" cy="3240360"/>
          </a:xfrm>
          <a:prstGeom prst="rect">
            <a:avLst/>
          </a:prstGeom>
          <a:noFill/>
          <a:ln>
            <a:noFill/>
          </a:ln>
        </p:spPr>
      </p:pic>
      <p:sp>
        <p:nvSpPr>
          <p:cNvPr id="4" name="矩形 3"/>
          <p:cNvSpPr/>
          <p:nvPr/>
        </p:nvSpPr>
        <p:spPr>
          <a:xfrm>
            <a:off x="3552303" y="969496"/>
            <a:ext cx="2490490" cy="492443"/>
          </a:xfrm>
          <a:prstGeom prst="rect">
            <a:avLst/>
          </a:prstGeom>
        </p:spPr>
        <p:txBody>
          <a:bodyPr wrap="none">
            <a:spAutoFit/>
          </a:bodyPr>
          <a:lstStyle/>
          <a:p>
            <a:r>
              <a:rPr lang="en-US" altLang="zh-TW" sz="2600" b="1" dirty="0" err="1"/>
              <a:t>Malala</a:t>
            </a:r>
            <a:r>
              <a:rPr lang="en-US" altLang="zh-TW" sz="2600" b="1" dirty="0"/>
              <a:t> </a:t>
            </a:r>
            <a:r>
              <a:rPr lang="en-US" altLang="zh-TW" sz="2600" b="1" dirty="0" err="1"/>
              <a:t>Yousafzai</a:t>
            </a:r>
            <a:endParaRPr lang="zh-TW" altLang="en-US" sz="2600" b="1" dirty="0"/>
          </a:p>
        </p:txBody>
      </p:sp>
    </p:spTree>
    <p:extLst>
      <p:ext uri="{BB962C8B-B14F-4D97-AF65-F5344CB8AC3E}">
        <p14:creationId xmlns:p14="http://schemas.microsoft.com/office/powerpoint/2010/main" val="28863793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23528" y="230832"/>
            <a:ext cx="2025234" cy="492443"/>
          </a:xfrm>
          <a:prstGeom prst="rect">
            <a:avLst/>
          </a:prstGeom>
        </p:spPr>
        <p:txBody>
          <a:bodyPr wrap="none">
            <a:spAutoFit/>
          </a:bodyPr>
          <a:lstStyle/>
          <a:p>
            <a:r>
              <a:rPr lang="en-US" altLang="zh-TW" sz="2600" b="1" u="sng" dirty="0"/>
              <a:t>Illustration 8:</a:t>
            </a:r>
            <a:endParaRPr lang="zh-TW" altLang="zh-TW" sz="2600" b="1" u="sng"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7744" y="987574"/>
            <a:ext cx="5328592" cy="36873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350787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23528" y="283167"/>
            <a:ext cx="8697420" cy="4154984"/>
          </a:xfrm>
          <a:prstGeom prst="rect">
            <a:avLst/>
          </a:prstGeom>
        </p:spPr>
        <p:txBody>
          <a:bodyPr wrap="square">
            <a:spAutoFit/>
          </a:bodyPr>
          <a:lstStyle/>
          <a:p>
            <a:r>
              <a:rPr lang="en-US" altLang="zh-TW" sz="2400" b="1" dirty="0"/>
              <a:t>When in the Course of human events, it becomes necessary for one people to dissolve the political bands which have connected them with another, and to assume among the powers of the earth, the separate and equal station to </a:t>
            </a:r>
            <a:r>
              <a:rPr lang="en-US" altLang="zh-TW" sz="2400" b="1" dirty="0">
                <a:solidFill>
                  <a:srgbClr val="FF0000"/>
                </a:solidFill>
              </a:rPr>
              <a:t>which the Laws of Nature and of Nature's God </a:t>
            </a:r>
            <a:r>
              <a:rPr lang="en-US" altLang="zh-TW" sz="2400" b="1" dirty="0"/>
              <a:t>entitle them, a decent respect to the opinions of mankind requires that they should declare the causes which impel them to the separation.</a:t>
            </a:r>
          </a:p>
          <a:p>
            <a:r>
              <a:rPr lang="zh-TW" altLang="zh-TW" sz="2400" b="1" dirty="0"/>
              <a:t>在人類的歷史上</a:t>
            </a:r>
            <a:r>
              <a:rPr lang="en-US" altLang="zh-TW" sz="2400" b="1" dirty="0"/>
              <a:t>, </a:t>
            </a:r>
            <a:r>
              <a:rPr lang="zh-TW" altLang="zh-TW" sz="2400" b="1" dirty="0"/>
              <a:t>有時候一群人必須從另外一群人的政治關聯上割捨開來</a:t>
            </a:r>
            <a:r>
              <a:rPr lang="en-US" altLang="zh-TW" sz="2400" b="1" dirty="0"/>
              <a:t>, </a:t>
            </a:r>
            <a:r>
              <a:rPr lang="zh-TW" altLang="zh-TW" sz="2400" b="1" dirty="0"/>
              <a:t>彼此成為分開</a:t>
            </a:r>
            <a:r>
              <a:rPr lang="en-US" altLang="zh-TW" sz="2400" b="1" dirty="0"/>
              <a:t>, </a:t>
            </a:r>
            <a:r>
              <a:rPr lang="zh-TW" altLang="zh-TW" sz="2400" b="1" dirty="0"/>
              <a:t>獨立</a:t>
            </a:r>
            <a:r>
              <a:rPr lang="en-US" altLang="zh-TW" sz="2400" b="1" dirty="0"/>
              <a:t>, </a:t>
            </a:r>
            <a:r>
              <a:rPr lang="zh-TW" altLang="zh-TW" sz="2400" b="1" dirty="0"/>
              <a:t>對等的政治實體</a:t>
            </a:r>
            <a:r>
              <a:rPr lang="en-US" altLang="zh-TW" sz="2400" b="1" dirty="0"/>
              <a:t>. </a:t>
            </a:r>
            <a:r>
              <a:rPr lang="zh-TW" altLang="zh-TW" sz="2400" b="1" dirty="0"/>
              <a:t>這政治實體是</a:t>
            </a:r>
            <a:r>
              <a:rPr lang="zh-TW" altLang="zh-TW" sz="2400" b="1" dirty="0">
                <a:solidFill>
                  <a:srgbClr val="FF0000"/>
                </a:solidFill>
              </a:rPr>
              <a:t>自然律和自然的神</a:t>
            </a:r>
            <a:r>
              <a:rPr lang="zh-TW" altLang="zh-TW" sz="2400" b="1" dirty="0"/>
              <a:t>所給他們權柄可以設立的</a:t>
            </a:r>
            <a:r>
              <a:rPr lang="en-US" altLang="zh-TW" sz="2400" b="1" dirty="0"/>
              <a:t>. </a:t>
            </a:r>
            <a:r>
              <a:rPr lang="zh-TW" altLang="zh-TW" sz="2400" b="1" dirty="0"/>
              <a:t>因為尊敬別人的意見</a:t>
            </a:r>
            <a:r>
              <a:rPr lang="en-US" altLang="zh-TW" sz="2400" b="1" dirty="0"/>
              <a:t>, </a:t>
            </a:r>
            <a:r>
              <a:rPr lang="zh-TW" altLang="zh-TW" sz="2400" b="1" dirty="0"/>
              <a:t>今天我們必須清楚的向人類宣告是什麼原因使我們要分離</a:t>
            </a:r>
            <a:r>
              <a:rPr lang="en-US" altLang="zh-TW" sz="2400" b="1" dirty="0"/>
              <a:t>. </a:t>
            </a:r>
            <a:endParaRPr lang="zh-TW" altLang="zh-TW" sz="2400" b="1" dirty="0"/>
          </a:p>
        </p:txBody>
      </p:sp>
    </p:spTree>
    <p:extLst>
      <p:ext uri="{BB962C8B-B14F-4D97-AF65-F5344CB8AC3E}">
        <p14:creationId xmlns:p14="http://schemas.microsoft.com/office/powerpoint/2010/main" val="19070522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23528" y="214323"/>
            <a:ext cx="2025234" cy="492443"/>
          </a:xfrm>
          <a:prstGeom prst="rect">
            <a:avLst/>
          </a:prstGeom>
        </p:spPr>
        <p:txBody>
          <a:bodyPr wrap="none">
            <a:spAutoFit/>
          </a:bodyPr>
          <a:lstStyle/>
          <a:p>
            <a:r>
              <a:rPr lang="en-US" altLang="zh-TW" sz="2600" b="1" u="sng" dirty="0"/>
              <a:t>Illustration 9:</a:t>
            </a:r>
            <a:endParaRPr lang="zh-TW" altLang="zh-TW" sz="2600" b="1" u="sng" dirty="0"/>
          </a:p>
        </p:txBody>
      </p:sp>
      <p:sp>
        <p:nvSpPr>
          <p:cNvPr id="3" name="AutoShape 2" descr="君要臣死，臣不得不死？三件事告訴你這不是儒家所提倡的忠- 每日頭條"/>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TW" altLang="en-US"/>
          </a:p>
        </p:txBody>
      </p:sp>
      <p:pic>
        <p:nvPicPr>
          <p:cNvPr id="1126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2835" y="1177116"/>
            <a:ext cx="4536504" cy="31536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2040" y="1383461"/>
            <a:ext cx="4006962" cy="2520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679236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67544" y="483518"/>
            <a:ext cx="8388424" cy="954107"/>
          </a:xfrm>
          <a:prstGeom prst="rect">
            <a:avLst/>
          </a:prstGeom>
          <a:ln w="38100"/>
        </p:spPr>
        <p:style>
          <a:lnRef idx="1">
            <a:schemeClr val="accent5"/>
          </a:lnRef>
          <a:fillRef idx="2">
            <a:schemeClr val="accent5"/>
          </a:fillRef>
          <a:effectRef idx="1">
            <a:schemeClr val="accent5"/>
          </a:effectRef>
          <a:fontRef idx="minor">
            <a:schemeClr val="dk1"/>
          </a:fontRef>
        </p:style>
        <p:txBody>
          <a:bodyPr wrap="square">
            <a:spAutoFit/>
          </a:bodyPr>
          <a:lstStyle/>
          <a:p>
            <a:r>
              <a:rPr lang="en-US" altLang="zh-TW" sz="2800" b="1" dirty="0">
                <a:solidFill>
                  <a:srgbClr val="FF0000"/>
                </a:solidFill>
              </a:rPr>
              <a:t>III. </a:t>
            </a:r>
            <a:r>
              <a:rPr lang="en-US" altLang="zh-TW" sz="2800" b="1" dirty="0"/>
              <a:t>Biblical Laws are needed to build a good civil system.</a:t>
            </a:r>
          </a:p>
          <a:p>
            <a:r>
              <a:rPr lang="en-US" altLang="zh-TW" sz="2800" b="1" dirty="0"/>
              <a:t>      </a:t>
            </a:r>
            <a:r>
              <a:rPr lang="zh-TW" altLang="zh-TW" sz="2800" b="1" dirty="0"/>
              <a:t>聖經的律法是必須的</a:t>
            </a:r>
            <a:r>
              <a:rPr lang="en-US" altLang="zh-TW" sz="2800" b="1" dirty="0"/>
              <a:t>, </a:t>
            </a:r>
            <a:r>
              <a:rPr lang="zh-TW" altLang="zh-TW" sz="2800" b="1" dirty="0"/>
              <a:t>才能夠建立好的社區</a:t>
            </a:r>
            <a:r>
              <a:rPr lang="en-US" altLang="zh-TW" sz="2800" b="1" dirty="0"/>
              <a:t>.</a:t>
            </a:r>
            <a:endParaRPr lang="zh-TW" altLang="zh-TW" sz="2800" dirty="0"/>
          </a:p>
        </p:txBody>
      </p:sp>
      <p:pic>
        <p:nvPicPr>
          <p:cNvPr id="13314" name="Picture 2" descr="https://media.istockphoto.com/photos/law-picture-id611877656?k=6&amp;m=611877656&amp;s=612x612&amp;w=0&amp;h=o6CTOJFNHCvSYzaN52K79vAI21r3cXUKHJYrX1bak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7704" y="1779662"/>
            <a:ext cx="4556891" cy="30379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31047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5799" y="1129108"/>
            <a:ext cx="3600400" cy="26965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20072" y="1082001"/>
            <a:ext cx="2232248" cy="27907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矩形 1"/>
          <p:cNvSpPr/>
          <p:nvPr/>
        </p:nvSpPr>
        <p:spPr>
          <a:xfrm>
            <a:off x="323528" y="123478"/>
            <a:ext cx="2193549" cy="492443"/>
          </a:xfrm>
          <a:prstGeom prst="rect">
            <a:avLst/>
          </a:prstGeom>
        </p:spPr>
        <p:txBody>
          <a:bodyPr wrap="none">
            <a:spAutoFit/>
          </a:bodyPr>
          <a:lstStyle/>
          <a:p>
            <a:r>
              <a:rPr lang="en-US" altLang="zh-TW" sz="2600" b="1" u="sng" dirty="0"/>
              <a:t>Illustration 10:</a:t>
            </a:r>
            <a:endParaRPr lang="zh-TW" altLang="zh-TW" sz="2600" b="1" u="sng" dirty="0"/>
          </a:p>
        </p:txBody>
      </p:sp>
      <p:sp>
        <p:nvSpPr>
          <p:cNvPr id="3" name="矩形 2"/>
          <p:cNvSpPr/>
          <p:nvPr/>
        </p:nvSpPr>
        <p:spPr>
          <a:xfrm>
            <a:off x="2699792" y="525779"/>
            <a:ext cx="5400600" cy="492443"/>
          </a:xfrm>
          <a:prstGeom prst="rect">
            <a:avLst/>
          </a:prstGeom>
        </p:spPr>
        <p:txBody>
          <a:bodyPr wrap="square">
            <a:spAutoFit/>
          </a:bodyPr>
          <a:lstStyle/>
          <a:p>
            <a:r>
              <a:rPr lang="zh-TW" altLang="zh-TW" sz="2600" b="1" dirty="0"/>
              <a:t>漢摩拉比法典</a:t>
            </a:r>
            <a:r>
              <a:rPr lang="en-US" altLang="zh-TW" sz="2600" b="1" dirty="0"/>
              <a:t>/Hammurabi Law</a:t>
            </a:r>
            <a:endParaRPr lang="zh-TW" altLang="zh-TW" sz="2600" b="1" dirty="0"/>
          </a:p>
        </p:txBody>
      </p:sp>
      <p:sp>
        <p:nvSpPr>
          <p:cNvPr id="4" name="矩形 3"/>
          <p:cNvSpPr/>
          <p:nvPr/>
        </p:nvSpPr>
        <p:spPr>
          <a:xfrm>
            <a:off x="275963" y="3939902"/>
            <a:ext cx="8820472" cy="892552"/>
          </a:xfrm>
          <a:prstGeom prst="rect">
            <a:avLst/>
          </a:prstGeom>
        </p:spPr>
        <p:txBody>
          <a:bodyPr wrap="square">
            <a:spAutoFit/>
          </a:bodyPr>
          <a:lstStyle/>
          <a:p>
            <a:r>
              <a:rPr lang="en-US" altLang="zh-TW" sz="2600" b="1" dirty="0"/>
              <a:t>Hammurabi (1792-1750 B.C.) had one of the oldest law code in history. Hammurabi receives the law from Shamash (Sun God)</a:t>
            </a:r>
            <a:endParaRPr lang="zh-TW" altLang="zh-TW" sz="2600" b="1" dirty="0"/>
          </a:p>
        </p:txBody>
      </p:sp>
    </p:spTree>
    <p:extLst>
      <p:ext uri="{BB962C8B-B14F-4D97-AF65-F5344CB8AC3E}">
        <p14:creationId xmlns:p14="http://schemas.microsoft.com/office/powerpoint/2010/main" val="1163644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27119" y="230832"/>
            <a:ext cx="2193549" cy="492443"/>
          </a:xfrm>
          <a:prstGeom prst="rect">
            <a:avLst/>
          </a:prstGeom>
        </p:spPr>
        <p:txBody>
          <a:bodyPr wrap="none">
            <a:spAutoFit/>
          </a:bodyPr>
          <a:lstStyle/>
          <a:p>
            <a:r>
              <a:rPr lang="en-US" altLang="zh-TW" sz="2600" b="1" u="sng" dirty="0"/>
              <a:t>Illustration 11:</a:t>
            </a:r>
            <a:endParaRPr lang="zh-TW" altLang="zh-TW" sz="2600" b="1" u="sng" dirty="0"/>
          </a:p>
        </p:txBody>
      </p:sp>
      <p:pic>
        <p:nvPicPr>
          <p:cNvPr id="14338" name="Picture 2" descr="https://i.ytimg.com/vi/GQQrNK-tMZU/hqdefaul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16016" y="1275606"/>
            <a:ext cx="4224470" cy="3168353"/>
          </a:xfrm>
          <a:prstGeom prst="rect">
            <a:avLst/>
          </a:prstGeom>
          <a:noFill/>
          <a:extLst>
            <a:ext uri="{909E8E84-426E-40DD-AFC4-6F175D3DCCD1}">
              <a14:hiddenFill xmlns:a14="http://schemas.microsoft.com/office/drawing/2010/main">
                <a:solidFill>
                  <a:srgbClr val="FFFFFF"/>
                </a:solidFill>
              </a14:hiddenFill>
            </a:ext>
          </a:extLst>
        </p:spPr>
      </p:pic>
      <p:pic>
        <p:nvPicPr>
          <p:cNvPr id="133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7" y="1275606"/>
            <a:ext cx="3672408" cy="29792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681742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19872" y="126914"/>
            <a:ext cx="3222982" cy="4539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矩形 1"/>
          <p:cNvSpPr/>
          <p:nvPr/>
        </p:nvSpPr>
        <p:spPr>
          <a:xfrm>
            <a:off x="611560" y="987574"/>
            <a:ext cx="2473754" cy="492443"/>
          </a:xfrm>
          <a:prstGeom prst="rect">
            <a:avLst/>
          </a:prstGeom>
        </p:spPr>
        <p:txBody>
          <a:bodyPr wrap="none">
            <a:spAutoFit/>
          </a:bodyPr>
          <a:lstStyle/>
          <a:p>
            <a:r>
              <a:rPr lang="en-US" altLang="zh-TW" sz="2600" b="1" dirty="0"/>
              <a:t>Thomas Aquinas</a:t>
            </a:r>
            <a:endParaRPr lang="zh-TW" altLang="en-US" sz="2600" b="1" dirty="0"/>
          </a:p>
        </p:txBody>
      </p:sp>
    </p:spTree>
    <p:extLst>
      <p:ext uri="{BB962C8B-B14F-4D97-AF65-F5344CB8AC3E}">
        <p14:creationId xmlns:p14="http://schemas.microsoft.com/office/powerpoint/2010/main" val="21573535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410" name="Picture 5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63688" y="-92546"/>
            <a:ext cx="6768751" cy="60276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730293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35897" y="339502"/>
            <a:ext cx="8316416" cy="1200329"/>
          </a:xfrm>
          <a:prstGeom prst="rect">
            <a:avLst/>
          </a:prstGeom>
        </p:spPr>
        <p:txBody>
          <a:bodyPr wrap="square">
            <a:spAutoFit/>
          </a:bodyPr>
          <a:lstStyle/>
          <a:p>
            <a:r>
              <a:rPr lang="en-US" altLang="zh-TW" sz="2400" b="1" dirty="0">
                <a:solidFill>
                  <a:srgbClr val="FF0000"/>
                </a:solidFill>
              </a:rPr>
              <a:t>Eternal Law/</a:t>
            </a:r>
            <a:r>
              <a:rPr lang="zh-TW" altLang="zh-TW" sz="2400" b="1" dirty="0">
                <a:solidFill>
                  <a:srgbClr val="FF0000"/>
                </a:solidFill>
              </a:rPr>
              <a:t>永恆的律</a:t>
            </a:r>
            <a:r>
              <a:rPr lang="en-US" altLang="zh-TW" sz="2400" b="1" dirty="0">
                <a:solidFill>
                  <a:srgbClr val="FF0000"/>
                </a:solidFill>
              </a:rPr>
              <a:t>: </a:t>
            </a:r>
          </a:p>
          <a:p>
            <a:r>
              <a:rPr lang="en-US" altLang="zh-TW" sz="2400" b="1" dirty="0"/>
              <a:t>The principles by which God made and governs the universe. </a:t>
            </a:r>
          </a:p>
          <a:p>
            <a:r>
              <a:rPr lang="zh-TW" altLang="zh-TW" sz="2400" b="1" dirty="0"/>
              <a:t>神創造以及維持這個宇宙的法則</a:t>
            </a:r>
            <a:r>
              <a:rPr lang="en-US" altLang="zh-TW" sz="2400" b="1" dirty="0"/>
              <a:t>.</a:t>
            </a:r>
            <a:endParaRPr lang="zh-TW" altLang="zh-TW" sz="2400" b="1" dirty="0"/>
          </a:p>
        </p:txBody>
      </p:sp>
      <p:pic>
        <p:nvPicPr>
          <p:cNvPr id="16386" name="Picture 2" descr="http://1.bp.blogspot.com/-ZtKGm8qqwWU/TRprVoPZ8GI/AAAAAAAAAGo/_AFUo5MoQIo/s1600/jpg_2739-Hot-Sun-Cartoon-Character.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03848" y="1851670"/>
            <a:ext cx="3095602" cy="31548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732234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298925" y="2211710"/>
            <a:ext cx="4896544" cy="1569660"/>
          </a:xfrm>
          <a:prstGeom prst="rect">
            <a:avLst/>
          </a:prstGeom>
        </p:spPr>
        <p:txBody>
          <a:bodyPr wrap="square">
            <a:spAutoFit/>
          </a:bodyPr>
          <a:lstStyle/>
          <a:p>
            <a:r>
              <a:rPr lang="en-US" altLang="zh-TW" sz="2400" b="1" baseline="30000" dirty="0"/>
              <a:t>3</a:t>
            </a:r>
            <a:r>
              <a:rPr lang="zh-TW" altLang="zh-TW" sz="2400" b="1" dirty="0"/>
              <a:t>我屬我的良人，我的良人也屬我；【歌</a:t>
            </a:r>
            <a:r>
              <a:rPr lang="en-US" altLang="zh-TW" sz="2400" b="1" dirty="0"/>
              <a:t> 6:3a</a:t>
            </a:r>
            <a:r>
              <a:rPr lang="zh-TW" altLang="zh-TW" sz="2400" b="1" dirty="0"/>
              <a:t>】</a:t>
            </a:r>
            <a:br>
              <a:rPr lang="en-US" altLang="zh-TW" sz="2400" b="1" dirty="0"/>
            </a:br>
            <a:r>
              <a:rPr lang="en-US" altLang="zh-TW" sz="2400" b="1" baseline="30000" dirty="0"/>
              <a:t>3</a:t>
            </a:r>
            <a:r>
              <a:rPr lang="en-US" altLang="zh-TW" sz="2400" b="1" dirty="0"/>
              <a:t>I am my beloved's and my beloved is mine; . . . </a:t>
            </a:r>
            <a:r>
              <a:rPr lang="zh-TW" altLang="zh-TW" sz="2400" b="1" dirty="0"/>
              <a:t>【</a:t>
            </a:r>
            <a:r>
              <a:rPr lang="en-US" altLang="zh-TW" sz="2400" b="1" dirty="0"/>
              <a:t>Song 6:3a</a:t>
            </a:r>
            <a:r>
              <a:rPr lang="zh-TW" altLang="zh-TW" sz="2400" b="1" dirty="0"/>
              <a:t>】</a:t>
            </a:r>
          </a:p>
        </p:txBody>
      </p:sp>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80111" y="1995686"/>
            <a:ext cx="2927791" cy="29277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矩形 3"/>
          <p:cNvSpPr/>
          <p:nvPr/>
        </p:nvSpPr>
        <p:spPr>
          <a:xfrm>
            <a:off x="298925" y="157056"/>
            <a:ext cx="8593555" cy="1569660"/>
          </a:xfrm>
          <a:prstGeom prst="rect">
            <a:avLst/>
          </a:prstGeom>
        </p:spPr>
        <p:txBody>
          <a:bodyPr wrap="square">
            <a:spAutoFit/>
          </a:bodyPr>
          <a:lstStyle/>
          <a:p>
            <a:r>
              <a:rPr lang="en-US" altLang="zh-TW" sz="2400" b="1" dirty="0">
                <a:solidFill>
                  <a:srgbClr val="FF0000"/>
                </a:solidFill>
              </a:rPr>
              <a:t>Natural Law/</a:t>
            </a:r>
            <a:r>
              <a:rPr lang="zh-TW" altLang="zh-TW" sz="2400" b="1" dirty="0">
                <a:solidFill>
                  <a:srgbClr val="FF0000"/>
                </a:solidFill>
              </a:rPr>
              <a:t>自然律</a:t>
            </a:r>
            <a:r>
              <a:rPr lang="en-US" altLang="zh-TW" sz="2400" b="1" dirty="0">
                <a:solidFill>
                  <a:srgbClr val="FF0000"/>
                </a:solidFill>
              </a:rPr>
              <a:t>: </a:t>
            </a:r>
          </a:p>
          <a:p>
            <a:r>
              <a:rPr lang="en-US" altLang="zh-TW" sz="2400" b="1" dirty="0"/>
              <a:t>The reflection of eternal law in the very structure of the created rational mind, directing us to our natural good. </a:t>
            </a:r>
          </a:p>
          <a:p>
            <a:r>
              <a:rPr lang="zh-TW" altLang="zh-TW" sz="2400" b="1" dirty="0"/>
              <a:t>神永恆的律反映在我們的心中</a:t>
            </a:r>
            <a:r>
              <a:rPr lang="en-US" altLang="zh-TW" sz="2400" b="1" dirty="0"/>
              <a:t>, </a:t>
            </a:r>
            <a:r>
              <a:rPr lang="zh-TW" altLang="zh-TW" sz="2400" b="1" dirty="0"/>
              <a:t>引導我們去做自然</a:t>
            </a:r>
            <a:r>
              <a:rPr lang="en-US" altLang="zh-TW" sz="2400" b="1" dirty="0"/>
              <a:t>(</a:t>
            </a:r>
            <a:r>
              <a:rPr lang="zh-TW" altLang="zh-TW" sz="2400" b="1" dirty="0"/>
              <a:t>順性</a:t>
            </a:r>
            <a:r>
              <a:rPr lang="en-US" altLang="zh-TW" sz="2400" b="1" dirty="0"/>
              <a:t>)</a:t>
            </a:r>
            <a:r>
              <a:rPr lang="zh-TW" altLang="zh-TW" sz="2400" b="1" dirty="0"/>
              <a:t>的好事</a:t>
            </a:r>
            <a:r>
              <a:rPr lang="en-US" altLang="zh-TW" sz="2400" b="1" dirty="0"/>
              <a:t>.</a:t>
            </a:r>
            <a:endParaRPr lang="zh-TW" altLang="zh-TW" sz="2400" b="1" dirty="0"/>
          </a:p>
        </p:txBody>
      </p:sp>
    </p:spTree>
    <p:extLst>
      <p:ext uri="{BB962C8B-B14F-4D97-AF65-F5344CB8AC3E}">
        <p14:creationId xmlns:p14="http://schemas.microsoft.com/office/powerpoint/2010/main" val="4191063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38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67544" y="555526"/>
            <a:ext cx="7488832" cy="1569660"/>
          </a:xfrm>
          <a:prstGeom prst="rect">
            <a:avLst/>
          </a:prstGeom>
        </p:spPr>
        <p:txBody>
          <a:bodyPr wrap="square">
            <a:spAutoFit/>
          </a:bodyPr>
          <a:lstStyle/>
          <a:p>
            <a:r>
              <a:rPr lang="en-US" altLang="zh-TW" sz="2400" b="1" dirty="0">
                <a:solidFill>
                  <a:srgbClr val="FF0000"/>
                </a:solidFill>
              </a:rPr>
              <a:t>Divine Law/</a:t>
            </a:r>
            <a:r>
              <a:rPr lang="zh-TW" altLang="en-US" sz="2400" b="1" dirty="0">
                <a:solidFill>
                  <a:srgbClr val="FF0000"/>
                </a:solidFill>
              </a:rPr>
              <a:t>聖律</a:t>
            </a:r>
            <a:r>
              <a:rPr lang="en-US" altLang="zh-TW" sz="2400" b="1" dirty="0">
                <a:solidFill>
                  <a:srgbClr val="FF0000"/>
                </a:solidFill>
              </a:rPr>
              <a:t>: </a:t>
            </a:r>
          </a:p>
          <a:p>
            <a:r>
              <a:rPr lang="en-US" altLang="zh-TW" sz="2400" b="1" dirty="0"/>
              <a:t>The reflection of eternal law in God’s revealed Word. </a:t>
            </a:r>
          </a:p>
          <a:p>
            <a:r>
              <a:rPr lang="zh-TW" altLang="en-US" sz="2400" b="1" dirty="0"/>
              <a:t>神的永恆的律</a:t>
            </a:r>
            <a:r>
              <a:rPr lang="en-US" altLang="zh-TW" sz="2400" b="1" dirty="0"/>
              <a:t>, </a:t>
            </a:r>
            <a:r>
              <a:rPr lang="zh-TW" altLang="en-US" sz="2400" b="1" dirty="0"/>
              <a:t>很大的部分藉著聖經向我們顯現</a:t>
            </a:r>
            <a:r>
              <a:rPr lang="en-US" altLang="zh-TW" sz="2400" b="1" dirty="0"/>
              <a:t>. </a:t>
            </a:r>
            <a:r>
              <a:rPr lang="zh-TW" altLang="en-US" sz="2400" b="1" dirty="0"/>
              <a:t>包括舊約和新約</a:t>
            </a:r>
            <a:r>
              <a:rPr lang="en-US" altLang="zh-TW" sz="2400" b="1" dirty="0"/>
              <a:t>.</a:t>
            </a:r>
          </a:p>
        </p:txBody>
      </p:sp>
    </p:spTree>
    <p:extLst>
      <p:ext uri="{BB962C8B-B14F-4D97-AF65-F5344CB8AC3E}">
        <p14:creationId xmlns:p14="http://schemas.microsoft.com/office/powerpoint/2010/main" val="4177997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92715" y="123478"/>
            <a:ext cx="8712968" cy="1938992"/>
          </a:xfrm>
          <a:prstGeom prst="rect">
            <a:avLst/>
          </a:prstGeom>
        </p:spPr>
        <p:txBody>
          <a:bodyPr wrap="square">
            <a:spAutoFit/>
          </a:bodyPr>
          <a:lstStyle/>
          <a:p>
            <a:r>
              <a:rPr lang="en-US" altLang="zh-TW" sz="2400" b="1" dirty="0">
                <a:solidFill>
                  <a:srgbClr val="FF0000"/>
                </a:solidFill>
              </a:rPr>
              <a:t>Human Law/</a:t>
            </a:r>
            <a:r>
              <a:rPr lang="zh-TW" altLang="zh-TW" sz="2400" b="1" dirty="0">
                <a:solidFill>
                  <a:srgbClr val="FF0000"/>
                </a:solidFill>
              </a:rPr>
              <a:t>人的律</a:t>
            </a:r>
            <a:r>
              <a:rPr lang="en-US" altLang="zh-TW" sz="2400" b="1" dirty="0">
                <a:solidFill>
                  <a:srgbClr val="FF0000"/>
                </a:solidFill>
              </a:rPr>
              <a:t>:</a:t>
            </a:r>
          </a:p>
          <a:p>
            <a:r>
              <a:rPr lang="en-US" altLang="zh-TW" sz="2400" b="1" dirty="0">
                <a:solidFill>
                  <a:srgbClr val="FF0000"/>
                </a:solidFill>
              </a:rPr>
              <a:t> </a:t>
            </a:r>
            <a:r>
              <a:rPr lang="en-US" altLang="zh-TW" sz="2400" b="1" dirty="0"/>
              <a:t>Detailed “determinations” or applications of natural law to the circumstances of particular human societies. </a:t>
            </a:r>
          </a:p>
          <a:p>
            <a:r>
              <a:rPr lang="zh-TW" altLang="zh-TW" sz="2400" b="1" dirty="0"/>
              <a:t>社會的法律</a:t>
            </a:r>
            <a:r>
              <a:rPr lang="en-US" altLang="zh-TW" sz="2400" b="1" dirty="0"/>
              <a:t>——</a:t>
            </a:r>
            <a:r>
              <a:rPr lang="zh-TW" altLang="zh-TW" sz="2400" b="1" dirty="0"/>
              <a:t>因著特定社會的需要</a:t>
            </a:r>
            <a:r>
              <a:rPr lang="en-US" altLang="zh-TW" sz="2400" b="1" dirty="0"/>
              <a:t>, </a:t>
            </a:r>
            <a:r>
              <a:rPr lang="zh-TW" altLang="zh-TW" sz="2400" b="1" dirty="0"/>
              <a:t>把自然律應用在規範社會行為</a:t>
            </a:r>
            <a:r>
              <a:rPr lang="en-US" altLang="zh-TW" sz="2400" b="1" dirty="0"/>
              <a:t>.</a:t>
            </a:r>
            <a:endParaRPr lang="zh-TW" altLang="zh-TW" sz="2400" b="1" dirty="0"/>
          </a:p>
        </p:txBody>
      </p:sp>
      <p:pic>
        <p:nvPicPr>
          <p:cNvPr id="18434" name="Picture 2" descr="https://1.bp.blogspot.com/-BruMF8IaEz8/WPZZNJ80-EI/AAAAAAAAMws/YjxgTFotu1gMBTfYzcHzxxcD9Tsd0ImEwCK4B/s1600/35502446_l-600x355-79867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9477" y="2283718"/>
            <a:ext cx="4176464" cy="24710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89854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99385" y="411510"/>
            <a:ext cx="8604448" cy="4154984"/>
          </a:xfrm>
          <a:prstGeom prst="rect">
            <a:avLst/>
          </a:prstGeom>
        </p:spPr>
        <p:txBody>
          <a:bodyPr wrap="square">
            <a:spAutoFit/>
          </a:bodyPr>
          <a:lstStyle/>
          <a:p>
            <a:r>
              <a:rPr lang="en-US" altLang="zh-TW" sz="2400" b="1" dirty="0"/>
              <a:t>We hold these truths to be self-evident, that all men are created equal, that they are endowed by their Creator with certain unalienable Rights, that among these are Life, Liberty and the pursuit of Happiness.--That to secure these rights, Governments are instituted among Men, deriving their just powers from the consent of the governed, </a:t>
            </a:r>
          </a:p>
          <a:p>
            <a:r>
              <a:rPr lang="zh-TW" altLang="zh-TW" sz="2400" b="1" dirty="0"/>
              <a:t>我們相信下列的真理是不問自明的</a:t>
            </a:r>
            <a:r>
              <a:rPr lang="en-US" altLang="zh-TW" sz="2400" b="1" dirty="0"/>
              <a:t>, </a:t>
            </a:r>
            <a:r>
              <a:rPr lang="zh-TW" altLang="zh-TW" sz="2400" b="1" dirty="0"/>
              <a:t>每個人心裡可以曉得</a:t>
            </a:r>
            <a:r>
              <a:rPr lang="en-US" altLang="zh-TW" sz="2400" b="1" dirty="0"/>
              <a:t>, </a:t>
            </a:r>
            <a:r>
              <a:rPr lang="zh-TW" altLang="zh-TW" sz="2400" b="1" dirty="0"/>
              <a:t>無可推諉的</a:t>
            </a:r>
            <a:r>
              <a:rPr lang="en-US" altLang="zh-TW" sz="2400" b="1" dirty="0"/>
              <a:t>: </a:t>
            </a:r>
            <a:r>
              <a:rPr lang="zh-TW" altLang="zh-TW" sz="2400" b="1" dirty="0"/>
              <a:t>所有的人是受造而平等的</a:t>
            </a:r>
            <a:r>
              <a:rPr lang="en-US" altLang="zh-TW" sz="2400" b="1" dirty="0"/>
              <a:t>, </a:t>
            </a:r>
            <a:r>
              <a:rPr lang="zh-TW" altLang="zh-TW" sz="2400" b="1" dirty="0"/>
              <a:t>每個人都擁有創造主付與他們不可分離</a:t>
            </a:r>
            <a:r>
              <a:rPr lang="en-US" altLang="zh-TW" sz="2400" b="1" dirty="0"/>
              <a:t>, </a:t>
            </a:r>
            <a:r>
              <a:rPr lang="zh-TW" altLang="zh-TW" sz="2400" b="1" dirty="0"/>
              <a:t>不能被剝奪的權力</a:t>
            </a:r>
            <a:r>
              <a:rPr lang="en-US" altLang="zh-TW" sz="2400" b="1" dirty="0"/>
              <a:t>, </a:t>
            </a:r>
            <a:r>
              <a:rPr lang="zh-TW" altLang="zh-TW" sz="2400" b="1" dirty="0"/>
              <a:t>譬如</a:t>
            </a:r>
            <a:r>
              <a:rPr lang="en-US" altLang="zh-TW" sz="2400" b="1" dirty="0"/>
              <a:t>:</a:t>
            </a:r>
            <a:r>
              <a:rPr lang="zh-TW" altLang="zh-TW" sz="2400" b="1" dirty="0"/>
              <a:t>生命</a:t>
            </a:r>
            <a:r>
              <a:rPr lang="en-US" altLang="zh-TW" sz="2400" b="1" dirty="0"/>
              <a:t>, </a:t>
            </a:r>
            <a:r>
              <a:rPr lang="zh-TW" altLang="zh-TW" sz="2400" b="1" dirty="0"/>
              <a:t>自由</a:t>
            </a:r>
            <a:r>
              <a:rPr lang="en-US" altLang="zh-TW" sz="2400" b="1" dirty="0"/>
              <a:t>, </a:t>
            </a:r>
            <a:r>
              <a:rPr lang="zh-TW" altLang="zh-TW" sz="2400" b="1" dirty="0"/>
              <a:t>和追求幸福的權力</a:t>
            </a:r>
            <a:r>
              <a:rPr lang="en-US" altLang="zh-TW" sz="2400" b="1" dirty="0"/>
              <a:t>. </a:t>
            </a:r>
            <a:r>
              <a:rPr lang="zh-TW" altLang="zh-TW" sz="2400" b="1" dirty="0"/>
              <a:t>為了要保有這些權力</a:t>
            </a:r>
            <a:r>
              <a:rPr lang="en-US" altLang="zh-TW" sz="2400" b="1" dirty="0"/>
              <a:t>, </a:t>
            </a:r>
            <a:r>
              <a:rPr lang="zh-TW" altLang="zh-TW" sz="2400" b="1" dirty="0"/>
              <a:t>政府就由人民當中產生</a:t>
            </a:r>
            <a:r>
              <a:rPr lang="en-US" altLang="zh-TW" sz="2400" b="1" dirty="0"/>
              <a:t>, </a:t>
            </a:r>
            <a:r>
              <a:rPr lang="zh-TW" altLang="zh-TW" sz="2400" b="1" dirty="0"/>
              <a:t>政府的權柄是由接受統治的人民同意後產生的</a:t>
            </a:r>
            <a:r>
              <a:rPr lang="en-US" altLang="zh-TW" sz="2400" b="1" dirty="0"/>
              <a:t>. </a:t>
            </a:r>
            <a:endParaRPr lang="zh-TW" altLang="zh-TW" sz="2400" b="1" dirty="0"/>
          </a:p>
        </p:txBody>
      </p:sp>
    </p:spTree>
    <p:extLst>
      <p:ext uri="{BB962C8B-B14F-4D97-AF65-F5344CB8AC3E}">
        <p14:creationId xmlns:p14="http://schemas.microsoft.com/office/powerpoint/2010/main" val="223702554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67544" y="267494"/>
            <a:ext cx="2193549" cy="492443"/>
          </a:xfrm>
          <a:prstGeom prst="rect">
            <a:avLst/>
          </a:prstGeom>
        </p:spPr>
        <p:txBody>
          <a:bodyPr wrap="none">
            <a:spAutoFit/>
          </a:bodyPr>
          <a:lstStyle/>
          <a:p>
            <a:r>
              <a:rPr lang="en-US" altLang="zh-TW" sz="2600" b="1" u="sng" dirty="0"/>
              <a:t>Illustration 12:</a:t>
            </a:r>
            <a:endParaRPr lang="zh-TW" altLang="zh-TW" sz="2600" b="1" u="sng" dirty="0"/>
          </a:p>
        </p:txBody>
      </p:sp>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982358"/>
            <a:ext cx="4320480" cy="2160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41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04869" y="2391572"/>
            <a:ext cx="4340005" cy="2556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8963497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51520" y="195486"/>
            <a:ext cx="8892480" cy="1569660"/>
          </a:xfrm>
          <a:prstGeom prst="rect">
            <a:avLst/>
          </a:prstGeom>
        </p:spPr>
        <p:txBody>
          <a:bodyPr wrap="square">
            <a:spAutoFit/>
          </a:bodyPr>
          <a:lstStyle/>
          <a:p>
            <a:r>
              <a:rPr lang="en-US" altLang="zh-TW" sz="2400" b="1" dirty="0">
                <a:solidFill>
                  <a:srgbClr val="FF0000"/>
                </a:solidFill>
              </a:rPr>
              <a:t>Law of Sin/</a:t>
            </a:r>
            <a:r>
              <a:rPr lang="zh-TW" altLang="zh-TW" sz="2400" b="1" dirty="0">
                <a:solidFill>
                  <a:srgbClr val="FF0000"/>
                </a:solidFill>
              </a:rPr>
              <a:t>罪律</a:t>
            </a:r>
            <a:r>
              <a:rPr lang="en-US" altLang="zh-TW" sz="2400" b="1" dirty="0">
                <a:solidFill>
                  <a:srgbClr val="FF0000"/>
                </a:solidFill>
              </a:rPr>
              <a:t>:</a:t>
            </a:r>
          </a:p>
          <a:p>
            <a:r>
              <a:rPr lang="en-US" altLang="zh-TW" sz="2400" b="1" dirty="0">
                <a:solidFill>
                  <a:srgbClr val="FF0000"/>
                </a:solidFill>
              </a:rPr>
              <a:t> </a:t>
            </a:r>
            <a:r>
              <a:rPr lang="en-US" altLang="zh-TW" sz="2400" b="1" dirty="0"/>
              <a:t>Not a law in the strict sense but a penalty or consequence resulting from Divine law for man’s turning his back on God. </a:t>
            </a:r>
          </a:p>
          <a:p>
            <a:r>
              <a:rPr lang="zh-TW" altLang="zh-TW" sz="2400" b="1" dirty="0"/>
              <a:t>就是對抗聖律</a:t>
            </a:r>
            <a:r>
              <a:rPr lang="en-US" altLang="zh-TW" sz="2400" b="1" dirty="0"/>
              <a:t>, </a:t>
            </a:r>
            <a:r>
              <a:rPr lang="zh-TW" altLang="zh-TW" sz="2400" b="1" dirty="0"/>
              <a:t>背對神所引致的後果</a:t>
            </a:r>
            <a:r>
              <a:rPr lang="en-US" altLang="zh-TW" sz="2400" b="1" dirty="0"/>
              <a:t>. </a:t>
            </a:r>
            <a:r>
              <a:rPr lang="zh-TW" altLang="zh-TW" sz="2400" b="1" dirty="0"/>
              <a:t>嚴格講</a:t>
            </a:r>
            <a:r>
              <a:rPr lang="en-US" altLang="zh-TW" sz="2400" b="1" dirty="0"/>
              <a:t>, </a:t>
            </a:r>
            <a:r>
              <a:rPr lang="zh-TW" altLang="zh-TW" sz="2400" b="1" dirty="0"/>
              <a:t>沒有這種 </a:t>
            </a:r>
            <a:r>
              <a:rPr lang="en-US" altLang="zh-TW" sz="2400" b="1" dirty="0"/>
              <a:t>“</a:t>
            </a:r>
            <a:r>
              <a:rPr lang="zh-TW" altLang="zh-TW" sz="2400" b="1" dirty="0"/>
              <a:t>法律</a:t>
            </a:r>
            <a:r>
              <a:rPr lang="en-US" altLang="zh-TW" sz="2400" b="1" dirty="0"/>
              <a:t>”.</a:t>
            </a:r>
            <a:endParaRPr lang="zh-TW" altLang="en-US" sz="2400" b="1" dirty="0"/>
          </a:p>
        </p:txBody>
      </p:sp>
      <p:pic>
        <p:nvPicPr>
          <p:cNvPr id="19458" name="Picture 2" descr="https://i.ytimg.com/vi/xQIindg4-y4/maxresdefault.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49889" y="2067694"/>
            <a:ext cx="4804121" cy="27023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283638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23528" y="339502"/>
            <a:ext cx="2193549" cy="492443"/>
          </a:xfrm>
          <a:prstGeom prst="rect">
            <a:avLst/>
          </a:prstGeom>
        </p:spPr>
        <p:txBody>
          <a:bodyPr wrap="none">
            <a:spAutoFit/>
          </a:bodyPr>
          <a:lstStyle/>
          <a:p>
            <a:r>
              <a:rPr lang="en-US" altLang="zh-TW" sz="2600" b="1" u="sng" dirty="0"/>
              <a:t>Illustration 13:</a:t>
            </a:r>
            <a:endParaRPr lang="zh-TW" altLang="zh-TW" sz="2600" b="1" u="sng" dirty="0"/>
          </a:p>
        </p:txBody>
      </p:sp>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1800" y="699542"/>
            <a:ext cx="5715000" cy="4029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9775780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539552" y="339502"/>
            <a:ext cx="2193549" cy="492443"/>
          </a:xfrm>
          <a:prstGeom prst="rect">
            <a:avLst/>
          </a:prstGeom>
        </p:spPr>
        <p:txBody>
          <a:bodyPr wrap="none">
            <a:spAutoFit/>
          </a:bodyPr>
          <a:lstStyle/>
          <a:p>
            <a:r>
              <a:rPr lang="en-US" altLang="zh-TW" sz="2600" b="1" u="sng" dirty="0"/>
              <a:t>Illustration 14:</a:t>
            </a:r>
            <a:endParaRPr lang="zh-TW" altLang="zh-TW" sz="2600" b="1" u="sng" dirty="0"/>
          </a:p>
        </p:txBody>
      </p:sp>
      <p:pic>
        <p:nvPicPr>
          <p:cNvPr id="21506" name="Picture 2" descr="http://bestsellingcarsblog.com/wp-content/uploads/2013/07/Car-dealership.-Picture-courtesy-of-speedfactorycars.com_.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8496" y="2139702"/>
            <a:ext cx="5715000" cy="2828925"/>
          </a:xfrm>
          <a:prstGeom prst="rect">
            <a:avLst/>
          </a:prstGeom>
          <a:noFill/>
          <a:extLst>
            <a:ext uri="{909E8E84-426E-40DD-AFC4-6F175D3DCCD1}">
              <a14:hiddenFill xmlns:a14="http://schemas.microsoft.com/office/drawing/2010/main">
                <a:solidFill>
                  <a:srgbClr val="FFFFFF"/>
                </a:solidFill>
              </a14:hiddenFill>
            </a:ext>
          </a:extLst>
        </p:spPr>
      </p:pic>
      <p:sp>
        <p:nvSpPr>
          <p:cNvPr id="3" name="矩形 2"/>
          <p:cNvSpPr/>
          <p:nvPr/>
        </p:nvSpPr>
        <p:spPr>
          <a:xfrm>
            <a:off x="3707904" y="593720"/>
            <a:ext cx="1429174" cy="492443"/>
          </a:xfrm>
          <a:prstGeom prst="rect">
            <a:avLst/>
          </a:prstGeom>
        </p:spPr>
        <p:txBody>
          <a:bodyPr wrap="none">
            <a:spAutoFit/>
          </a:bodyPr>
          <a:lstStyle/>
          <a:p>
            <a:r>
              <a:rPr lang="en-US" altLang="zh-TW" sz="2600" b="1" dirty="0"/>
              <a:t>Blue Law</a:t>
            </a:r>
            <a:endParaRPr lang="zh-TW" altLang="en-US" sz="2600" b="1" dirty="0"/>
          </a:p>
        </p:txBody>
      </p:sp>
      <p:pic>
        <p:nvPicPr>
          <p:cNvPr id="1945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47664" y="1291920"/>
            <a:ext cx="3440107" cy="1797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461" name="Picture 5" descr="2020-2021 Gym Closed Dates: - TKOcheer.co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92707" y="1339082"/>
            <a:ext cx="2571750" cy="17811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131688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一部《個人破產法》可以解決哪些問題？關鍵是這些！ - 壹讀"/>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1760" y="1563637"/>
            <a:ext cx="4629088" cy="2592289"/>
          </a:xfrm>
          <a:prstGeom prst="rect">
            <a:avLst/>
          </a:prstGeom>
          <a:noFill/>
          <a:extLst>
            <a:ext uri="{909E8E84-426E-40DD-AFC4-6F175D3DCCD1}">
              <a14:hiddenFill xmlns:a14="http://schemas.microsoft.com/office/drawing/2010/main">
                <a:solidFill>
                  <a:srgbClr val="FFFFFF"/>
                </a:solidFill>
              </a14:hiddenFill>
            </a:ext>
          </a:extLst>
        </p:spPr>
      </p:pic>
      <p:sp>
        <p:nvSpPr>
          <p:cNvPr id="2" name="矩形 1"/>
          <p:cNvSpPr/>
          <p:nvPr/>
        </p:nvSpPr>
        <p:spPr>
          <a:xfrm>
            <a:off x="578251" y="483518"/>
            <a:ext cx="2193549" cy="492443"/>
          </a:xfrm>
          <a:prstGeom prst="rect">
            <a:avLst/>
          </a:prstGeom>
        </p:spPr>
        <p:txBody>
          <a:bodyPr wrap="none">
            <a:spAutoFit/>
          </a:bodyPr>
          <a:lstStyle/>
          <a:p>
            <a:r>
              <a:rPr lang="en-US" altLang="zh-TW" sz="2600" b="1" u="sng" dirty="0"/>
              <a:t>Illustration 15:</a:t>
            </a:r>
            <a:endParaRPr lang="zh-TW" altLang="zh-TW" sz="2600" b="1" u="sng" dirty="0"/>
          </a:p>
        </p:txBody>
      </p:sp>
    </p:spTree>
    <p:extLst>
      <p:ext uri="{BB962C8B-B14F-4D97-AF65-F5344CB8AC3E}">
        <p14:creationId xmlns:p14="http://schemas.microsoft.com/office/powerpoint/2010/main" val="102984518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67543" y="267493"/>
            <a:ext cx="2193549" cy="492443"/>
          </a:xfrm>
          <a:prstGeom prst="rect">
            <a:avLst/>
          </a:prstGeom>
        </p:spPr>
        <p:txBody>
          <a:bodyPr wrap="none">
            <a:spAutoFit/>
          </a:bodyPr>
          <a:lstStyle/>
          <a:p>
            <a:r>
              <a:rPr lang="en-US" altLang="zh-TW" sz="2600" b="1" u="sng" dirty="0"/>
              <a:t>Illustration 16:</a:t>
            </a:r>
            <a:endParaRPr lang="zh-TW" altLang="en-US" sz="2600" b="1" u="sng" dirty="0"/>
          </a:p>
        </p:txBody>
      </p:sp>
      <p:pic>
        <p:nvPicPr>
          <p:cNvPr id="22530" name="Picture 2" descr="https://www.berrystreet.org.au/sites/default/files/child-physical-abus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43808" y="915566"/>
            <a:ext cx="5328592" cy="39364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184403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79512" y="123478"/>
            <a:ext cx="8784976" cy="4893647"/>
          </a:xfrm>
          <a:prstGeom prst="rect">
            <a:avLst/>
          </a:prstGeom>
        </p:spPr>
        <p:txBody>
          <a:bodyPr wrap="square">
            <a:spAutoFit/>
          </a:bodyPr>
          <a:lstStyle/>
          <a:p>
            <a:r>
              <a:rPr lang="en-US" altLang="zh-TW" baseline="30000" dirty="0"/>
              <a:t>1</a:t>
            </a:r>
            <a:r>
              <a:rPr lang="zh-TW" altLang="zh-TW" sz="2400" b="1" dirty="0"/>
              <a:t>論到你們信上所提的事，我說男不近女倒好。</a:t>
            </a:r>
            <a:r>
              <a:rPr lang="en-US" altLang="zh-TW" sz="2400" b="1" baseline="30000" dirty="0"/>
              <a:t>2</a:t>
            </a:r>
            <a:r>
              <a:rPr lang="zh-TW" altLang="zh-TW" sz="2400" b="1" dirty="0"/>
              <a:t>但要免淫亂的事，男子當各有自己的妻子；女子也當各有自己的丈夫。</a:t>
            </a:r>
            <a:r>
              <a:rPr lang="en-US" altLang="zh-TW" sz="2400" b="1" baseline="30000" dirty="0"/>
              <a:t>3</a:t>
            </a:r>
            <a:r>
              <a:rPr lang="zh-TW" altLang="zh-TW" sz="2400" b="1" dirty="0"/>
              <a:t>丈夫當用合宜之分待妻子；妻子待丈夫也要如此。</a:t>
            </a:r>
            <a:r>
              <a:rPr lang="en-US" altLang="zh-TW" sz="2400" b="1" baseline="30000" dirty="0"/>
              <a:t>4</a:t>
            </a:r>
            <a:r>
              <a:rPr lang="zh-TW" altLang="zh-TW" sz="2400" b="1" dirty="0"/>
              <a:t>妻子沒有權柄主張自己的身子，乃在丈夫；丈夫也沒有權柄主張自己的身子，乃在妻子。【林前</a:t>
            </a:r>
            <a:r>
              <a:rPr lang="en-US" altLang="zh-TW" sz="2400" b="1" dirty="0"/>
              <a:t> 7:1~4</a:t>
            </a:r>
            <a:r>
              <a:rPr lang="zh-TW" altLang="zh-TW" sz="2400" b="1" dirty="0"/>
              <a:t>】</a:t>
            </a:r>
            <a:br>
              <a:rPr lang="en-US" altLang="zh-TW" sz="2400" b="1" dirty="0"/>
            </a:br>
            <a:r>
              <a:rPr lang="en-US" altLang="zh-TW" sz="2400" b="1" baseline="30000" dirty="0"/>
              <a:t>1</a:t>
            </a:r>
            <a:r>
              <a:rPr lang="en-US" altLang="zh-TW" sz="2400" b="1" dirty="0"/>
              <a:t>Now concerning the matters about which you wrote: "It is good for a man not to have sexual relations with a woman." </a:t>
            </a:r>
            <a:r>
              <a:rPr lang="en-US" altLang="zh-TW" sz="2400" b="1" baseline="30000" dirty="0"/>
              <a:t>2</a:t>
            </a:r>
            <a:r>
              <a:rPr lang="en-US" altLang="zh-TW" sz="2400" b="1" dirty="0"/>
              <a:t>But because of the temptation to sexual immorality, each man should have his own wife and each woman her own husband. </a:t>
            </a:r>
            <a:r>
              <a:rPr lang="en-US" altLang="zh-TW" sz="2400" b="1" baseline="30000" dirty="0"/>
              <a:t>3</a:t>
            </a:r>
            <a:r>
              <a:rPr lang="en-US" altLang="zh-TW" sz="2400" b="1" dirty="0"/>
              <a:t>The husband should give to his wife her conjugal rights, and likewise the wife to her husband. </a:t>
            </a:r>
            <a:r>
              <a:rPr lang="en-US" altLang="zh-TW" sz="2400" b="1" baseline="30000" dirty="0"/>
              <a:t>4</a:t>
            </a:r>
            <a:r>
              <a:rPr lang="en-US" altLang="zh-TW" sz="2400" b="1" dirty="0"/>
              <a:t>For the wife does not have authority over her own body, but the husband does. Likewise the husband does not have authority over his own body, but the wife does. </a:t>
            </a:r>
            <a:r>
              <a:rPr lang="zh-TW" altLang="zh-TW" sz="2400" b="1" dirty="0"/>
              <a:t>【</a:t>
            </a:r>
            <a:r>
              <a:rPr lang="en-US" altLang="zh-TW" sz="2400" b="1" dirty="0"/>
              <a:t>1Cor 7:1~4</a:t>
            </a:r>
            <a:r>
              <a:rPr lang="zh-TW" altLang="zh-TW" sz="2400" b="1" dirty="0"/>
              <a:t>】</a:t>
            </a:r>
          </a:p>
        </p:txBody>
      </p:sp>
    </p:spTree>
    <p:extLst>
      <p:ext uri="{BB962C8B-B14F-4D97-AF65-F5344CB8AC3E}">
        <p14:creationId xmlns:p14="http://schemas.microsoft.com/office/powerpoint/2010/main" val="173963234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03880" y="149900"/>
            <a:ext cx="1806905" cy="523220"/>
          </a:xfrm>
          <a:prstGeom prst="rect">
            <a:avLst/>
          </a:prstGeom>
          <a:solidFill>
            <a:srgbClr val="FFFF00"/>
          </a:solidFill>
        </p:spPr>
        <p:txBody>
          <a:bodyPr wrap="none">
            <a:spAutoFit/>
          </a:bodyPr>
          <a:lstStyle/>
          <a:p>
            <a:r>
              <a:rPr lang="en-US" altLang="zh-TW" sz="2800" b="1" dirty="0">
                <a:solidFill>
                  <a:srgbClr val="FF0000"/>
                </a:solidFill>
              </a:rPr>
              <a:t>Conclusion</a:t>
            </a:r>
            <a:endParaRPr lang="zh-TW" altLang="zh-TW" sz="2800" b="1" dirty="0">
              <a:solidFill>
                <a:srgbClr val="FF0000"/>
              </a:solidFill>
            </a:endParaRPr>
          </a:p>
        </p:txBody>
      </p:sp>
      <p:sp>
        <p:nvSpPr>
          <p:cNvPr id="4" name="矩形 3"/>
          <p:cNvSpPr/>
          <p:nvPr/>
        </p:nvSpPr>
        <p:spPr>
          <a:xfrm>
            <a:off x="107504" y="771550"/>
            <a:ext cx="8856984" cy="4339650"/>
          </a:xfrm>
          <a:prstGeom prst="rect">
            <a:avLst/>
          </a:prstGeom>
        </p:spPr>
        <p:txBody>
          <a:bodyPr wrap="square">
            <a:spAutoFit/>
          </a:bodyPr>
          <a:lstStyle/>
          <a:p>
            <a:r>
              <a:rPr lang="en-US" altLang="zh-TW" sz="2300" b="1" baseline="30000" dirty="0"/>
              <a:t>6</a:t>
            </a:r>
            <a:r>
              <a:rPr lang="zh-TW" altLang="zh-TW" sz="2300" b="1" dirty="0"/>
              <a:t>所以你們要謹守遵行；這就是你們在萬民眼前的智慧、聰明。他們聽見這一切律例，必說：這大國的人真是有智慧，有聰明！</a:t>
            </a:r>
            <a:r>
              <a:rPr lang="en-US" altLang="zh-TW" sz="2300" b="1" baseline="30000" dirty="0"/>
              <a:t>7</a:t>
            </a:r>
            <a:r>
              <a:rPr lang="zh-TW" altLang="zh-TW" sz="2300" b="1" dirty="0"/>
              <a:t>那一大國的人有　 神與他們相近，像耶和華</a:t>
            </a:r>
            <a:r>
              <a:rPr lang="en-US" altLang="zh-TW" sz="2300" b="1" dirty="0"/>
              <a:t>─</a:t>
            </a:r>
            <a:r>
              <a:rPr lang="zh-TW" altLang="zh-TW" sz="2300" b="1" dirty="0"/>
              <a:t>我們的　神、在我們求告他的時候與我們相近呢？</a:t>
            </a:r>
            <a:r>
              <a:rPr lang="en-US" altLang="zh-TW" sz="2300" b="1" baseline="30000" dirty="0"/>
              <a:t>8</a:t>
            </a:r>
            <a:r>
              <a:rPr lang="zh-TW" altLang="zh-TW" sz="2300" b="1" dirty="0"/>
              <a:t>又那一大國有這樣公義的律例典章、像我今日在你們面前所陳明的這一切律法呢？【申</a:t>
            </a:r>
            <a:r>
              <a:rPr lang="en-US" altLang="zh-TW" sz="2300" b="1" dirty="0"/>
              <a:t> 4:6~8</a:t>
            </a:r>
            <a:r>
              <a:rPr lang="zh-TW" altLang="zh-TW" sz="2300" b="1" dirty="0"/>
              <a:t>】</a:t>
            </a:r>
            <a:br>
              <a:rPr lang="en-US" altLang="zh-TW" sz="2300" b="1" dirty="0"/>
            </a:br>
            <a:r>
              <a:rPr lang="en-US" altLang="zh-TW" sz="2300" b="1" baseline="30000" dirty="0"/>
              <a:t>6</a:t>
            </a:r>
            <a:r>
              <a:rPr lang="en-US" altLang="zh-TW" sz="2300" b="1" dirty="0"/>
              <a:t>Keep them and do them, for that will be your wisdom and your understanding in the sight of the peoples, who, when they hear all these statutes, will say, 'Surely this great nation is a wise and understanding people.' </a:t>
            </a:r>
            <a:r>
              <a:rPr lang="en-US" altLang="zh-TW" sz="2300" b="1" baseline="30000" dirty="0"/>
              <a:t>7</a:t>
            </a:r>
            <a:r>
              <a:rPr lang="en-US" altLang="zh-TW" sz="2300" b="1" dirty="0"/>
              <a:t>For what great nation is there that has a god so near to it as the Lord our God is to us, whenever we call upon him? </a:t>
            </a:r>
            <a:r>
              <a:rPr lang="en-US" altLang="zh-TW" sz="2300" b="1" baseline="30000" dirty="0"/>
              <a:t>8</a:t>
            </a:r>
            <a:r>
              <a:rPr lang="en-US" altLang="zh-TW" sz="2300" b="1" dirty="0"/>
              <a:t>And what great nation is there, that has statutes and rules so righteous as all this law that I set before you today? </a:t>
            </a:r>
            <a:r>
              <a:rPr lang="zh-TW" altLang="zh-TW" sz="2300" b="1" dirty="0"/>
              <a:t>【</a:t>
            </a:r>
            <a:r>
              <a:rPr lang="en-US" altLang="zh-TW" sz="2300" b="1" dirty="0" err="1"/>
              <a:t>Deut</a:t>
            </a:r>
            <a:r>
              <a:rPr lang="en-US" altLang="zh-TW" sz="2300" b="1" dirty="0"/>
              <a:t> 4:6~8</a:t>
            </a:r>
            <a:r>
              <a:rPr lang="zh-TW" altLang="zh-TW" sz="2300" b="1" dirty="0"/>
              <a:t>】</a:t>
            </a:r>
          </a:p>
        </p:txBody>
      </p:sp>
    </p:spTree>
    <p:extLst>
      <p:ext uri="{BB962C8B-B14F-4D97-AF65-F5344CB8AC3E}">
        <p14:creationId xmlns:p14="http://schemas.microsoft.com/office/powerpoint/2010/main" val="35886451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23528" y="555526"/>
            <a:ext cx="8595207" cy="3323987"/>
          </a:xfrm>
          <a:prstGeom prst="rect">
            <a:avLst/>
          </a:prstGeom>
        </p:spPr>
        <p:txBody>
          <a:bodyPr wrap="square">
            <a:spAutoFit/>
          </a:bodyPr>
          <a:lstStyle/>
          <a:p>
            <a:r>
              <a:rPr lang="en-US" altLang="zh-TW" sz="2400" b="1" dirty="0"/>
              <a:t>--That whenever any Form of Government becomes destructive of these ends, it is the Right of the People to alter or to abolish it, and to institute new Government, laying its foundation on such principles and organizing its powers in such form, as to them shall seem most likely to effect their Safety and Happiness.</a:t>
            </a:r>
          </a:p>
          <a:p>
            <a:r>
              <a:rPr lang="zh-TW" altLang="zh-TW" sz="2400" b="1" dirty="0"/>
              <a:t>如果任何時候政府變為要破壞這些權力</a:t>
            </a:r>
            <a:r>
              <a:rPr lang="en-US" altLang="zh-TW" sz="2400" b="1" dirty="0"/>
              <a:t>, </a:t>
            </a:r>
            <a:r>
              <a:rPr lang="zh-TW" altLang="zh-TW" sz="2400" b="1" dirty="0"/>
              <a:t>那麼人民有權改變或甚至除掉這樣的政府</a:t>
            </a:r>
            <a:r>
              <a:rPr lang="en-US" altLang="zh-TW" sz="2400" b="1" dirty="0"/>
              <a:t>, </a:t>
            </a:r>
            <a:r>
              <a:rPr lang="zh-TW" altLang="zh-TW" sz="2400" b="1" dirty="0"/>
              <a:t>另立新的政府</a:t>
            </a:r>
            <a:r>
              <a:rPr lang="en-US" altLang="zh-TW" sz="2400" b="1" dirty="0"/>
              <a:t>, </a:t>
            </a:r>
            <a:r>
              <a:rPr lang="zh-TW" altLang="zh-TW" sz="2400" b="1" dirty="0"/>
              <a:t>設下新的政治原則</a:t>
            </a:r>
            <a:r>
              <a:rPr lang="en-US" altLang="zh-TW" sz="2400" b="1" dirty="0"/>
              <a:t>, </a:t>
            </a:r>
            <a:r>
              <a:rPr lang="zh-TW" altLang="zh-TW" sz="2400" b="1" dirty="0"/>
              <a:t>政治制度</a:t>
            </a:r>
            <a:r>
              <a:rPr lang="en-US" altLang="zh-TW" sz="2400" b="1" dirty="0"/>
              <a:t>, </a:t>
            </a:r>
            <a:r>
              <a:rPr lang="zh-TW" altLang="zh-TW" sz="2400" b="1" dirty="0"/>
              <a:t>使得人民可以享受安全和幸福</a:t>
            </a:r>
            <a:r>
              <a:rPr lang="en-US" altLang="zh-TW" sz="2400" b="1" dirty="0"/>
              <a:t>.</a:t>
            </a:r>
            <a:endParaRPr lang="zh-TW" altLang="zh-TW" sz="2400" b="1" dirty="0"/>
          </a:p>
          <a:p>
            <a:endParaRPr lang="en-US" altLang="zh-TW" dirty="0"/>
          </a:p>
        </p:txBody>
      </p:sp>
    </p:spTree>
    <p:extLst>
      <p:ext uri="{BB962C8B-B14F-4D97-AF65-F5344CB8AC3E}">
        <p14:creationId xmlns:p14="http://schemas.microsoft.com/office/powerpoint/2010/main" val="36340056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331640" y="461513"/>
            <a:ext cx="6032677" cy="523220"/>
          </a:xfrm>
          <a:prstGeom prst="rect">
            <a:avLst/>
          </a:prstGeom>
          <a:ln w="38100"/>
        </p:spPr>
        <p:style>
          <a:lnRef idx="1">
            <a:schemeClr val="accent5"/>
          </a:lnRef>
          <a:fillRef idx="2">
            <a:schemeClr val="accent5"/>
          </a:fillRef>
          <a:effectRef idx="1">
            <a:schemeClr val="accent5"/>
          </a:effectRef>
          <a:fontRef idx="minor">
            <a:schemeClr val="dk1"/>
          </a:fontRef>
        </p:style>
        <p:txBody>
          <a:bodyPr wrap="none">
            <a:spAutoFit/>
          </a:bodyPr>
          <a:lstStyle/>
          <a:p>
            <a:r>
              <a:rPr lang="en-US" altLang="zh-TW" sz="2800" b="1" dirty="0">
                <a:solidFill>
                  <a:srgbClr val="FF0000"/>
                </a:solidFill>
              </a:rPr>
              <a:t>I. </a:t>
            </a:r>
            <a:r>
              <a:rPr lang="en-US" altLang="zh-TW" sz="2800" b="1" dirty="0"/>
              <a:t>What is Natural Law? </a:t>
            </a:r>
            <a:r>
              <a:rPr lang="zh-TW" altLang="zh-TW" sz="2800" b="1" dirty="0"/>
              <a:t>甚麼是自然律</a:t>
            </a:r>
            <a:r>
              <a:rPr lang="en-US" altLang="zh-TW" sz="2800" b="1" dirty="0"/>
              <a:t>?</a:t>
            </a:r>
            <a:endParaRPr lang="zh-TW" altLang="zh-TW" sz="2800" dirty="0"/>
          </a:p>
        </p:txBody>
      </p:sp>
      <p:pic>
        <p:nvPicPr>
          <p:cNvPr id="1026" name="Picture 2" descr="Natural Law and Human Nature | The Great Cours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5656" y="1419622"/>
            <a:ext cx="6048672" cy="34099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82627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51520" y="339502"/>
            <a:ext cx="2025234" cy="492443"/>
          </a:xfrm>
          <a:prstGeom prst="rect">
            <a:avLst/>
          </a:prstGeom>
        </p:spPr>
        <p:txBody>
          <a:bodyPr wrap="none">
            <a:spAutoFit/>
          </a:bodyPr>
          <a:lstStyle/>
          <a:p>
            <a:r>
              <a:rPr lang="en-US" altLang="zh-TW" sz="2600" b="1" u="sng" dirty="0"/>
              <a:t>Illustration 1:</a:t>
            </a:r>
            <a:endParaRPr lang="zh-TW" altLang="en-US" sz="2600" b="1" u="sng" dirty="0"/>
          </a:p>
        </p:txBody>
      </p:sp>
      <p:pic>
        <p:nvPicPr>
          <p:cNvPr id="3074" name="Picture 2" descr="http://scottberkun.com/wp-content/uploads/2010/01/Newton_appl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59832" y="567893"/>
            <a:ext cx="4032448" cy="40706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60466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47218" y="2251645"/>
            <a:ext cx="5061124" cy="28570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矩形 1"/>
          <p:cNvSpPr/>
          <p:nvPr/>
        </p:nvSpPr>
        <p:spPr>
          <a:xfrm>
            <a:off x="251520" y="185156"/>
            <a:ext cx="2025234" cy="492443"/>
          </a:xfrm>
          <a:prstGeom prst="rect">
            <a:avLst/>
          </a:prstGeom>
        </p:spPr>
        <p:txBody>
          <a:bodyPr wrap="none">
            <a:spAutoFit/>
          </a:bodyPr>
          <a:lstStyle/>
          <a:p>
            <a:r>
              <a:rPr lang="en-US" altLang="zh-TW" sz="2600" b="1" u="sng" dirty="0"/>
              <a:t>Illustration 2:</a:t>
            </a:r>
            <a:endParaRPr lang="zh-TW" altLang="zh-TW" sz="2600" b="1" u="sng" dirty="0"/>
          </a:p>
        </p:txBody>
      </p:sp>
      <p:pic>
        <p:nvPicPr>
          <p:cNvPr id="3074" name="Picture 2" descr="名師課輔網- 測量水ㄉ溫度"/>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79712" y="771549"/>
            <a:ext cx="5796136" cy="20700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6579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23528" y="339502"/>
            <a:ext cx="2025234" cy="492443"/>
          </a:xfrm>
          <a:prstGeom prst="rect">
            <a:avLst/>
          </a:prstGeom>
        </p:spPr>
        <p:txBody>
          <a:bodyPr wrap="none">
            <a:spAutoFit/>
          </a:bodyPr>
          <a:lstStyle/>
          <a:p>
            <a:r>
              <a:rPr lang="en-US" altLang="zh-TW" sz="2600" b="1" u="sng" dirty="0"/>
              <a:t>Illustration 3:</a:t>
            </a:r>
            <a:endParaRPr lang="zh-TW" altLang="en-US" sz="2600" b="1" u="sng" dirty="0"/>
          </a:p>
        </p:txBody>
      </p:sp>
      <p:pic>
        <p:nvPicPr>
          <p:cNvPr id="4098" name="Picture 2" descr="Family standing front their home Royalty Free Vector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62942" y="883841"/>
            <a:ext cx="4985169" cy="38884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09768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67544" y="330192"/>
            <a:ext cx="2025234" cy="492443"/>
          </a:xfrm>
          <a:prstGeom prst="rect">
            <a:avLst/>
          </a:prstGeom>
        </p:spPr>
        <p:txBody>
          <a:bodyPr wrap="none">
            <a:spAutoFit/>
          </a:bodyPr>
          <a:lstStyle/>
          <a:p>
            <a:r>
              <a:rPr lang="en-US" altLang="zh-TW" sz="2600" b="1" u="sng" dirty="0"/>
              <a:t>Illustration 4:</a:t>
            </a:r>
            <a:endParaRPr lang="zh-TW" altLang="zh-TW" sz="2600" b="1" u="sng" dirty="0"/>
          </a:p>
        </p:txBody>
      </p:sp>
      <p:pic>
        <p:nvPicPr>
          <p:cNvPr id="6146" name="Picture 2" descr="https://thumbs.dreamstime.com/z/comparison-food-much-more-important-than-money-not-5065237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87824" y="582783"/>
            <a:ext cx="4104456" cy="43159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3912705"/>
      </p:ext>
    </p:extLst>
  </p:cSld>
  <p:clrMapOvr>
    <a:masterClrMapping/>
  </p:clrMapOvr>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608</TotalTime>
  <Words>2055</Words>
  <Application>Microsoft Office PowerPoint</Application>
  <PresentationFormat>On-screen Show (16:9)</PresentationFormat>
  <Paragraphs>63</Paragraphs>
  <Slides>37</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37</vt:i4>
      </vt:variant>
    </vt:vector>
  </HeadingPairs>
  <TitlesOfParts>
    <vt:vector size="40" baseType="lpstr">
      <vt:lpstr>Arial</vt:lpstr>
      <vt:lpstr>Calibri</vt:lpstr>
      <vt:lpstr>Office 佈景主題</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msi</dc:creator>
  <cp:lastModifiedBy>niki chiou</cp:lastModifiedBy>
  <cp:revision>29</cp:revision>
  <dcterms:created xsi:type="dcterms:W3CDTF">2020-05-23T06:43:15Z</dcterms:created>
  <dcterms:modified xsi:type="dcterms:W3CDTF">2020-05-26T15:59:25Z</dcterms:modified>
</cp:coreProperties>
</file>