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7" r:id="rId2"/>
    <p:sldId id="275" r:id="rId3"/>
    <p:sldId id="262" r:id="rId4"/>
    <p:sldId id="276" r:id="rId5"/>
    <p:sldId id="277" r:id="rId6"/>
    <p:sldId id="278" r:id="rId7"/>
    <p:sldId id="259" r:id="rId8"/>
    <p:sldId id="279" r:id="rId9"/>
    <p:sldId id="280" r:id="rId10"/>
    <p:sldId id="265" r:id="rId11"/>
    <p:sldId id="258" r:id="rId12"/>
    <p:sldId id="267" r:id="rId13"/>
    <p:sldId id="268" r:id="rId14"/>
    <p:sldId id="269" r:id="rId15"/>
    <p:sldId id="284" r:id="rId16"/>
    <p:sldId id="270" r:id="rId17"/>
    <p:sldId id="286" r:id="rId18"/>
    <p:sldId id="271" r:id="rId19"/>
    <p:sldId id="287" r:id="rId20"/>
    <p:sldId id="289" r:id="rId21"/>
    <p:sldId id="288" r:id="rId22"/>
    <p:sldId id="291" r:id="rId23"/>
    <p:sldId id="272" r:id="rId24"/>
    <p:sldId id="302" r:id="rId25"/>
    <p:sldId id="303" r:id="rId26"/>
    <p:sldId id="293" r:id="rId27"/>
    <p:sldId id="298" r:id="rId28"/>
    <p:sldId id="304" r:id="rId29"/>
    <p:sldId id="305" r:id="rId30"/>
    <p:sldId id="306" r:id="rId31"/>
    <p:sldId id="313" r:id="rId32"/>
    <p:sldId id="308" r:id="rId33"/>
    <p:sldId id="309" r:id="rId34"/>
    <p:sldId id="273" r:id="rId35"/>
    <p:sldId id="296" r:id="rId36"/>
    <p:sldId id="310" r:id="rId37"/>
    <p:sldId id="274" r:id="rId38"/>
    <p:sldId id="299" r:id="rId39"/>
    <p:sldId id="300" r:id="rId40"/>
    <p:sldId id="311" r:id="rId41"/>
    <p:sldId id="301" r:id="rId42"/>
    <p:sldId id="312" r:id="rId43"/>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6" d="100"/>
          <a:sy n="116" d="100"/>
        </p:scale>
        <p:origin x="75" y="348"/>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1070802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2809382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5979"/>
            <a:ext cx="2057400" cy="4388644"/>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05979"/>
            <a:ext cx="6019800" cy="43886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2857157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187863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6"/>
            <a:ext cx="7772400" cy="1021556"/>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309855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91705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2372180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80381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4066685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204787"/>
            <a:ext cx="3008313" cy="871538"/>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284361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054"/>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1A2EAF6-9098-44AF-882D-98C183920905}" type="datetimeFigureOut">
              <a:rPr lang="zh-TW" altLang="en-US" smtClean="0"/>
              <a:t>2020/6/20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61841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1A2EAF6-9098-44AF-882D-98C183920905}" type="datetimeFigureOut">
              <a:rPr lang="zh-TW" altLang="en-US" smtClean="0"/>
              <a:t>2020/6/20</a:t>
            </a:fld>
            <a:endParaRPr lang="zh-TW" altLang="en-US"/>
          </a:p>
        </p:txBody>
      </p:sp>
      <p:sp>
        <p:nvSpPr>
          <p:cNvPr id="5" name="頁尾版面配置區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0F0E703-0B87-4B39-B183-B42712474C3F}" type="slidenum">
              <a:rPr lang="zh-TW" altLang="en-US" smtClean="0"/>
              <a:t>‹#›</a:t>
            </a:fld>
            <a:endParaRPr lang="zh-TW" altLang="en-US"/>
          </a:p>
        </p:txBody>
      </p:sp>
    </p:spTree>
    <p:extLst>
      <p:ext uri="{BB962C8B-B14F-4D97-AF65-F5344CB8AC3E}">
        <p14:creationId xmlns:p14="http://schemas.microsoft.com/office/powerpoint/2010/main" val="483526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0"/>
            <a:ext cx="9144000" cy="5143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endParaRPr lang="en-US" altLang="zh-TW" sz="2000" b="1" dirty="0">
              <a:solidFill>
                <a:schemeClr val="tx1"/>
              </a:solidFill>
            </a:endParaRPr>
          </a:p>
          <a:p>
            <a:pPr algn="ctr"/>
            <a:r>
              <a:rPr lang="en-US" altLang="zh-TW" sz="2400" b="1" dirty="0">
                <a:solidFill>
                  <a:schemeClr val="tx1"/>
                </a:solidFill>
              </a:rPr>
              <a:t>6/21/2020 Rev. Joseph Chang BOLGPC </a:t>
            </a:r>
            <a:r>
              <a:rPr lang="zh-TW" altLang="en-US" sz="2400" b="1" dirty="0">
                <a:solidFill>
                  <a:schemeClr val="tx1"/>
                </a:solidFill>
              </a:rPr>
              <a:t>爾灣大公園靈糧堂</a:t>
            </a:r>
          </a:p>
          <a:p>
            <a:pPr algn="ctr"/>
            <a:endParaRPr lang="en-US" altLang="zh-TW" sz="2400" b="1" dirty="0">
              <a:solidFill>
                <a:schemeClr val="tx1"/>
              </a:solidFill>
            </a:endParaRPr>
          </a:p>
          <a:p>
            <a:pPr algn="ctr"/>
            <a:r>
              <a:rPr lang="en-US" altLang="zh-TW" sz="2000" b="1" dirty="0">
                <a:solidFill>
                  <a:schemeClr val="tx1"/>
                </a:solidFill>
              </a:rPr>
              <a:t>    </a:t>
            </a:r>
            <a:endParaRPr lang="zh-TW" altLang="en-US" sz="2000" b="1" dirty="0">
              <a:solidFill>
                <a:schemeClr val="tx1"/>
              </a:solidFill>
            </a:endParaRPr>
          </a:p>
        </p:txBody>
      </p:sp>
      <p:pic>
        <p:nvPicPr>
          <p:cNvPr id="20482" name="Picture 2" descr="Black Lives Matter 運動發酵遊戲業界紛紛表達哀悼、捐款或延後活動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661" y="768986"/>
            <a:ext cx="6408712" cy="3605528"/>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2483768" y="148306"/>
            <a:ext cx="4412429" cy="707886"/>
          </a:xfrm>
          <a:prstGeom prst="rect">
            <a:avLst/>
          </a:prstGeom>
        </p:spPr>
        <p:txBody>
          <a:bodyPr wrap="square">
            <a:spAutoFit/>
          </a:bodyPr>
          <a:lstStyle/>
          <a:p>
            <a:r>
              <a:rPr lang="zh-TW" altLang="zh-TW" sz="4000" b="1" dirty="0">
                <a:ea typeface="文鼎新藝體" pitchFamily="49" charset="-120"/>
              </a:rPr>
              <a:t>黑人生命是可貴的</a:t>
            </a:r>
            <a:endParaRPr lang="zh-TW" altLang="zh-TW" sz="4000" dirty="0">
              <a:ea typeface="文鼎新藝體" pitchFamily="49" charset="-120"/>
            </a:endParaRPr>
          </a:p>
        </p:txBody>
      </p:sp>
    </p:spTree>
    <p:extLst>
      <p:ext uri="{BB962C8B-B14F-4D97-AF65-F5344CB8AC3E}">
        <p14:creationId xmlns:p14="http://schemas.microsoft.com/office/powerpoint/2010/main" val="429016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560" y="339502"/>
            <a:ext cx="7776864" cy="461665"/>
          </a:xfrm>
          <a:prstGeom prst="rect">
            <a:avLst/>
          </a:prstGeom>
        </p:spPr>
        <p:txBody>
          <a:bodyPr wrap="square">
            <a:spAutoFit/>
          </a:bodyPr>
          <a:lstStyle/>
          <a:p>
            <a:r>
              <a:rPr lang="en-US" altLang="zh-TW" sz="2400" b="1" dirty="0"/>
              <a:t>Martin Luther King Junior, 8/28/1963, “I have a dream”</a:t>
            </a:r>
            <a:endParaRPr lang="zh-TW" altLang="en-US" sz="2400" b="1" dirty="0"/>
          </a:p>
        </p:txBody>
      </p:sp>
      <p:pic>
        <p:nvPicPr>
          <p:cNvPr id="3" name="Picture 3" descr="How tech companies are honoring Dr. Martin Luther King Jr ..."/>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33126"/>
            <a:ext cx="3240360" cy="2800326"/>
          </a:xfrm>
          <a:prstGeom prst="rect">
            <a:avLst/>
          </a:prstGeom>
          <a:noFill/>
          <a:ln>
            <a:noFill/>
          </a:ln>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126603"/>
            <a:ext cx="3613373" cy="3613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4235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58762"/>
            <a:ext cx="8676456" cy="2092881"/>
          </a:xfrm>
          <a:prstGeom prst="rect">
            <a:avLst/>
          </a:prstGeom>
        </p:spPr>
        <p:txBody>
          <a:bodyPr wrap="square">
            <a:spAutoFit/>
          </a:bodyPr>
          <a:lstStyle/>
          <a:p>
            <a:r>
              <a:rPr lang="en-US" altLang="zh-TW" sz="2600" b="1" dirty="0"/>
              <a:t>I have a dream that one day this nation will rise up and live out the true meaning of its creed: 'We hold these truths to be self-evident; that all men are created equal."</a:t>
            </a:r>
            <a:endParaRPr lang="zh-TW" altLang="zh-TW" sz="2600" b="1" dirty="0"/>
          </a:p>
          <a:p>
            <a:r>
              <a:rPr lang="zh-TW" altLang="zh-TW" sz="2600" b="1" dirty="0"/>
              <a:t>我夢想著有一天這個國家會崛起並真正實現他的宣言</a:t>
            </a:r>
            <a:r>
              <a:rPr lang="en-US" altLang="zh-TW" sz="2600" b="1" dirty="0"/>
              <a:t>: “</a:t>
            </a:r>
            <a:r>
              <a:rPr lang="zh-TW" altLang="zh-TW" sz="2600" b="1" dirty="0"/>
              <a:t>我們認為這些真理不言而喻；人人受造平等。</a:t>
            </a:r>
            <a:r>
              <a:rPr lang="en-US" altLang="zh-TW" sz="2600" b="1" dirty="0"/>
              <a:t>”</a:t>
            </a:r>
            <a:endParaRPr lang="zh-TW" altLang="zh-TW" sz="2600" b="1"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98141"/>
            <a:ext cx="3600400" cy="2614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389481"/>
            <a:ext cx="2880320" cy="2618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1397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23478"/>
            <a:ext cx="8640960" cy="2492990"/>
          </a:xfrm>
          <a:prstGeom prst="rect">
            <a:avLst/>
          </a:prstGeom>
        </p:spPr>
        <p:txBody>
          <a:bodyPr wrap="square">
            <a:spAutoFit/>
          </a:bodyPr>
          <a:lstStyle/>
          <a:p>
            <a:r>
              <a:rPr lang="en-US" altLang="zh-TW" sz="2600" b="1" dirty="0"/>
              <a:t>I have a dream that one day on the red hills of Georgia the sons of former slaves and the sons of former slave owners will be able to sit together at the table of brotherhood.</a:t>
            </a:r>
            <a:endParaRPr lang="zh-TW" altLang="zh-TW" sz="2600" b="1" dirty="0"/>
          </a:p>
          <a:p>
            <a:r>
              <a:rPr lang="zh-TW" altLang="zh-TW" sz="2600" b="1" dirty="0"/>
              <a:t>我有一個夢想，有一天，在喬治亞州的紅色山丘上，前奴隸的兒子和前奴隸主的兒子將能夠在餐桌上像兄弟一般的坐在一起。</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753278"/>
            <a:ext cx="3977585"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616468"/>
            <a:ext cx="3250082" cy="236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872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23478"/>
            <a:ext cx="8568952" cy="2862322"/>
          </a:xfrm>
          <a:prstGeom prst="rect">
            <a:avLst/>
          </a:prstGeom>
        </p:spPr>
        <p:txBody>
          <a:bodyPr wrap="square">
            <a:spAutoFit/>
          </a:bodyPr>
          <a:lstStyle/>
          <a:p>
            <a:r>
              <a:rPr lang="en-US" altLang="zh-TW" sz="2600" dirty="0"/>
              <a:t>I</a:t>
            </a:r>
            <a:r>
              <a:rPr lang="en-US" altLang="zh-TW" sz="2600" b="1" dirty="0"/>
              <a:t> have a dream that one day even the state of Mississippi, a state sweltering with the heat of injustice, sweltering with the heat of oppression, will be transformed into an oasis of freedom and justice.</a:t>
            </a:r>
            <a:endParaRPr lang="zh-TW" altLang="zh-TW" sz="2600" b="1" dirty="0"/>
          </a:p>
          <a:p>
            <a:r>
              <a:rPr lang="zh-TW" altLang="zh-TW" sz="2600" b="1" dirty="0"/>
              <a:t>我有一個夢想，甚至有一天，密西西比州，一個燜燒著不公不正</a:t>
            </a:r>
            <a:r>
              <a:rPr lang="en-US" altLang="zh-TW" sz="2600" b="1" dirty="0"/>
              <a:t>, </a:t>
            </a:r>
            <a:r>
              <a:rPr lang="zh-TW" altLang="zh-TW" sz="2600" b="1" dirty="0"/>
              <a:t>燜燒著壓迫的州</a:t>
            </a:r>
            <a:r>
              <a:rPr lang="en-US" altLang="zh-TW" sz="2600" b="1" dirty="0"/>
              <a:t>, </a:t>
            </a:r>
            <a:r>
              <a:rPr lang="zh-TW" altLang="zh-TW" sz="2600" b="1" dirty="0"/>
              <a:t>能夠變成一個自由與公義的綠洲。</a:t>
            </a:r>
          </a:p>
          <a:p>
            <a:endParaRPr lang="zh-TW" altLang="zh-TW" sz="2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2714605"/>
            <a:ext cx="2160240" cy="2166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15367"/>
            <a:ext cx="3249613"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2615367"/>
            <a:ext cx="2164893" cy="1670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s://tse2.mm.bing.net/th?id=OIP.IfkkoQ01yZsFo7xDZve0fAHaEo&amp;pid=Api&amp;P=0&amp;w=294&amp;h=18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715" y="4267948"/>
            <a:ext cx="1197203" cy="74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624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0291" y="252973"/>
            <a:ext cx="8640960" cy="4493538"/>
          </a:xfrm>
          <a:prstGeom prst="rect">
            <a:avLst/>
          </a:prstGeom>
        </p:spPr>
        <p:txBody>
          <a:bodyPr wrap="square">
            <a:spAutoFit/>
          </a:bodyPr>
          <a:lstStyle/>
          <a:p>
            <a:r>
              <a:rPr lang="en-US" altLang="zh-TW" sz="2600" b="1" dirty="0"/>
              <a:t>I have a dream that little children will one day live in a nation where they will not be judged by the color of their skin but by the content of their character.</a:t>
            </a:r>
            <a:endParaRPr lang="zh-TW" altLang="zh-TW" sz="2600" b="1" dirty="0"/>
          </a:p>
          <a:p>
            <a:r>
              <a:rPr lang="zh-TW" altLang="zh-TW" sz="2600" b="1" dirty="0"/>
              <a:t>我有一個夢想，就是有一天，小孩子將生活在這個國家，在那裡，他們的好壞不是根據他們的膚色來判斷，而是根據他們的品格來判斷。</a:t>
            </a:r>
          </a:p>
          <a:p>
            <a:endParaRPr lang="en-US" altLang="zh-TW" sz="2600" b="1" dirty="0"/>
          </a:p>
          <a:p>
            <a:r>
              <a:rPr lang="en-US" altLang="zh-TW" sz="2600" b="1" dirty="0"/>
              <a:t>I have a dream today.</a:t>
            </a:r>
          </a:p>
          <a:p>
            <a:r>
              <a:rPr lang="en-US" altLang="zh-TW" sz="2600" b="1" dirty="0"/>
              <a:t>………</a:t>
            </a:r>
            <a:endParaRPr lang="zh-TW" altLang="zh-TW" sz="2600" b="1" dirty="0"/>
          </a:p>
          <a:p>
            <a:r>
              <a:rPr lang="zh-TW" altLang="zh-TW" sz="2600" b="1" dirty="0"/>
              <a:t>我今天有一個夢想。</a:t>
            </a:r>
          </a:p>
          <a:p>
            <a:r>
              <a:rPr lang="en-US" altLang="zh-TW" sz="2600" b="1" dirty="0"/>
              <a:t>……...</a:t>
            </a:r>
            <a:endParaRPr lang="zh-TW" altLang="zh-TW" sz="2600" b="1" dirty="0"/>
          </a:p>
        </p:txBody>
      </p:sp>
      <p:pic>
        <p:nvPicPr>
          <p:cNvPr id="4098" name="Picture 2" descr="http://www.newhealthadvisor.com/images/1HT01257/kids-istock_000013576285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2787774"/>
            <a:ext cx="30299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066" y="3120643"/>
            <a:ext cx="2413410" cy="1756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919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9512" y="209997"/>
            <a:ext cx="8712968" cy="3293209"/>
          </a:xfrm>
          <a:prstGeom prst="rect">
            <a:avLst/>
          </a:prstGeom>
        </p:spPr>
        <p:txBody>
          <a:bodyPr wrap="square">
            <a:spAutoFit/>
          </a:bodyPr>
          <a:lstStyle/>
          <a:p>
            <a:r>
              <a:rPr lang="en-US" altLang="zh-TW" sz="2600" b="1" dirty="0"/>
              <a:t>I have a dream that one day every valley shall be exalted, every hill and mountain shall be made low, the rough places plains, and the crooked places will be made straight, and before the Lord will be revealed, and all flesh shall see it together.</a:t>
            </a:r>
          </a:p>
          <a:p>
            <a:r>
              <a:rPr lang="zh-TW" altLang="zh-TW" sz="2600" b="1" dirty="0"/>
              <a:t>我有一個夢想，有一天一切山窪都要填滿，大小山崗都要削平；高高低低的要改為平坦，崎崎嶇嶇的必成為平原。耶和華的榮耀必然顯現；凡有血氣的必一同看見。</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09305" y="3561501"/>
            <a:ext cx="2453382" cy="138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176" y="3511865"/>
            <a:ext cx="144016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670" y="3492438"/>
            <a:ext cx="2088232" cy="152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207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67744" y="634677"/>
            <a:ext cx="3637214" cy="461665"/>
          </a:xfrm>
          <a:prstGeom prst="rect">
            <a:avLst/>
          </a:prstGeom>
        </p:spPr>
        <p:txBody>
          <a:bodyPr wrap="none">
            <a:spAutoFit/>
          </a:bodyPr>
          <a:lstStyle/>
          <a:p>
            <a:r>
              <a:rPr lang="en-US" altLang="zh-TW" sz="2400" b="1" dirty="0"/>
              <a:t>Barack Obama (2009-2017)</a:t>
            </a:r>
            <a:endParaRPr lang="zh-TW" altLang="en-US" sz="2400" b="1" dirty="0"/>
          </a:p>
        </p:txBody>
      </p:sp>
      <p:pic>
        <p:nvPicPr>
          <p:cNvPr id="4100" name="Picture 4" descr="Barack Obama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203598"/>
            <a:ext cx="2880320" cy="3597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14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65868"/>
            <a:ext cx="2819091" cy="3044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653006"/>
            <a:ext cx="4069785" cy="2292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838363" y="3945652"/>
            <a:ext cx="288032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3851920" y="3735378"/>
            <a:ext cx="4320480" cy="210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4392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15616" y="591673"/>
            <a:ext cx="3950312" cy="461665"/>
          </a:xfrm>
          <a:prstGeom prst="rect">
            <a:avLst/>
          </a:prstGeom>
        </p:spPr>
        <p:txBody>
          <a:bodyPr wrap="none">
            <a:spAutoFit/>
          </a:bodyPr>
          <a:lstStyle/>
          <a:p>
            <a:r>
              <a:rPr lang="en-US" altLang="zh-TW" sz="2400" b="1" dirty="0"/>
              <a:t>Secretary of HUD Ben Carson </a:t>
            </a:r>
            <a:endParaRPr lang="zh-TW" altLang="en-US"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1790024"/>
            <a:ext cx="2267825"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26" y="1357976"/>
            <a:ext cx="4927692"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15937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1734617"/>
            <a:ext cx="360040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2820395"/>
            <a:ext cx="2306081" cy="400110"/>
          </a:xfrm>
          <a:prstGeom prst="rect">
            <a:avLst/>
          </a:prstGeom>
        </p:spPr>
        <p:txBody>
          <a:bodyPr wrap="none">
            <a:spAutoFit/>
          </a:bodyPr>
          <a:lstStyle/>
          <a:p>
            <a:r>
              <a:rPr lang="en-US" altLang="zh-TW" sz="2000" b="1" dirty="0"/>
              <a:t>George Zimmerman</a:t>
            </a:r>
            <a:endParaRPr lang="zh-TW" altLang="en-US" sz="2000" b="1" dirty="0"/>
          </a:p>
        </p:txBody>
      </p:sp>
      <p:sp>
        <p:nvSpPr>
          <p:cNvPr id="3" name="矩形 2"/>
          <p:cNvSpPr/>
          <p:nvPr/>
        </p:nvSpPr>
        <p:spPr>
          <a:xfrm>
            <a:off x="6516216" y="2715766"/>
            <a:ext cx="1813445" cy="400110"/>
          </a:xfrm>
          <a:prstGeom prst="rect">
            <a:avLst/>
          </a:prstGeom>
        </p:spPr>
        <p:txBody>
          <a:bodyPr wrap="none">
            <a:spAutoFit/>
          </a:bodyPr>
          <a:lstStyle/>
          <a:p>
            <a:r>
              <a:rPr lang="en-US" altLang="zh-TW" sz="2000" b="1" dirty="0" err="1"/>
              <a:t>Trayvon</a:t>
            </a:r>
            <a:r>
              <a:rPr lang="en-US" altLang="zh-TW" sz="2000" b="1" dirty="0"/>
              <a:t> Martin</a:t>
            </a:r>
            <a:endParaRPr lang="zh-TW" altLang="en-US" sz="2000" b="1" dirty="0"/>
          </a:p>
        </p:txBody>
      </p:sp>
      <p:sp>
        <p:nvSpPr>
          <p:cNvPr id="4" name="矩形 3"/>
          <p:cNvSpPr/>
          <p:nvPr/>
        </p:nvSpPr>
        <p:spPr>
          <a:xfrm>
            <a:off x="1331640" y="483518"/>
            <a:ext cx="5746766" cy="892552"/>
          </a:xfrm>
          <a:prstGeom prst="rect">
            <a:avLst/>
          </a:prstGeom>
        </p:spPr>
        <p:txBody>
          <a:bodyPr wrap="none">
            <a:spAutoFit/>
          </a:bodyPr>
          <a:lstStyle/>
          <a:p>
            <a:r>
              <a:rPr lang="en-US" altLang="zh-TW" sz="2600" b="1" dirty="0"/>
              <a:t>Black Lives Matter </a:t>
            </a:r>
            <a:r>
              <a:rPr lang="zh-TW" altLang="en-US" sz="2600" b="1" dirty="0"/>
              <a:t>是</a:t>
            </a:r>
            <a:r>
              <a:rPr lang="en-US" altLang="zh-TW" sz="2600" b="1" dirty="0"/>
              <a:t>2013 </a:t>
            </a:r>
            <a:r>
              <a:rPr lang="zh-TW" altLang="en-US" sz="2600" b="1" dirty="0"/>
              <a:t>年成立的</a:t>
            </a:r>
            <a:endParaRPr lang="en-US" altLang="zh-TW" sz="2600" b="1" dirty="0"/>
          </a:p>
          <a:p>
            <a:r>
              <a:rPr lang="en-US" altLang="zh-TW" sz="2600" b="1" dirty="0"/>
              <a:t>Black Lives Matter was founded in 2013.</a:t>
            </a:r>
            <a:endParaRPr lang="zh-TW" altLang="en-US" sz="2600" b="1" dirty="0"/>
          </a:p>
        </p:txBody>
      </p:sp>
    </p:spTree>
    <p:extLst>
      <p:ext uri="{BB962C8B-B14F-4D97-AF65-F5344CB8AC3E}">
        <p14:creationId xmlns:p14="http://schemas.microsoft.com/office/powerpoint/2010/main" val="221000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753058"/>
            <a:ext cx="5472608" cy="1077218"/>
          </a:xfrm>
          <a:prstGeom prst="rect">
            <a:avLst/>
          </a:prstGeom>
          <a:ln w="38100">
            <a:noFill/>
          </a:ln>
        </p:spPr>
        <p:txBody>
          <a:bodyPr wrap="square">
            <a:spAutoFit/>
          </a:bodyPr>
          <a:lstStyle/>
          <a:p>
            <a:r>
              <a:rPr lang="en-US" altLang="zh-TW" sz="3200" b="1" dirty="0">
                <a:solidFill>
                  <a:srgbClr val="FF0000"/>
                </a:solidFill>
              </a:rPr>
              <a:t>Q:</a:t>
            </a:r>
            <a:r>
              <a:rPr lang="zh-TW" altLang="en-US" sz="3200" b="1" dirty="0">
                <a:solidFill>
                  <a:srgbClr val="FF0000"/>
                </a:solidFill>
              </a:rPr>
              <a:t> </a:t>
            </a:r>
            <a:r>
              <a:rPr lang="en-US" altLang="zh-TW" sz="3200" b="1" dirty="0"/>
              <a:t>Does Black Lives Matter?</a:t>
            </a:r>
          </a:p>
          <a:p>
            <a:r>
              <a:rPr lang="zh-TW" altLang="en-US" sz="3200" b="1" dirty="0"/>
              <a:t>     </a:t>
            </a:r>
            <a:r>
              <a:rPr lang="zh-TW" altLang="zh-TW" sz="3200" b="1" dirty="0"/>
              <a:t>黑人生命可貴</a:t>
            </a:r>
            <a:r>
              <a:rPr lang="zh-TW" altLang="en-US" sz="3200" b="1" dirty="0"/>
              <a:t>嗎？</a:t>
            </a:r>
          </a:p>
        </p:txBody>
      </p:sp>
      <p:sp>
        <p:nvSpPr>
          <p:cNvPr id="3" name="矩形 2"/>
          <p:cNvSpPr/>
          <p:nvPr/>
        </p:nvSpPr>
        <p:spPr>
          <a:xfrm>
            <a:off x="1107640" y="2561234"/>
            <a:ext cx="7571303" cy="1569660"/>
          </a:xfrm>
          <a:prstGeom prst="rect">
            <a:avLst/>
          </a:prstGeom>
          <a:ln w="38100">
            <a:solidFill>
              <a:srgbClr val="FF0000"/>
            </a:solidFill>
          </a:ln>
        </p:spPr>
        <p:txBody>
          <a:bodyPr wrap="none">
            <a:spAutoFit/>
          </a:bodyPr>
          <a:lstStyle/>
          <a:p>
            <a:r>
              <a:rPr lang="en-US" altLang="zh-TW" sz="3200" b="1" dirty="0"/>
              <a:t>Of course, all lives are precious</a:t>
            </a:r>
          </a:p>
          <a:p>
            <a:r>
              <a:rPr lang="en-US" altLang="zh-TW" sz="3200" b="1" dirty="0"/>
              <a:t> before the Lord.</a:t>
            </a:r>
          </a:p>
          <a:p>
            <a:r>
              <a:rPr lang="zh-TW" altLang="en-US" sz="3200" b="1" dirty="0"/>
              <a:t>當然，所有的生命在主面前都是寶貴的。</a:t>
            </a:r>
          </a:p>
        </p:txBody>
      </p:sp>
      <p:sp>
        <p:nvSpPr>
          <p:cNvPr id="4" name="向右箭號 3"/>
          <p:cNvSpPr/>
          <p:nvPr/>
        </p:nvSpPr>
        <p:spPr>
          <a:xfrm>
            <a:off x="611560" y="2665935"/>
            <a:ext cx="432048" cy="2880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0000"/>
              </a:solidFill>
            </a:endParaRPr>
          </a:p>
        </p:txBody>
      </p:sp>
    </p:spTree>
    <p:extLst>
      <p:ext uri="{BB962C8B-B14F-4D97-AF65-F5344CB8AC3E}">
        <p14:creationId xmlns:p14="http://schemas.microsoft.com/office/powerpoint/2010/main" val="359820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27584" y="1419622"/>
            <a:ext cx="5887706" cy="3293209"/>
          </a:xfrm>
          <a:prstGeom prst="rect">
            <a:avLst/>
          </a:prstGeom>
        </p:spPr>
        <p:txBody>
          <a:bodyPr wrap="square">
            <a:spAutoFit/>
          </a:bodyPr>
          <a:lstStyle/>
          <a:p>
            <a:r>
              <a:rPr lang="en-US" altLang="zh-TW" sz="2600" b="1" dirty="0"/>
              <a:t>I have a dream that little children will one day live in a nation where they will not be judged by the color of their skin but by the content of their character.</a:t>
            </a:r>
            <a:endParaRPr lang="zh-TW" altLang="zh-TW" sz="2600" b="1" dirty="0"/>
          </a:p>
          <a:p>
            <a:r>
              <a:rPr lang="zh-TW" altLang="zh-TW" sz="2600" b="1" dirty="0"/>
              <a:t>我有一個夢想，就是有一天，小孩子將生活在這個國家，在那裡，他們的好壞不是根據他們的膚色來判斷，而是根據他們的品格來判斷。</a:t>
            </a:r>
          </a:p>
        </p:txBody>
      </p:sp>
      <p:sp>
        <p:nvSpPr>
          <p:cNvPr id="3" name="矩形 2"/>
          <p:cNvSpPr/>
          <p:nvPr/>
        </p:nvSpPr>
        <p:spPr>
          <a:xfrm>
            <a:off x="179512" y="411510"/>
            <a:ext cx="8803522" cy="892552"/>
          </a:xfrm>
          <a:prstGeom prst="rect">
            <a:avLst/>
          </a:prstGeom>
        </p:spPr>
        <p:txBody>
          <a:bodyPr wrap="square">
            <a:spAutoFit/>
          </a:bodyPr>
          <a:lstStyle/>
          <a:p>
            <a:r>
              <a:rPr lang="zh-TW" altLang="en-US" sz="2600" b="1" dirty="0">
                <a:solidFill>
                  <a:srgbClr val="FF0000"/>
                </a:solidFill>
                <a:sym typeface="Wingdings"/>
              </a:rPr>
              <a:t></a:t>
            </a:r>
            <a:r>
              <a:rPr lang="zh-TW" altLang="en-US" sz="2600" b="1" dirty="0"/>
              <a:t>我特別喜歡</a:t>
            </a:r>
            <a:r>
              <a:rPr lang="en-US" altLang="zh-TW" sz="2600" b="1" dirty="0"/>
              <a:t>Martin Luther King Jr. </a:t>
            </a:r>
            <a:r>
              <a:rPr lang="zh-TW" altLang="en-US" sz="2600" b="1" dirty="0"/>
              <a:t>的一句話</a:t>
            </a:r>
            <a:r>
              <a:rPr lang="en-US" altLang="zh-TW" sz="2600" b="1" dirty="0"/>
              <a:t>:</a:t>
            </a:r>
          </a:p>
          <a:p>
            <a:r>
              <a:rPr lang="zh-TW" altLang="en-US" sz="2600" b="1" dirty="0"/>
              <a:t>    </a:t>
            </a:r>
            <a:r>
              <a:rPr lang="en-US" altLang="zh-TW" sz="2600" b="1" dirty="0"/>
              <a:t>I especially like one of  the words from Martin Luther King Jr.:</a:t>
            </a:r>
            <a:endParaRPr lang="zh-TW" altLang="en-US" sz="26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405" y="1812586"/>
            <a:ext cx="2136813" cy="2127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向右箭號 3"/>
          <p:cNvSpPr/>
          <p:nvPr/>
        </p:nvSpPr>
        <p:spPr>
          <a:xfrm>
            <a:off x="424295" y="1583537"/>
            <a:ext cx="288032" cy="2290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5907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3568" y="1059582"/>
            <a:ext cx="8280920" cy="1815882"/>
          </a:xfrm>
          <a:prstGeom prst="rect">
            <a:avLst/>
          </a:prstGeom>
          <a:ln w="38100">
            <a:solidFill>
              <a:srgbClr val="FF0000"/>
            </a:solidFill>
          </a:ln>
        </p:spPr>
        <p:txBody>
          <a:bodyPr wrap="square">
            <a:spAutoFit/>
          </a:bodyPr>
          <a:lstStyle/>
          <a:p>
            <a:r>
              <a:rPr lang="en-US" altLang="zh-TW" sz="2800" b="1" dirty="0">
                <a:solidFill>
                  <a:srgbClr val="FF0000"/>
                </a:solidFill>
              </a:rPr>
              <a:t>Q:</a:t>
            </a:r>
            <a:r>
              <a:rPr lang="zh-TW" altLang="zh-TW" sz="2800" b="1" dirty="0"/>
              <a:t>為什麼今天美國的黑人社區會成為今天這樣子</a:t>
            </a:r>
            <a:endParaRPr lang="en-US" altLang="zh-TW" sz="2800" b="1" dirty="0"/>
          </a:p>
          <a:p>
            <a:r>
              <a:rPr lang="zh-TW" altLang="en-US" sz="2800" b="1" dirty="0"/>
              <a:t>    </a:t>
            </a:r>
            <a:r>
              <a:rPr lang="zh-TW" altLang="zh-TW" sz="2800" b="1" dirty="0"/>
              <a:t>的情形</a:t>
            </a:r>
            <a:r>
              <a:rPr lang="en-US" altLang="zh-TW" sz="2800" b="1" dirty="0"/>
              <a:t>? </a:t>
            </a:r>
          </a:p>
          <a:p>
            <a:r>
              <a:rPr lang="zh-TW" altLang="en-US" sz="2800" b="1" dirty="0"/>
              <a:t>   </a:t>
            </a:r>
            <a:r>
              <a:rPr lang="en-US" altLang="zh-TW" sz="2800" b="1" dirty="0"/>
              <a:t>What caused such a situation in black communities</a:t>
            </a:r>
          </a:p>
          <a:p>
            <a:r>
              <a:rPr lang="en-US" altLang="zh-TW" sz="2800" b="1" dirty="0"/>
              <a:t>    in America today ?</a:t>
            </a:r>
            <a:endParaRPr lang="zh-TW" altLang="en-US" sz="2800" b="1" dirty="0"/>
          </a:p>
        </p:txBody>
      </p:sp>
    </p:spTree>
    <p:extLst>
      <p:ext uri="{BB962C8B-B14F-4D97-AF65-F5344CB8AC3E}">
        <p14:creationId xmlns:p14="http://schemas.microsoft.com/office/powerpoint/2010/main" val="1888560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331" y="1779662"/>
            <a:ext cx="5760640"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662664"/>
            <a:ext cx="1842033"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199" y="3129816"/>
            <a:ext cx="2449089" cy="167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79512" y="401054"/>
            <a:ext cx="7224285" cy="523220"/>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 </a:t>
            </a:r>
            <a:r>
              <a:rPr lang="en-US" altLang="zh-TW" sz="2800" b="1" dirty="0">
                <a:solidFill>
                  <a:schemeClr val="tx1"/>
                </a:solidFill>
              </a:rPr>
              <a:t>Lack of Father’s </a:t>
            </a:r>
            <a:r>
              <a:rPr lang="en-US" altLang="zh-TW" sz="2800" b="1" dirty="0"/>
              <a:t>Role Model/</a:t>
            </a:r>
            <a:r>
              <a:rPr lang="zh-TW" altLang="zh-TW" sz="2800" b="1" dirty="0"/>
              <a:t>缺乏父親的</a:t>
            </a:r>
            <a:r>
              <a:rPr lang="zh-TW" altLang="en-US" sz="2800" b="1" dirty="0"/>
              <a:t>榜樣</a:t>
            </a:r>
          </a:p>
        </p:txBody>
      </p:sp>
    </p:spTree>
    <p:extLst>
      <p:ext uri="{BB962C8B-B14F-4D97-AF65-F5344CB8AC3E}">
        <p14:creationId xmlns:p14="http://schemas.microsoft.com/office/powerpoint/2010/main" val="1220572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627534"/>
            <a:ext cx="3217613" cy="2012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07" y="969854"/>
            <a:ext cx="3922245" cy="3922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539552" y="207099"/>
            <a:ext cx="1949893" cy="492443"/>
          </a:xfrm>
          <a:prstGeom prst="rect">
            <a:avLst/>
          </a:prstGeom>
        </p:spPr>
        <p:txBody>
          <a:bodyPr wrap="none">
            <a:spAutoFit/>
          </a:bodyPr>
          <a:lstStyle/>
          <a:p>
            <a:r>
              <a:rPr lang="en-US" altLang="zh-TW" sz="2600" b="1" u="sng" dirty="0"/>
              <a:t>Illustration1:</a:t>
            </a:r>
          </a:p>
        </p:txBody>
      </p:sp>
      <p:pic>
        <p:nvPicPr>
          <p:cNvPr id="12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2946319"/>
            <a:ext cx="2915682" cy="1945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089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00919" y="267494"/>
            <a:ext cx="2025234" cy="492443"/>
          </a:xfrm>
          <a:prstGeom prst="rect">
            <a:avLst/>
          </a:prstGeom>
        </p:spPr>
        <p:txBody>
          <a:bodyPr wrap="none">
            <a:spAutoFit/>
          </a:bodyPr>
          <a:lstStyle/>
          <a:p>
            <a:r>
              <a:rPr lang="en-US" altLang="zh-TW" sz="2600" b="1" u="sng" dirty="0"/>
              <a:t>Illustration 2:</a:t>
            </a:r>
            <a:endParaRPr lang="zh-TW" altLang="zh-TW" sz="2600" b="1" u="sng"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538088"/>
            <a:ext cx="2615540" cy="174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14822" y="2283718"/>
            <a:ext cx="9001000" cy="2677656"/>
          </a:xfrm>
          <a:prstGeom prst="rect">
            <a:avLst/>
          </a:prstGeom>
        </p:spPr>
        <p:txBody>
          <a:bodyPr wrap="square">
            <a:spAutoFit/>
          </a:bodyPr>
          <a:lstStyle/>
          <a:p>
            <a:r>
              <a:rPr lang="en-US" altLang="zh-TW" sz="2400" b="1" dirty="0"/>
              <a:t>A report in 12/31/2016 by </a:t>
            </a:r>
            <a:r>
              <a:rPr lang="en-US" altLang="zh-TW" sz="2400" b="1" dirty="0" err="1"/>
              <a:t>Zenitha</a:t>
            </a:r>
            <a:r>
              <a:rPr lang="en-US" altLang="zh-TW" sz="2400" b="1" dirty="0"/>
              <a:t> Prince </a:t>
            </a:r>
            <a:r>
              <a:rPr lang="zh-TW" altLang="zh-TW" sz="2400" b="1" dirty="0"/>
              <a:t>提到美國有</a:t>
            </a:r>
            <a:r>
              <a:rPr lang="en-US" altLang="zh-TW" sz="2400" b="1" dirty="0"/>
              <a:t>73.7 million children under 18. </a:t>
            </a:r>
            <a:endParaRPr lang="zh-TW" altLang="zh-TW" sz="2400" b="1" dirty="0"/>
          </a:p>
          <a:p>
            <a:r>
              <a:rPr lang="en-US" altLang="zh-TW" sz="2400" b="1" dirty="0"/>
              <a:t>69% of them live in families with 2 parents (down from 88% in 1960).</a:t>
            </a:r>
            <a:endParaRPr lang="zh-TW" altLang="zh-TW" sz="2400" b="1" dirty="0"/>
          </a:p>
          <a:p>
            <a:r>
              <a:rPr lang="en-US" altLang="zh-TW" sz="2400" b="1" dirty="0"/>
              <a:t>Broken down by race, 74.3% white children live with 2 parents, </a:t>
            </a:r>
          </a:p>
          <a:p>
            <a:r>
              <a:rPr lang="en-US" altLang="zh-TW" sz="2400" b="1" dirty="0"/>
              <a:t>38.7% of black children can say the same.</a:t>
            </a:r>
            <a:endParaRPr lang="zh-TW" altLang="zh-TW" sz="2400" b="1" dirty="0"/>
          </a:p>
          <a:p>
            <a:r>
              <a:rPr lang="en-US" altLang="zh-TW" sz="2400" b="1" dirty="0"/>
              <a:t> *38.7% black children under 18 live with both parents.</a:t>
            </a:r>
            <a:endParaRPr lang="zh-TW" altLang="zh-TW" sz="2400" b="1" dirty="0"/>
          </a:p>
          <a:p>
            <a:pPr lvl="0"/>
            <a:r>
              <a:rPr lang="en-US" altLang="zh-TW" sz="2400" b="1" dirty="0"/>
              <a:t> *1/3 of black children under 18 live with unmarried mothers.</a:t>
            </a:r>
            <a:endParaRPr lang="zh-TW" altLang="zh-TW" sz="2400" b="1" dirty="0"/>
          </a:p>
        </p:txBody>
      </p:sp>
    </p:spTree>
    <p:extLst>
      <p:ext uri="{BB962C8B-B14F-4D97-AF65-F5344CB8AC3E}">
        <p14:creationId xmlns:p14="http://schemas.microsoft.com/office/powerpoint/2010/main" val="3940951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267494"/>
            <a:ext cx="7704856" cy="1938992"/>
          </a:xfrm>
          <a:prstGeom prst="rect">
            <a:avLst/>
          </a:prstGeom>
        </p:spPr>
        <p:txBody>
          <a:bodyPr wrap="square">
            <a:spAutoFit/>
          </a:bodyPr>
          <a:lstStyle/>
          <a:p>
            <a:r>
              <a:rPr lang="en-US" altLang="zh-TW" sz="2000" b="1" dirty="0"/>
              <a:t>The destruction of Black Family;</a:t>
            </a:r>
            <a:endParaRPr lang="zh-TW" altLang="zh-TW" sz="2000" b="1" dirty="0"/>
          </a:p>
          <a:p>
            <a:r>
              <a:rPr lang="en-US" altLang="zh-TW" sz="2000" b="1" dirty="0"/>
              <a:t>Out of wedlock birth rate (black babies born to unmarried mothers)</a:t>
            </a:r>
            <a:endParaRPr lang="zh-TW" altLang="zh-TW" sz="2000" b="1" dirty="0"/>
          </a:p>
          <a:p>
            <a:r>
              <a:rPr lang="en-US" altLang="zh-TW" sz="2000" b="1" dirty="0"/>
              <a:t>1965	25%</a:t>
            </a:r>
            <a:endParaRPr lang="zh-TW" altLang="zh-TW" sz="2000" b="1" dirty="0"/>
          </a:p>
          <a:p>
            <a:r>
              <a:rPr lang="en-US" altLang="zh-TW" sz="2000" b="1" dirty="0"/>
              <a:t>1991	68%</a:t>
            </a:r>
            <a:endParaRPr lang="zh-TW" altLang="zh-TW" sz="2000" b="1" dirty="0"/>
          </a:p>
          <a:p>
            <a:r>
              <a:rPr lang="en-US" altLang="zh-TW" sz="2000" b="1" dirty="0"/>
              <a:t>2011	72%</a:t>
            </a:r>
            <a:endParaRPr lang="zh-TW" altLang="zh-TW" sz="2000" b="1" dirty="0"/>
          </a:p>
          <a:p>
            <a:r>
              <a:rPr lang="en-US" altLang="zh-TW" sz="2000" b="1" dirty="0"/>
              <a:t>2015	77%</a:t>
            </a:r>
            <a:endParaRPr lang="zh-TW" altLang="zh-TW" sz="20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066" y="1491630"/>
            <a:ext cx="668676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2495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937" y="2036247"/>
            <a:ext cx="2892159" cy="2747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9748" y="1248474"/>
            <a:ext cx="1378911"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590" y="2521594"/>
            <a:ext cx="1769077" cy="2271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5394" y="3354753"/>
            <a:ext cx="202762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15590" y="987574"/>
            <a:ext cx="5351331" cy="892552"/>
          </a:xfrm>
          <a:prstGeom prst="rect">
            <a:avLst/>
          </a:prstGeom>
        </p:spPr>
        <p:txBody>
          <a:bodyPr wrap="square">
            <a:spAutoFit/>
          </a:bodyPr>
          <a:lstStyle/>
          <a:p>
            <a:pPr lvl="0"/>
            <a:r>
              <a:rPr lang="en-US" altLang="zh-TW" sz="2600" b="1" dirty="0">
                <a:solidFill>
                  <a:srgbClr val="FF0000"/>
                </a:solidFill>
                <a:sym typeface="Wingdings"/>
              </a:rPr>
              <a:t></a:t>
            </a:r>
            <a:r>
              <a:rPr lang="en-US" altLang="zh-TW" sz="2600" b="1" dirty="0">
                <a:solidFill>
                  <a:prstClr val="black"/>
                </a:solidFill>
              </a:rPr>
              <a:t>No presence of a father:</a:t>
            </a:r>
          </a:p>
          <a:p>
            <a:pPr lvl="0"/>
            <a:r>
              <a:rPr lang="en-US" altLang="zh-TW" sz="2600" b="1" dirty="0">
                <a:solidFill>
                  <a:prstClr val="black"/>
                </a:solidFill>
              </a:rPr>
              <a:t>     Gangsters become the brothers</a:t>
            </a:r>
            <a:r>
              <a:rPr lang="en-US" altLang="zh-TW" dirty="0">
                <a:solidFill>
                  <a:prstClr val="black"/>
                </a:solidFill>
              </a:rPr>
              <a:t>.</a:t>
            </a:r>
            <a:endParaRPr lang="zh-TW" altLang="zh-TW" dirty="0">
              <a:solidFill>
                <a:prstClr val="black"/>
              </a:solidFill>
            </a:endParaRPr>
          </a:p>
        </p:txBody>
      </p:sp>
      <p:sp>
        <p:nvSpPr>
          <p:cNvPr id="3" name="矩形 2"/>
          <p:cNvSpPr/>
          <p:nvPr/>
        </p:nvSpPr>
        <p:spPr>
          <a:xfrm>
            <a:off x="415590" y="135047"/>
            <a:ext cx="8116849" cy="769441"/>
          </a:xfrm>
          <a:prstGeom prst="rect">
            <a:avLst/>
          </a:prstGeom>
        </p:spPr>
        <p:txBody>
          <a:bodyPr wrap="square">
            <a:spAutoFit/>
          </a:bodyPr>
          <a:lstStyle/>
          <a:p>
            <a:r>
              <a:rPr lang="en-US" altLang="zh-TW" sz="2200" b="1" dirty="0"/>
              <a:t>Today, there are 13.6 million single parents raising over 21 million children.  </a:t>
            </a:r>
            <a:r>
              <a:rPr lang="zh-TW" altLang="en-US" sz="2200" b="1" dirty="0"/>
              <a:t>如今，有</a:t>
            </a:r>
            <a:r>
              <a:rPr lang="en-US" altLang="zh-TW" sz="2200" b="1" dirty="0"/>
              <a:t>1,360</a:t>
            </a:r>
            <a:r>
              <a:rPr lang="zh-TW" altLang="en-US" sz="2200" b="1" dirty="0"/>
              <a:t>萬單親父母撫養著</a:t>
            </a:r>
            <a:r>
              <a:rPr lang="en-US" altLang="zh-TW" sz="2200" b="1" dirty="0"/>
              <a:t>2,100</a:t>
            </a:r>
            <a:r>
              <a:rPr lang="zh-TW" altLang="en-US" sz="2200" b="1" dirty="0"/>
              <a:t>萬兒童。</a:t>
            </a:r>
            <a:endParaRPr lang="zh-TW" altLang="zh-TW" sz="2200" b="1" dirty="0"/>
          </a:p>
        </p:txBody>
      </p:sp>
    </p:spTree>
    <p:extLst>
      <p:ext uri="{BB962C8B-B14F-4D97-AF65-F5344CB8AC3E}">
        <p14:creationId xmlns:p14="http://schemas.microsoft.com/office/powerpoint/2010/main" val="1996985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4336" y="168651"/>
            <a:ext cx="2178496" cy="492443"/>
          </a:xfrm>
          <a:prstGeom prst="rect">
            <a:avLst/>
          </a:prstGeom>
        </p:spPr>
        <p:txBody>
          <a:bodyPr wrap="square">
            <a:spAutoFit/>
          </a:bodyPr>
          <a:lstStyle/>
          <a:p>
            <a:r>
              <a:rPr lang="en-US" altLang="zh-TW" sz="2600" b="1" u="sng" dirty="0"/>
              <a:t>Illustration 3:</a:t>
            </a:r>
            <a:endParaRPr lang="zh-TW" altLang="zh-TW" sz="26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498796"/>
            <a:ext cx="2952328" cy="465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1" y="411510"/>
            <a:ext cx="3053079" cy="473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19" y="1923678"/>
            <a:ext cx="2322513"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232519" y="771550"/>
            <a:ext cx="2513830" cy="830997"/>
          </a:xfrm>
          <a:prstGeom prst="rect">
            <a:avLst/>
          </a:prstGeom>
        </p:spPr>
        <p:txBody>
          <a:bodyPr wrap="none">
            <a:spAutoFit/>
          </a:bodyPr>
          <a:lstStyle/>
          <a:p>
            <a:r>
              <a:rPr lang="en-US" altLang="zh-TW" sz="2400" b="1" dirty="0"/>
              <a:t>Incarceration Rate</a:t>
            </a:r>
          </a:p>
          <a:p>
            <a:r>
              <a:rPr lang="zh-TW" altLang="en-US" sz="2400" b="1" dirty="0"/>
              <a:t>監禁率</a:t>
            </a:r>
            <a:endParaRPr lang="zh-TW" altLang="zh-TW" sz="2400" b="1" dirty="0"/>
          </a:p>
        </p:txBody>
      </p:sp>
    </p:spTree>
    <p:extLst>
      <p:ext uri="{BB962C8B-B14F-4D97-AF65-F5344CB8AC3E}">
        <p14:creationId xmlns:p14="http://schemas.microsoft.com/office/powerpoint/2010/main" val="4059705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411510"/>
            <a:ext cx="7609776" cy="892552"/>
          </a:xfrm>
          <a:prstGeom prst="rect">
            <a:avLst/>
          </a:prstGeom>
          <a:ln w="38100"/>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zh-TW" sz="2600" b="1" dirty="0">
                <a:solidFill>
                  <a:srgbClr val="FF0000"/>
                </a:solidFill>
                <a:sym typeface="Wingdings"/>
              </a:rPr>
              <a:t></a:t>
            </a:r>
            <a:r>
              <a:rPr lang="en-US" altLang="zh-TW" sz="2600" b="1" dirty="0"/>
              <a:t>The society contributed to the condition:</a:t>
            </a:r>
          </a:p>
          <a:p>
            <a:r>
              <a:rPr lang="zh-TW" altLang="zh-TW" sz="2600" b="1" dirty="0"/>
              <a:t>這個社會的制度很多地方進一步的摧毀黑人的家庭</a:t>
            </a:r>
            <a:r>
              <a:rPr lang="en-US" altLang="zh-TW" sz="2600" b="1" dirty="0"/>
              <a:t>:</a:t>
            </a:r>
            <a:endParaRPr lang="zh-TW" altLang="zh-TW" sz="2600" b="1"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027" y="1491630"/>
            <a:ext cx="3579862" cy="3579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662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3528" y="267494"/>
            <a:ext cx="3563668" cy="492443"/>
          </a:xfrm>
          <a:prstGeom prst="rect">
            <a:avLst/>
          </a:prstGeom>
        </p:spPr>
        <p:txBody>
          <a:bodyPr wrap="none">
            <a:spAutoFit/>
          </a:bodyPr>
          <a:lstStyle/>
          <a:p>
            <a:r>
              <a:rPr lang="en-US" altLang="zh-TW" sz="2600" b="1" u="sng" dirty="0">
                <a:solidFill>
                  <a:srgbClr val="FF0000"/>
                </a:solidFill>
              </a:rPr>
              <a:t>Social Welfare </a:t>
            </a:r>
            <a:r>
              <a:rPr lang="zh-TW" altLang="en-US" sz="2600" b="1" u="sng" dirty="0">
                <a:solidFill>
                  <a:srgbClr val="FF0000"/>
                </a:solidFill>
              </a:rPr>
              <a:t>社會福利</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888643"/>
            <a:ext cx="2317825" cy="324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1371675" y="4227934"/>
            <a:ext cx="2223237" cy="461665"/>
          </a:xfrm>
          <a:prstGeom prst="rect">
            <a:avLst/>
          </a:prstGeom>
        </p:spPr>
        <p:txBody>
          <a:bodyPr wrap="none">
            <a:spAutoFit/>
          </a:bodyPr>
          <a:lstStyle/>
          <a:p>
            <a:r>
              <a:rPr lang="en-US" altLang="zh-TW" sz="2400" b="1" dirty="0"/>
              <a:t>Walter Williams</a:t>
            </a:r>
            <a:endParaRPr lang="zh-TW" altLang="en-US" sz="2400" b="1" dirty="0"/>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563638"/>
            <a:ext cx="4462758"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5174687" y="4227934"/>
            <a:ext cx="2105256" cy="461665"/>
          </a:xfrm>
          <a:prstGeom prst="rect">
            <a:avLst/>
          </a:prstGeom>
        </p:spPr>
        <p:txBody>
          <a:bodyPr wrap="none">
            <a:spAutoFit/>
          </a:bodyPr>
          <a:lstStyle/>
          <a:p>
            <a:r>
              <a:rPr lang="en-US" altLang="zh-TW" sz="2400" b="1" dirty="0"/>
              <a:t>Thomas Sowell</a:t>
            </a:r>
            <a:endParaRPr lang="zh-TW" altLang="en-US" sz="2400" b="1" dirty="0"/>
          </a:p>
        </p:txBody>
      </p:sp>
    </p:spTree>
    <p:extLst>
      <p:ext uri="{BB962C8B-B14F-4D97-AF65-F5344CB8AC3E}">
        <p14:creationId xmlns:p14="http://schemas.microsoft.com/office/powerpoint/2010/main" val="256325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9571" y="1707654"/>
            <a:ext cx="7880523" cy="3293209"/>
          </a:xfrm>
          <a:prstGeom prst="rect">
            <a:avLst/>
          </a:prstGeom>
        </p:spPr>
        <p:txBody>
          <a:bodyPr wrap="square">
            <a:spAutoFit/>
          </a:bodyPr>
          <a:lstStyle/>
          <a:p>
            <a:r>
              <a:rPr lang="en-US" altLang="zh-TW" sz="2600" b="1" dirty="0"/>
              <a:t>We hold these truths to be self-evident, that all men are created equal, that they are endowed by their Creator with certain unalienable Rights, that among these are Life, Liberty and the pursuit of Happiness.</a:t>
            </a:r>
            <a:endParaRPr lang="zh-TW" altLang="zh-TW" sz="2600" b="1" dirty="0"/>
          </a:p>
          <a:p>
            <a:r>
              <a:rPr lang="zh-TW" altLang="zh-TW" sz="2600" b="1" dirty="0"/>
              <a:t>我們相信下列的真理是不問自明的</a:t>
            </a:r>
            <a:r>
              <a:rPr lang="en-US" altLang="zh-TW" sz="2600" b="1" dirty="0"/>
              <a:t>, </a:t>
            </a:r>
            <a:r>
              <a:rPr lang="zh-TW" altLang="zh-TW" sz="2600" b="1" dirty="0"/>
              <a:t>每個人心裡可以曉得</a:t>
            </a:r>
            <a:r>
              <a:rPr lang="en-US" altLang="zh-TW" sz="2600" b="1" dirty="0"/>
              <a:t>, </a:t>
            </a:r>
            <a:r>
              <a:rPr lang="zh-TW" altLang="zh-TW" sz="2600" b="1" dirty="0"/>
              <a:t>無可推諉的</a:t>
            </a:r>
            <a:r>
              <a:rPr lang="en-US" altLang="zh-TW" sz="2600" b="1" dirty="0"/>
              <a:t>: </a:t>
            </a:r>
            <a:r>
              <a:rPr lang="zh-TW" altLang="zh-TW" sz="2600" b="1" dirty="0"/>
              <a:t>所有的人是受造而平等的</a:t>
            </a:r>
            <a:r>
              <a:rPr lang="en-US" altLang="zh-TW" sz="2600" b="1" dirty="0"/>
              <a:t>, </a:t>
            </a:r>
            <a:r>
              <a:rPr lang="zh-TW" altLang="zh-TW" sz="2600" b="1" dirty="0"/>
              <a:t>每個人都擁有創造主付與他們不可分離</a:t>
            </a:r>
            <a:r>
              <a:rPr lang="en-US" altLang="zh-TW" sz="2600" b="1" dirty="0"/>
              <a:t>, </a:t>
            </a:r>
            <a:r>
              <a:rPr lang="zh-TW" altLang="zh-TW" sz="2600" b="1" dirty="0"/>
              <a:t>不能被剝奪的權力</a:t>
            </a:r>
            <a:r>
              <a:rPr lang="en-US" altLang="zh-TW" sz="2600" b="1" dirty="0"/>
              <a:t>, </a:t>
            </a:r>
            <a:r>
              <a:rPr lang="zh-TW" altLang="zh-TW" sz="2600" b="1" dirty="0"/>
              <a:t>譬如</a:t>
            </a:r>
            <a:r>
              <a:rPr lang="en-US" altLang="zh-TW" sz="2600" b="1" dirty="0"/>
              <a:t>:</a:t>
            </a:r>
            <a:r>
              <a:rPr lang="zh-TW" altLang="zh-TW" sz="2600" b="1" dirty="0"/>
              <a:t>生命</a:t>
            </a:r>
            <a:r>
              <a:rPr lang="en-US" altLang="zh-TW" sz="2600" b="1" dirty="0"/>
              <a:t>, </a:t>
            </a:r>
            <a:r>
              <a:rPr lang="zh-TW" altLang="zh-TW" sz="2600" b="1" dirty="0"/>
              <a:t>自由</a:t>
            </a:r>
            <a:r>
              <a:rPr lang="en-US" altLang="zh-TW" sz="2600" b="1" dirty="0"/>
              <a:t>, </a:t>
            </a:r>
            <a:r>
              <a:rPr lang="zh-TW" altLang="zh-TW" sz="2600" b="1" dirty="0"/>
              <a:t>和追求幸福的權力</a:t>
            </a:r>
            <a:r>
              <a:rPr lang="en-US" altLang="zh-TW" sz="2600" b="1" dirty="0"/>
              <a:t>.</a:t>
            </a:r>
            <a:endParaRPr lang="zh-TW" altLang="zh-TW" sz="2600" b="1" dirty="0"/>
          </a:p>
        </p:txBody>
      </p:sp>
      <p:sp>
        <p:nvSpPr>
          <p:cNvPr id="3" name="矩形 2"/>
          <p:cNvSpPr/>
          <p:nvPr/>
        </p:nvSpPr>
        <p:spPr>
          <a:xfrm>
            <a:off x="323528" y="346397"/>
            <a:ext cx="6669198" cy="892552"/>
          </a:xfrm>
          <a:prstGeom prst="rect">
            <a:avLst/>
          </a:prstGeom>
        </p:spPr>
        <p:txBody>
          <a:bodyPr wrap="none">
            <a:spAutoFit/>
          </a:bodyPr>
          <a:lstStyle/>
          <a:p>
            <a:r>
              <a:rPr lang="en-US" altLang="zh-TW" sz="2600" b="1" dirty="0">
                <a:solidFill>
                  <a:srgbClr val="FF0000"/>
                </a:solidFill>
                <a:sym typeface="Wingdings"/>
              </a:rPr>
              <a:t></a:t>
            </a:r>
            <a:r>
              <a:rPr lang="en-US" altLang="zh-TW" sz="2600" b="1" dirty="0"/>
              <a:t>American Declaration of Independence says,</a:t>
            </a:r>
          </a:p>
          <a:p>
            <a:r>
              <a:rPr lang="zh-TW" altLang="en-US" sz="2600" b="1" dirty="0"/>
              <a:t>     美國獨立宣言說，</a:t>
            </a:r>
            <a:endParaRPr lang="en-US" altLang="zh-TW" sz="2600" b="1"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7637" y="365051"/>
            <a:ext cx="1799449" cy="134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003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60487" y="437168"/>
            <a:ext cx="8424936" cy="492443"/>
          </a:xfrm>
          <a:prstGeom prst="rect">
            <a:avLst/>
          </a:prstGeom>
        </p:spPr>
        <p:txBody>
          <a:bodyPr wrap="square">
            <a:spAutoFit/>
          </a:bodyPr>
          <a:lstStyle/>
          <a:p>
            <a:r>
              <a:rPr lang="en-US" altLang="zh-TW" sz="2600" b="1" u="sng" dirty="0">
                <a:solidFill>
                  <a:srgbClr val="FF0000"/>
                </a:solidFill>
              </a:rPr>
              <a:t>Education System (not allowing School Choice) </a:t>
            </a:r>
            <a:r>
              <a:rPr lang="zh-TW" altLang="zh-TW" sz="2600" b="1" u="sng" dirty="0">
                <a:solidFill>
                  <a:srgbClr val="FF0000"/>
                </a:solidFill>
              </a:rPr>
              <a:t>教育制度</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960" y="1059582"/>
            <a:ext cx="7988087"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4473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75606"/>
            <a:ext cx="2347913" cy="323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01" y="411510"/>
            <a:ext cx="60594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705025"/>
            <a:ext cx="4923391" cy="1802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8701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5536" y="339502"/>
            <a:ext cx="7272808" cy="892552"/>
          </a:xfrm>
          <a:prstGeom prst="rect">
            <a:avLst/>
          </a:prstGeom>
        </p:spPr>
        <p:txBody>
          <a:bodyPr wrap="square">
            <a:spAutoFit/>
          </a:bodyPr>
          <a:lstStyle/>
          <a:p>
            <a:r>
              <a:rPr lang="en-US" altLang="zh-TW" sz="2600" b="1" dirty="0">
                <a:solidFill>
                  <a:srgbClr val="FF0000"/>
                </a:solidFill>
              </a:rPr>
              <a:t>Abortion</a:t>
            </a:r>
            <a:r>
              <a:rPr lang="zh-TW" altLang="en-US" sz="2600" b="1" dirty="0">
                <a:solidFill>
                  <a:srgbClr val="FF0000"/>
                </a:solidFill>
              </a:rPr>
              <a:t>墮胎</a:t>
            </a:r>
            <a:endParaRPr lang="en-US" altLang="zh-TW" sz="2600" b="1" dirty="0">
              <a:solidFill>
                <a:srgbClr val="FF0000"/>
              </a:solidFill>
            </a:endParaRPr>
          </a:p>
          <a:p>
            <a:r>
              <a:rPr lang="en-US" altLang="zh-TW" sz="2600" b="1" dirty="0">
                <a:solidFill>
                  <a:srgbClr val="FF0000"/>
                </a:solidFill>
              </a:rPr>
              <a:t>(A convenient way, but not solving the problem)</a:t>
            </a:r>
            <a:endParaRPr lang="zh-TW" altLang="en-US" sz="2600" b="1" dirty="0">
              <a:solidFill>
                <a:srgbClr val="FF0000"/>
              </a:solidFill>
            </a:endParaRPr>
          </a:p>
        </p:txBody>
      </p:sp>
      <p:pic>
        <p:nvPicPr>
          <p:cNvPr id="3" name="Picture 16" descr="https://www.guttmacher.org/sites/default/files/395-35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1347614"/>
            <a:ext cx="4176464" cy="3528392"/>
          </a:xfrm>
          <a:prstGeom prst="rect">
            <a:avLst/>
          </a:prstGeom>
          <a:noFill/>
          <a:ln>
            <a:noFill/>
          </a:ln>
        </p:spPr>
      </p:pic>
    </p:spTree>
    <p:extLst>
      <p:ext uri="{BB962C8B-B14F-4D97-AF65-F5344CB8AC3E}">
        <p14:creationId xmlns:p14="http://schemas.microsoft.com/office/powerpoint/2010/main" val="26618266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3198" y="339502"/>
            <a:ext cx="8693298" cy="2985433"/>
          </a:xfrm>
          <a:prstGeom prst="rect">
            <a:avLst/>
          </a:prstGeom>
        </p:spPr>
        <p:txBody>
          <a:bodyPr wrap="square">
            <a:spAutoFit/>
          </a:bodyPr>
          <a:lstStyle/>
          <a:p>
            <a:r>
              <a:rPr lang="en-US" altLang="zh-TW" sz="2600" b="1" dirty="0">
                <a:solidFill>
                  <a:srgbClr val="FF0000"/>
                </a:solidFill>
                <a:sym typeface="Wingdings"/>
              </a:rPr>
              <a:t></a:t>
            </a:r>
            <a:r>
              <a:rPr lang="en-US" altLang="zh-TW" sz="2600" b="1" dirty="0"/>
              <a:t>American Irony:</a:t>
            </a:r>
          </a:p>
          <a:p>
            <a:r>
              <a:rPr lang="en-US" altLang="zh-TW" sz="2600" b="1" dirty="0"/>
              <a:t>   </a:t>
            </a:r>
            <a:r>
              <a:rPr lang="zh-TW" altLang="zh-TW" sz="2600" b="1" dirty="0"/>
              <a:t>民主黨主張福利制度</a:t>
            </a:r>
            <a:r>
              <a:rPr lang="en-US" altLang="zh-TW" sz="2600" b="1" dirty="0"/>
              <a:t>, </a:t>
            </a:r>
            <a:r>
              <a:rPr lang="zh-TW" altLang="zh-TW" sz="2600" b="1" dirty="0"/>
              <a:t>反對學校選擇權</a:t>
            </a:r>
            <a:r>
              <a:rPr lang="en-US" altLang="zh-TW" sz="2600" b="1" dirty="0"/>
              <a:t>, </a:t>
            </a:r>
            <a:r>
              <a:rPr lang="zh-TW" altLang="zh-TW" sz="2600" b="1" dirty="0"/>
              <a:t>贊成墮胎</a:t>
            </a:r>
            <a:r>
              <a:rPr lang="en-US" altLang="zh-TW" sz="2600" b="1" dirty="0"/>
              <a:t>. </a:t>
            </a:r>
            <a:r>
              <a:rPr lang="zh-TW" altLang="zh-TW" sz="2600" b="1" dirty="0"/>
              <a:t>民主</a:t>
            </a:r>
            <a:endParaRPr lang="en-US" altLang="zh-TW" sz="2600" b="1" dirty="0"/>
          </a:p>
          <a:p>
            <a:r>
              <a:rPr lang="en-US" altLang="zh-TW" sz="2600" b="1" dirty="0"/>
              <a:t>    </a:t>
            </a:r>
            <a:r>
              <a:rPr lang="zh-TW" altLang="zh-TW" sz="2600" b="1" dirty="0"/>
              <a:t>黨卻是黑人大多數投票支持的對象</a:t>
            </a:r>
            <a:r>
              <a:rPr lang="en-US" altLang="zh-TW" sz="2600" b="1" dirty="0"/>
              <a:t>.</a:t>
            </a:r>
          </a:p>
          <a:p>
            <a:r>
              <a:rPr lang="en-US" altLang="zh-TW" sz="2600" b="1" dirty="0"/>
              <a:t>   The Democratic Party advocates  social welfare , opposes</a:t>
            </a:r>
          </a:p>
          <a:p>
            <a:r>
              <a:rPr lang="en-US" altLang="zh-TW" sz="2600" b="1" dirty="0"/>
              <a:t>   school choice, and favors abortion.</a:t>
            </a:r>
            <a:r>
              <a:rPr lang="en-US" altLang="zh-TW" sz="2800" dirty="0"/>
              <a:t> </a:t>
            </a:r>
          </a:p>
          <a:p>
            <a:r>
              <a:rPr lang="en-US" altLang="zh-TW" sz="2800" b="1" dirty="0"/>
              <a:t>   However, many African Americans voted for Democratic</a:t>
            </a:r>
          </a:p>
          <a:p>
            <a:r>
              <a:rPr lang="en-US" altLang="zh-TW" sz="2800" b="1" dirty="0"/>
              <a:t>   candidates.</a:t>
            </a:r>
            <a:endParaRPr lang="zh-TW" altLang="zh-TW" sz="2600" b="1" dirty="0"/>
          </a:p>
        </p:txBody>
      </p:sp>
      <p:sp>
        <p:nvSpPr>
          <p:cNvPr id="3" name="矩形 2"/>
          <p:cNvSpPr/>
          <p:nvPr/>
        </p:nvSpPr>
        <p:spPr>
          <a:xfrm>
            <a:off x="451210" y="3608179"/>
            <a:ext cx="8477274" cy="892552"/>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zh-TW" altLang="zh-TW" sz="2600" b="1" dirty="0"/>
              <a:t>不知道的人說</a:t>
            </a:r>
            <a:r>
              <a:rPr lang="en-US" altLang="zh-TW" sz="2600" b="1" dirty="0"/>
              <a:t>, “Black Lives Matter”, </a:t>
            </a:r>
            <a:r>
              <a:rPr lang="zh-TW" altLang="zh-TW" sz="2600" b="1" dirty="0"/>
              <a:t>明眼人說</a:t>
            </a:r>
            <a:r>
              <a:rPr lang="en-US" altLang="zh-TW" sz="2600" b="1" dirty="0"/>
              <a:t>, “Black Votes Matter”. </a:t>
            </a:r>
          </a:p>
        </p:txBody>
      </p:sp>
    </p:spTree>
    <p:extLst>
      <p:ext uri="{BB962C8B-B14F-4D97-AF65-F5344CB8AC3E}">
        <p14:creationId xmlns:p14="http://schemas.microsoft.com/office/powerpoint/2010/main" val="415569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7544" y="339502"/>
            <a:ext cx="7092583"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II. </a:t>
            </a:r>
            <a:r>
              <a:rPr lang="en-US" altLang="zh-TW" sz="2800" b="1" dirty="0"/>
              <a:t>Father needs to “interfere” in Children’s Life</a:t>
            </a:r>
          </a:p>
          <a:p>
            <a:r>
              <a:rPr lang="en-US" altLang="zh-TW" sz="2800" b="1" dirty="0"/>
              <a:t>    </a:t>
            </a:r>
            <a:r>
              <a:rPr lang="zh-TW" altLang="zh-TW" sz="2800" b="1" dirty="0"/>
              <a:t>父親需要介入在孩子的生活裡面</a:t>
            </a:r>
            <a:r>
              <a:rPr lang="en-US" altLang="zh-TW" sz="2800" b="1" dirty="0"/>
              <a:t>.</a:t>
            </a:r>
            <a:endParaRPr lang="zh-TW" altLang="zh-TW" sz="2800" b="1"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289" y="1796820"/>
            <a:ext cx="1805224" cy="257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1737262"/>
            <a:ext cx="2002794" cy="2629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504902"/>
            <a:ext cx="2119856"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950" y="2233758"/>
            <a:ext cx="1498516" cy="963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962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3591619"/>
            <a:ext cx="925901" cy="131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83568" y="211574"/>
            <a:ext cx="8064896" cy="830997"/>
          </a:xfrm>
          <a:prstGeom prst="rect">
            <a:avLst/>
          </a:prstGeom>
        </p:spPr>
        <p:txBody>
          <a:bodyPr wrap="square">
            <a:spAutoFit/>
          </a:bodyPr>
          <a:lstStyle/>
          <a:p>
            <a:r>
              <a:rPr lang="en-US" altLang="zh-TW" sz="2400" b="1" dirty="0"/>
              <a:t>Like a cookie die, cannot be too tight or too loose.</a:t>
            </a:r>
          </a:p>
          <a:p>
            <a:r>
              <a:rPr lang="zh-TW" altLang="en-US" sz="2400" b="1" dirty="0"/>
              <a:t>就像餅乾模一樣，不能太緊或太鬆。</a:t>
            </a:r>
            <a:r>
              <a:rPr lang="en-US" altLang="zh-TW" sz="2400" b="1" dirty="0"/>
              <a:t> </a:t>
            </a:r>
            <a:endParaRPr lang="zh-TW" altLang="en-US" sz="2400" b="1"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4001557"/>
            <a:ext cx="1296144" cy="980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115" y="1419622"/>
            <a:ext cx="2201693" cy="220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1237797"/>
            <a:ext cx="1944687" cy="249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3510" y="1419621"/>
            <a:ext cx="2218889" cy="221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6176" y="3381683"/>
            <a:ext cx="2710678" cy="152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978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8262" y="2622829"/>
            <a:ext cx="3289499" cy="2467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7" y="3188340"/>
            <a:ext cx="2473317" cy="185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971878"/>
            <a:ext cx="230425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354" y="1191791"/>
            <a:ext cx="2304256"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23528" y="239713"/>
            <a:ext cx="8674234" cy="369332"/>
          </a:xfrm>
          <a:prstGeom prst="rect">
            <a:avLst/>
          </a:prstGeom>
        </p:spPr>
        <p:txBody>
          <a:bodyPr wrap="none">
            <a:spAutoFit/>
          </a:bodyPr>
          <a:lstStyle/>
          <a:p>
            <a:r>
              <a:rPr lang="zh-TW" altLang="zh-TW" b="1" dirty="0"/>
              <a:t>押沙龍要殺他的父親大衛</a:t>
            </a:r>
            <a:r>
              <a:rPr lang="en-US" altLang="zh-TW" b="1" dirty="0"/>
              <a:t>, </a:t>
            </a:r>
            <a:r>
              <a:rPr lang="zh-TW" altLang="zh-TW" b="1" dirty="0"/>
              <a:t>奪王位的故事</a:t>
            </a:r>
            <a:r>
              <a:rPr lang="en-US" altLang="zh-TW" b="1" dirty="0"/>
              <a:t>/Story of Absalom going to kill his father David</a:t>
            </a:r>
            <a:endParaRPr lang="zh-TW" altLang="en-US" b="1" dirty="0"/>
          </a:p>
        </p:txBody>
      </p:sp>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1419622"/>
            <a:ext cx="1584572" cy="2351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圓角矩形圖說文字 4"/>
          <p:cNvSpPr/>
          <p:nvPr/>
        </p:nvSpPr>
        <p:spPr>
          <a:xfrm>
            <a:off x="151315" y="4049329"/>
            <a:ext cx="1108317" cy="394629"/>
          </a:xfrm>
          <a:prstGeom prst="wedgeRoundRectCallout">
            <a:avLst>
              <a:gd name="adj1" fmla="val 32231"/>
              <a:gd name="adj2" fmla="val -17630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zh-TW" altLang="en-US" sz="1400" b="1" dirty="0"/>
              <a:t>他瑪</a:t>
            </a:r>
            <a:r>
              <a:rPr lang="en-US" altLang="zh-TW" sz="1400" b="1" dirty="0"/>
              <a:t>(Tamar)</a:t>
            </a:r>
          </a:p>
        </p:txBody>
      </p:sp>
      <p:sp>
        <p:nvSpPr>
          <p:cNvPr id="6" name="圓角矩形圖說文字 5"/>
          <p:cNvSpPr/>
          <p:nvPr/>
        </p:nvSpPr>
        <p:spPr>
          <a:xfrm>
            <a:off x="1992313" y="843557"/>
            <a:ext cx="1283544" cy="348233"/>
          </a:xfrm>
          <a:prstGeom prst="wedgeRoundRectCallout">
            <a:avLst>
              <a:gd name="adj1" fmla="val 55707"/>
              <a:gd name="adj2" fmla="val 23482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zh-TW" altLang="zh-TW" sz="1400" b="1" dirty="0"/>
              <a:t>暗嫩</a:t>
            </a:r>
            <a:r>
              <a:rPr lang="en-US" altLang="zh-TW" sz="1400" b="1" dirty="0"/>
              <a:t>(</a:t>
            </a:r>
            <a:r>
              <a:rPr lang="en-US" altLang="zh-TW" sz="1400" b="1" dirty="0" err="1"/>
              <a:t>Amnon</a:t>
            </a:r>
            <a:r>
              <a:rPr lang="en-US" altLang="zh-TW" dirty="0"/>
              <a:t>)</a:t>
            </a:r>
            <a:endParaRPr lang="zh-TW" altLang="en-US" dirty="0"/>
          </a:p>
        </p:txBody>
      </p:sp>
    </p:spTree>
    <p:extLst>
      <p:ext uri="{BB962C8B-B14F-4D97-AF65-F5344CB8AC3E}">
        <p14:creationId xmlns:p14="http://schemas.microsoft.com/office/powerpoint/2010/main" val="555206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0799" y="267494"/>
            <a:ext cx="7090274" cy="954107"/>
          </a:xfrm>
          <a:prstGeom prst="rect">
            <a:avLst/>
          </a:prstGeom>
          <a:ln w="38100"/>
        </p:spPr>
        <p:style>
          <a:lnRef idx="1">
            <a:schemeClr val="accent5"/>
          </a:lnRef>
          <a:fillRef idx="2">
            <a:schemeClr val="accent5"/>
          </a:fillRef>
          <a:effectRef idx="1">
            <a:schemeClr val="accent5"/>
          </a:effectRef>
          <a:fontRef idx="minor">
            <a:schemeClr val="dk1"/>
          </a:fontRef>
        </p:style>
        <p:txBody>
          <a:bodyPr wrap="none">
            <a:spAutoFit/>
          </a:bodyPr>
          <a:lstStyle/>
          <a:p>
            <a:r>
              <a:rPr lang="en-US" altLang="zh-TW" sz="2800" b="1" dirty="0">
                <a:solidFill>
                  <a:srgbClr val="FF0000"/>
                </a:solidFill>
              </a:rPr>
              <a:t>III. </a:t>
            </a:r>
            <a:r>
              <a:rPr lang="en-US" altLang="zh-TW" sz="2800" b="1" dirty="0"/>
              <a:t>Authority and Blessings come hand in hand</a:t>
            </a:r>
          </a:p>
          <a:p>
            <a:r>
              <a:rPr lang="en-US" altLang="zh-TW" sz="2800" b="1" dirty="0"/>
              <a:t>     </a:t>
            </a:r>
            <a:r>
              <a:rPr lang="zh-TW" altLang="zh-TW" sz="2800" b="1" dirty="0"/>
              <a:t>權柄和祝福是在一起的</a:t>
            </a:r>
            <a:r>
              <a:rPr lang="zh-TW" altLang="en-US" sz="2800" b="1" dirty="0"/>
              <a:t>。</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1614" y="3332730"/>
            <a:ext cx="4464496" cy="1652386"/>
          </a:xfrm>
          <a:prstGeom prst="rect">
            <a:avLst/>
          </a:prstGeom>
          <a:ln/>
        </p:spPr>
        <p:style>
          <a:lnRef idx="1">
            <a:schemeClr val="accent5"/>
          </a:lnRef>
          <a:fillRef idx="2">
            <a:schemeClr val="accent5"/>
          </a:fillRef>
          <a:effectRef idx="1">
            <a:schemeClr val="accent5"/>
          </a:effectRef>
          <a:fontRef idx="minor">
            <a:schemeClr val="dk1"/>
          </a:fontRef>
        </p:style>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491630"/>
            <a:ext cx="2592288" cy="1553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635646"/>
            <a:ext cx="3288827" cy="317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8077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95486"/>
            <a:ext cx="8424936" cy="2893100"/>
          </a:xfrm>
          <a:prstGeom prst="rect">
            <a:avLst/>
          </a:prstGeom>
        </p:spPr>
        <p:txBody>
          <a:bodyPr wrap="square">
            <a:spAutoFit/>
          </a:bodyPr>
          <a:lstStyle/>
          <a:p>
            <a:r>
              <a:rPr lang="en-US" altLang="zh-TW" sz="2600" b="1" baseline="30000" dirty="0"/>
              <a:t>22</a:t>
            </a:r>
            <a:r>
              <a:rPr lang="zh-TW" altLang="zh-TW" sz="2600" b="1" dirty="0"/>
              <a:t>　神就</a:t>
            </a:r>
            <a:r>
              <a:rPr lang="zh-TW" altLang="zh-TW" sz="2600" b="1" dirty="0">
                <a:solidFill>
                  <a:srgbClr val="FF0000"/>
                </a:solidFill>
              </a:rPr>
              <a:t>賜福</a:t>
            </a:r>
            <a:r>
              <a:rPr lang="zh-TW" altLang="zh-TW" sz="2600" b="1" dirty="0"/>
              <a:t>給這一切，說：滋生繁多，充滿海中的水；雀鳥也要多生在地上。</a:t>
            </a:r>
            <a:r>
              <a:rPr lang="en-US" altLang="zh-TW" sz="2600" b="1" baseline="30000" dirty="0"/>
              <a:t>23</a:t>
            </a:r>
            <a:r>
              <a:rPr lang="zh-TW" altLang="zh-TW" sz="2600" b="1" dirty="0"/>
              <a:t>有晚上，有早晨，是第五日。【創</a:t>
            </a:r>
            <a:r>
              <a:rPr lang="en-US" altLang="zh-TW" sz="2600" b="1" dirty="0"/>
              <a:t> 1:22~23</a:t>
            </a:r>
            <a:r>
              <a:rPr lang="zh-TW" altLang="zh-TW" sz="2600" b="1" dirty="0"/>
              <a:t>】</a:t>
            </a:r>
            <a:br>
              <a:rPr lang="en-US" altLang="zh-TW" sz="2600" b="1" dirty="0"/>
            </a:br>
            <a:r>
              <a:rPr lang="en-US" altLang="zh-TW" sz="2600" b="1" baseline="30000" dirty="0"/>
              <a:t>22</a:t>
            </a:r>
            <a:r>
              <a:rPr lang="en-US" altLang="zh-TW" sz="2600" b="1" dirty="0"/>
              <a:t>And God </a:t>
            </a:r>
            <a:r>
              <a:rPr lang="en-US" altLang="zh-TW" sz="2600" b="1" dirty="0">
                <a:solidFill>
                  <a:srgbClr val="FF0000"/>
                </a:solidFill>
              </a:rPr>
              <a:t>blessed </a:t>
            </a:r>
            <a:r>
              <a:rPr lang="en-US" altLang="zh-TW" sz="2600" b="1" dirty="0"/>
              <a:t>them, saying, "Be fruitful and multiply and fill the waters in the seas, and let birds multiply on the earth." </a:t>
            </a:r>
            <a:r>
              <a:rPr lang="en-US" altLang="zh-TW" sz="2600" b="1" baseline="30000" dirty="0"/>
              <a:t>23</a:t>
            </a:r>
            <a:r>
              <a:rPr lang="en-US" altLang="zh-TW" sz="2600" b="1" dirty="0"/>
              <a:t>And there was evening and there was morning, the fifth day. </a:t>
            </a:r>
            <a:r>
              <a:rPr lang="zh-TW" altLang="zh-TW" sz="2600" b="1" dirty="0"/>
              <a:t>【</a:t>
            </a:r>
            <a:r>
              <a:rPr lang="en-US" altLang="zh-TW" sz="2600" b="1" dirty="0"/>
              <a:t>Gen 1:22~23</a:t>
            </a:r>
            <a:r>
              <a:rPr lang="zh-TW" altLang="zh-TW" sz="2600" b="1" dirty="0"/>
              <a:t>】</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2715766"/>
            <a:ext cx="2952328" cy="221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68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267494"/>
            <a:ext cx="8640960" cy="4493538"/>
          </a:xfrm>
          <a:prstGeom prst="rect">
            <a:avLst/>
          </a:prstGeom>
        </p:spPr>
        <p:txBody>
          <a:bodyPr wrap="square">
            <a:spAutoFit/>
          </a:bodyPr>
          <a:lstStyle/>
          <a:p>
            <a:r>
              <a:rPr lang="en-US" altLang="zh-TW" dirty="0"/>
              <a:t> </a:t>
            </a:r>
            <a:r>
              <a:rPr lang="en-US" altLang="zh-TW" sz="2600" b="1" baseline="30000" dirty="0"/>
              <a:t>27</a:t>
            </a:r>
            <a:r>
              <a:rPr lang="zh-TW" altLang="zh-TW" sz="2600" b="1" dirty="0"/>
              <a:t>　神就照著自己的形像造人，乃是照著他的形像造男造女。</a:t>
            </a:r>
            <a:r>
              <a:rPr lang="en-US" altLang="zh-TW" sz="2600" b="1" baseline="30000" dirty="0"/>
              <a:t>28</a:t>
            </a:r>
            <a:r>
              <a:rPr lang="zh-TW" altLang="zh-TW" sz="2600" b="1" dirty="0"/>
              <a:t>　 神就</a:t>
            </a:r>
            <a:r>
              <a:rPr lang="zh-TW" altLang="zh-TW" sz="2600" b="1" dirty="0">
                <a:solidFill>
                  <a:srgbClr val="FF0000"/>
                </a:solidFill>
              </a:rPr>
              <a:t>賜福</a:t>
            </a:r>
            <a:r>
              <a:rPr lang="zh-TW" altLang="zh-TW" sz="2600" b="1" dirty="0"/>
              <a:t>給他們，又對他們說：要生養眾多，遍滿地面，治理這地，也要管理海裡的魚、空中的鳥，和地上各樣行動的活物。【創</a:t>
            </a:r>
            <a:r>
              <a:rPr lang="en-US" altLang="zh-TW" sz="2600" b="1" dirty="0"/>
              <a:t> 1:27~28</a:t>
            </a:r>
            <a:r>
              <a:rPr lang="zh-TW" altLang="zh-TW" sz="2600" b="1" dirty="0"/>
              <a:t>】</a:t>
            </a:r>
            <a:br>
              <a:rPr lang="en-US" altLang="zh-TW" sz="2600" b="1" dirty="0"/>
            </a:br>
            <a:r>
              <a:rPr lang="en-US" altLang="zh-TW" sz="2600" b="1" baseline="30000" dirty="0"/>
              <a:t>27</a:t>
            </a:r>
            <a:r>
              <a:rPr lang="en-US" altLang="zh-TW" sz="2600" b="1" dirty="0"/>
              <a:t>So God created man in his own image, in the image of God he created him; male and female he created them. </a:t>
            </a:r>
            <a:r>
              <a:rPr lang="en-US" altLang="zh-TW" sz="2600" b="1" baseline="30000" dirty="0"/>
              <a:t>28</a:t>
            </a:r>
            <a:r>
              <a:rPr lang="en-US" altLang="zh-TW" sz="2600" b="1" dirty="0"/>
              <a:t>And God </a:t>
            </a:r>
            <a:r>
              <a:rPr lang="en-US" altLang="zh-TW" sz="2600" b="1" dirty="0">
                <a:solidFill>
                  <a:srgbClr val="FF0000"/>
                </a:solidFill>
              </a:rPr>
              <a:t>blessed</a:t>
            </a:r>
            <a:r>
              <a:rPr lang="en-US" altLang="zh-TW" sz="2600" b="1" dirty="0"/>
              <a:t> them. And God said to them, "Be fruitful and multiply and fill the earth and subdue it and have dominion over the fish of the sea and over the birds of the heavens and over every living thing that moves on the earth." </a:t>
            </a:r>
          </a:p>
          <a:p>
            <a:r>
              <a:rPr lang="zh-TW" altLang="zh-TW" sz="2600" b="1" dirty="0"/>
              <a:t>【</a:t>
            </a:r>
            <a:r>
              <a:rPr lang="en-US" altLang="zh-TW" sz="2600" b="1" dirty="0"/>
              <a:t>Gen 1:27~28</a:t>
            </a:r>
            <a:r>
              <a:rPr lang="zh-TW" altLang="zh-TW" sz="2600" b="1" dirty="0"/>
              <a:t>】</a:t>
            </a:r>
          </a:p>
        </p:txBody>
      </p:sp>
    </p:spTree>
    <p:extLst>
      <p:ext uri="{BB962C8B-B14F-4D97-AF65-F5344CB8AC3E}">
        <p14:creationId xmlns:p14="http://schemas.microsoft.com/office/powerpoint/2010/main" val="413440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786" y="1761603"/>
            <a:ext cx="4009625" cy="262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946" y="1607471"/>
            <a:ext cx="3986510" cy="280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686838" y="657731"/>
            <a:ext cx="6709209" cy="492443"/>
          </a:xfrm>
          <a:prstGeom prst="rect">
            <a:avLst/>
          </a:prstGeom>
        </p:spPr>
        <p:txBody>
          <a:bodyPr wrap="none">
            <a:spAutoFit/>
          </a:bodyPr>
          <a:lstStyle/>
          <a:p>
            <a:r>
              <a:rPr lang="en-US" altLang="zh-TW" sz="2600" b="1" dirty="0"/>
              <a:t>the enslavement of the black people/</a:t>
            </a:r>
            <a:r>
              <a:rPr lang="zh-TW" altLang="en-US" sz="2600" b="1" dirty="0"/>
              <a:t>奴役黑人</a:t>
            </a:r>
          </a:p>
        </p:txBody>
      </p:sp>
    </p:spTree>
    <p:extLst>
      <p:ext uri="{BB962C8B-B14F-4D97-AF65-F5344CB8AC3E}">
        <p14:creationId xmlns:p14="http://schemas.microsoft.com/office/powerpoint/2010/main" val="2158682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90" y="1923678"/>
            <a:ext cx="4069619" cy="22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668" y="3135906"/>
            <a:ext cx="3024336" cy="181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6554" y="1635646"/>
            <a:ext cx="1970084" cy="131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213241"/>
            <a:ext cx="8424936" cy="1292662"/>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zh-TW" altLang="en-US" sz="2600" b="1" dirty="0">
                <a:solidFill>
                  <a:srgbClr val="FF0000"/>
                </a:solidFill>
                <a:sym typeface="Wingdings"/>
              </a:rPr>
              <a:t></a:t>
            </a:r>
            <a:r>
              <a:rPr lang="zh-TW" altLang="en-US" sz="2600" b="1" dirty="0"/>
              <a:t>藉著父親的祝福</a:t>
            </a:r>
            <a:r>
              <a:rPr lang="en-US" altLang="zh-TW" sz="2600" b="1" dirty="0"/>
              <a:t>, </a:t>
            </a:r>
            <a:r>
              <a:rPr lang="zh-TW" altLang="en-US" sz="2600" b="1" dirty="0"/>
              <a:t>神的福氣可以臨到孩子的身上</a:t>
            </a:r>
            <a:r>
              <a:rPr lang="en-US" altLang="zh-TW" sz="2600" b="1" dirty="0"/>
              <a:t>.</a:t>
            </a:r>
          </a:p>
          <a:p>
            <a:r>
              <a:rPr lang="en-US" altLang="zh-TW" sz="2600" b="1" dirty="0"/>
              <a:t>    With the blessing of the father, the blessing of God can</a:t>
            </a:r>
          </a:p>
          <a:p>
            <a:r>
              <a:rPr lang="en-US" altLang="zh-TW" sz="2600" b="1" dirty="0"/>
              <a:t>    come to the child.</a:t>
            </a:r>
            <a:endParaRPr lang="zh-TW" altLang="en-US" sz="2600" b="1" dirty="0"/>
          </a:p>
        </p:txBody>
      </p:sp>
    </p:spTree>
    <p:extLst>
      <p:ext uri="{BB962C8B-B14F-4D97-AF65-F5344CB8AC3E}">
        <p14:creationId xmlns:p14="http://schemas.microsoft.com/office/powerpoint/2010/main" val="3754853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51520" y="195486"/>
            <a:ext cx="2525050" cy="523220"/>
          </a:xfrm>
          <a:prstGeom prst="rect">
            <a:avLst/>
          </a:prstGeom>
          <a:solidFill>
            <a:srgbClr val="FFFF00"/>
          </a:solidFill>
        </p:spPr>
        <p:txBody>
          <a:bodyPr wrap="none">
            <a:spAutoFit/>
          </a:bodyPr>
          <a:lstStyle/>
          <a:p>
            <a:r>
              <a:rPr lang="en-US" altLang="zh-TW" sz="2800" b="1" dirty="0">
                <a:solidFill>
                  <a:srgbClr val="FF0000"/>
                </a:solidFill>
              </a:rPr>
              <a:t>Conclusion</a:t>
            </a:r>
            <a:r>
              <a:rPr lang="zh-TW" altLang="zh-TW" sz="2800" b="1" dirty="0">
                <a:solidFill>
                  <a:srgbClr val="FF0000"/>
                </a:solidFill>
              </a:rPr>
              <a:t>結論</a:t>
            </a:r>
          </a:p>
        </p:txBody>
      </p:sp>
      <p:sp>
        <p:nvSpPr>
          <p:cNvPr id="3" name="矩形 2"/>
          <p:cNvSpPr/>
          <p:nvPr/>
        </p:nvSpPr>
        <p:spPr>
          <a:xfrm>
            <a:off x="251520" y="840646"/>
            <a:ext cx="8749505" cy="4154984"/>
          </a:xfrm>
          <a:prstGeom prst="rect">
            <a:avLst/>
          </a:prstGeom>
        </p:spPr>
        <p:txBody>
          <a:bodyPr wrap="square">
            <a:spAutoFit/>
          </a:bodyPr>
          <a:lstStyle/>
          <a:p>
            <a:r>
              <a:rPr lang="zh-TW" altLang="zh-TW" sz="2200" b="1" dirty="0"/>
              <a:t>當這個國家的民主黨只在乎 </a:t>
            </a:r>
            <a:r>
              <a:rPr lang="en-US" altLang="zh-TW" sz="2200" b="1" dirty="0"/>
              <a:t>“Black Votes Matter”, </a:t>
            </a:r>
            <a:r>
              <a:rPr lang="zh-TW" altLang="zh-TW" sz="2200" b="1" dirty="0"/>
              <a:t>讓我們為這個國家的黑人族裔禱告</a:t>
            </a:r>
            <a:r>
              <a:rPr lang="en-US" altLang="zh-TW" sz="2200" b="1" dirty="0"/>
              <a:t>, </a:t>
            </a:r>
            <a:r>
              <a:rPr lang="zh-TW" altLang="zh-TW" sz="2200" b="1" dirty="0"/>
              <a:t>讓這個國家真正的是 </a:t>
            </a:r>
            <a:r>
              <a:rPr lang="en-US" altLang="zh-TW" sz="2200" b="1" dirty="0"/>
              <a:t>“Black Lives Matter”. </a:t>
            </a:r>
            <a:r>
              <a:rPr lang="zh-TW" altLang="zh-TW" sz="2200" b="1" dirty="0"/>
              <a:t>讓黑人的生命不會在</a:t>
            </a:r>
            <a:r>
              <a:rPr lang="en-US" altLang="zh-TW" sz="2200" b="1" dirty="0"/>
              <a:t>abortion </a:t>
            </a:r>
            <a:r>
              <a:rPr lang="zh-TW" altLang="zh-TW" sz="2200" b="1" dirty="0"/>
              <a:t>中被斷送掉</a:t>
            </a:r>
            <a:r>
              <a:rPr lang="en-US" altLang="zh-TW" sz="2200" b="1" dirty="0"/>
              <a:t>. </a:t>
            </a:r>
            <a:r>
              <a:rPr lang="zh-TW" altLang="zh-TW" sz="2200" b="1" dirty="0"/>
              <a:t>讓黑人能夠有父親的榜樣</a:t>
            </a:r>
            <a:r>
              <a:rPr lang="en-US" altLang="zh-TW" sz="2200" b="1" dirty="0"/>
              <a:t>, </a:t>
            </a:r>
            <a:r>
              <a:rPr lang="zh-TW" altLang="zh-TW" sz="2200" b="1" dirty="0"/>
              <a:t>能夠有父親的</a:t>
            </a:r>
            <a:r>
              <a:rPr lang="en-US" altLang="zh-TW" sz="2200" b="1" dirty="0"/>
              <a:t>cookie die, </a:t>
            </a:r>
            <a:r>
              <a:rPr lang="zh-TW" altLang="zh-TW" sz="2200" b="1" dirty="0"/>
              <a:t>幫助孩子能夠成型</a:t>
            </a:r>
            <a:r>
              <a:rPr lang="en-US" altLang="zh-TW" sz="2200" b="1" dirty="0"/>
              <a:t>, </a:t>
            </a:r>
            <a:r>
              <a:rPr lang="zh-TW" altLang="zh-TW" sz="2200" b="1" dirty="0"/>
              <a:t>能夠有父親的祝福</a:t>
            </a:r>
            <a:r>
              <a:rPr lang="en-US" altLang="zh-TW" sz="2200" b="1" dirty="0"/>
              <a:t>, </a:t>
            </a:r>
            <a:r>
              <a:rPr lang="zh-TW" altLang="zh-TW" sz="2200" b="1" dirty="0"/>
              <a:t>讓神的祝福能夠臨到孩子們</a:t>
            </a:r>
            <a:r>
              <a:rPr lang="en-US" altLang="zh-TW" sz="2200" b="1" dirty="0"/>
              <a:t>. </a:t>
            </a:r>
          </a:p>
          <a:p>
            <a:r>
              <a:rPr lang="en-US" altLang="zh-TW" sz="2200" b="1" dirty="0"/>
              <a:t>When the Democratic Party in this country only cares about "Black Votes Matter", let us pray for the black ethnicity in this country so that this country is really "Black Lives Matter". We pray that the life of black people will not be lost due to abortion. We pray that black people can have their fathers as role models like the cookie die helping children to be shaped. We pray that black children can have blessings from their father, so that blessings from God can come to black children.</a:t>
            </a:r>
            <a:endParaRPr lang="zh-TW" altLang="zh-TW" sz="2200" b="1" dirty="0"/>
          </a:p>
        </p:txBody>
      </p:sp>
    </p:spTree>
    <p:extLst>
      <p:ext uri="{BB962C8B-B14F-4D97-AF65-F5344CB8AC3E}">
        <p14:creationId xmlns:p14="http://schemas.microsoft.com/office/powerpoint/2010/main" val="1321628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787" y="483518"/>
            <a:ext cx="357824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11510"/>
            <a:ext cx="460851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323" y="2576140"/>
            <a:ext cx="3337173" cy="2224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1828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49272" y="2859782"/>
            <a:ext cx="8280920" cy="2123658"/>
          </a:xfrm>
          <a:prstGeom prst="rect">
            <a:avLst/>
          </a:prstGeom>
        </p:spPr>
        <p:txBody>
          <a:bodyPr wrap="square">
            <a:spAutoFit/>
          </a:bodyPr>
          <a:lstStyle/>
          <a:p>
            <a:r>
              <a:rPr lang="en-US" altLang="zh-TW" sz="2200" b="1" dirty="0"/>
              <a:t>The death: 618,222 men died in the Civil War, 360,222 from the North and 258,000 from the South — by far the greatest toll of any war in American history.  It is about 2% of the entire population at that time.</a:t>
            </a:r>
          </a:p>
          <a:p>
            <a:r>
              <a:rPr lang="zh-TW" altLang="en-US" sz="2200" b="1" dirty="0"/>
              <a:t>死亡人數：在內戰中有</a:t>
            </a:r>
            <a:r>
              <a:rPr lang="en-US" altLang="zh-TW" sz="2200" b="1" dirty="0"/>
              <a:t>618,222</a:t>
            </a:r>
            <a:r>
              <a:rPr lang="zh-TW" altLang="en-US" sz="2200" b="1" dirty="0"/>
              <a:t>人喪生，北方有</a:t>
            </a:r>
            <a:r>
              <a:rPr lang="en-US" altLang="zh-TW" sz="2200" b="1" dirty="0"/>
              <a:t>360,222</a:t>
            </a:r>
            <a:r>
              <a:rPr lang="zh-TW" altLang="en-US" sz="2200" b="1" dirty="0"/>
              <a:t>人喪生，南方有</a:t>
            </a:r>
            <a:r>
              <a:rPr lang="en-US" altLang="zh-TW" sz="2200" b="1" dirty="0"/>
              <a:t>258,000</a:t>
            </a:r>
            <a:r>
              <a:rPr lang="zh-TW" altLang="en-US" sz="2200" b="1" dirty="0"/>
              <a:t>人喪生，這是迄今為止美國歷史上最大的一次戰爭。 當時約佔總人口的</a:t>
            </a:r>
            <a:r>
              <a:rPr lang="en-US" altLang="zh-TW" sz="2200" b="1" dirty="0"/>
              <a:t>2</a:t>
            </a:r>
            <a:r>
              <a:rPr lang="zh-TW" altLang="en-US" sz="2200" b="1" dirty="0"/>
              <a:t>％。</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8753"/>
            <a:ext cx="6133060" cy="2579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9985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411510"/>
            <a:ext cx="560799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2167600" y="4427988"/>
            <a:ext cx="4080091" cy="461665"/>
          </a:xfrm>
          <a:prstGeom prst="rect">
            <a:avLst/>
          </a:prstGeom>
        </p:spPr>
        <p:txBody>
          <a:bodyPr wrap="none">
            <a:spAutoFit/>
          </a:bodyPr>
          <a:lstStyle/>
          <a:p>
            <a:r>
              <a:rPr lang="en-US" altLang="zh-TW" sz="2400" b="1" dirty="0"/>
              <a:t>Lincoln Memorial/</a:t>
            </a:r>
            <a:r>
              <a:rPr lang="zh-TW" altLang="en-US" sz="2400" b="1" dirty="0"/>
              <a:t>林肯紀念堂</a:t>
            </a:r>
          </a:p>
        </p:txBody>
      </p:sp>
    </p:spTree>
    <p:extLst>
      <p:ext uri="{BB962C8B-B14F-4D97-AF65-F5344CB8AC3E}">
        <p14:creationId xmlns:p14="http://schemas.microsoft.com/office/powerpoint/2010/main" val="2889077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5490" y="1491630"/>
            <a:ext cx="4684340" cy="350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10208" y="262378"/>
            <a:ext cx="8532440" cy="1200329"/>
          </a:xfrm>
          <a:prstGeom prst="rect">
            <a:avLst/>
          </a:prstGeom>
        </p:spPr>
        <p:txBody>
          <a:bodyPr wrap="square">
            <a:spAutoFit/>
          </a:bodyPr>
          <a:lstStyle/>
          <a:p>
            <a:r>
              <a:rPr lang="en-US" altLang="zh-TW" sz="2400" dirty="0"/>
              <a:t> </a:t>
            </a:r>
            <a:r>
              <a:rPr lang="en-US" altLang="zh-TW" sz="2400" b="1" dirty="0"/>
              <a:t>In the north wall of Lincoln Memorial is the 2</a:t>
            </a:r>
            <a:r>
              <a:rPr lang="en-US" altLang="zh-TW" sz="2400" b="1" baseline="30000" dirty="0"/>
              <a:t>nd</a:t>
            </a:r>
            <a:r>
              <a:rPr lang="en-US" altLang="zh-TW" sz="2400" b="1" dirty="0"/>
              <a:t> Inaugural Address (delivered 3/4/1865)    </a:t>
            </a:r>
          </a:p>
          <a:p>
            <a:r>
              <a:rPr lang="zh-TW" altLang="en-US" sz="2400" b="1" dirty="0"/>
              <a:t>在林肯紀念堂北壁是第二個就職演說（</a:t>
            </a:r>
            <a:r>
              <a:rPr lang="en-US" altLang="zh-TW" sz="2400" b="1" dirty="0"/>
              <a:t>3/4/1865</a:t>
            </a:r>
            <a:r>
              <a:rPr lang="zh-TW" altLang="en-US" sz="2000" b="1" dirty="0"/>
              <a:t>）</a:t>
            </a:r>
          </a:p>
        </p:txBody>
      </p:sp>
    </p:spTree>
    <p:extLst>
      <p:ext uri="{BB962C8B-B14F-4D97-AF65-F5344CB8AC3E}">
        <p14:creationId xmlns:p14="http://schemas.microsoft.com/office/powerpoint/2010/main" val="224877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051" y="123478"/>
            <a:ext cx="8875934" cy="4893647"/>
          </a:xfrm>
          <a:prstGeom prst="rect">
            <a:avLst/>
          </a:prstGeom>
        </p:spPr>
        <p:txBody>
          <a:bodyPr wrap="square">
            <a:spAutoFit/>
          </a:bodyPr>
          <a:lstStyle/>
          <a:p>
            <a:r>
              <a:rPr lang="en-US" altLang="zh-TW" sz="2400" b="1" dirty="0"/>
              <a:t>Fondly do we hope, fervently do we pray, that this mighty scourge of war may speedily pass away. Yet, if God wills that it continue, until all the wealth piled by the bond-man’s 250 years of unrequited toil shall be sunk, and until every drop of blood drawn with the lash, shall be paid by another drawn with the sword, as was said 3,000 years ago, so still it must be said “the judgments of the Lord, are true and righteous altogether.”</a:t>
            </a:r>
            <a:endParaRPr lang="zh-TW" altLang="zh-TW" sz="2400" b="1" dirty="0"/>
          </a:p>
          <a:p>
            <a:r>
              <a:rPr lang="zh-TW" altLang="zh-TW" sz="2400" b="1" dirty="0"/>
              <a:t>我們真誠地希望</a:t>
            </a:r>
            <a:r>
              <a:rPr lang="en-US" altLang="zh-TW" sz="2400" b="1" dirty="0"/>
              <a:t>, </a:t>
            </a:r>
            <a:r>
              <a:rPr lang="zh-TW" altLang="zh-TW" sz="2400" b="1" dirty="0"/>
              <a:t>我們熱切地祈禱</a:t>
            </a:r>
            <a:r>
              <a:rPr lang="en-US" altLang="zh-TW" sz="2400" b="1" dirty="0"/>
              <a:t>, </a:t>
            </a:r>
            <a:r>
              <a:rPr lang="zh-TW" altLang="zh-TW" sz="2400" b="1" dirty="0"/>
              <a:t>這種戰爭的強大鞭打</a:t>
            </a:r>
            <a:r>
              <a:rPr lang="en-US" altLang="zh-TW" sz="2400" b="1" dirty="0"/>
              <a:t>(</a:t>
            </a:r>
            <a:r>
              <a:rPr lang="zh-TW" altLang="zh-TW" sz="2400" b="1" dirty="0"/>
              <a:t>指著南北戰爭</a:t>
            </a:r>
            <a:r>
              <a:rPr lang="en-US" altLang="zh-TW" sz="2400" b="1" dirty="0"/>
              <a:t>)</a:t>
            </a:r>
            <a:r>
              <a:rPr lang="zh-TW" altLang="zh-TW" sz="2400" b="1" dirty="0"/>
              <a:t>可以迅速地消失</a:t>
            </a:r>
            <a:r>
              <a:rPr lang="en-US" altLang="zh-TW" sz="2400" b="1" dirty="0"/>
              <a:t>. </a:t>
            </a:r>
            <a:r>
              <a:rPr lang="zh-TW" altLang="zh-TW" sz="2400" b="1" dirty="0"/>
              <a:t>然而</a:t>
            </a:r>
            <a:r>
              <a:rPr lang="en-US" altLang="zh-TW" sz="2400" b="1" dirty="0"/>
              <a:t>, </a:t>
            </a:r>
            <a:r>
              <a:rPr lang="zh-TW" altLang="zh-TW" sz="2400" b="1" dirty="0"/>
              <a:t>如果上帝執意讓這個戰爭繼續下去</a:t>
            </a:r>
            <a:r>
              <a:rPr lang="en-US" altLang="zh-TW" sz="2400" b="1" dirty="0"/>
              <a:t>, </a:t>
            </a:r>
            <a:r>
              <a:rPr lang="zh-TW" altLang="zh-TW" sz="2400" b="1" dirty="0"/>
              <a:t>直到奴隸</a:t>
            </a:r>
            <a:r>
              <a:rPr lang="en-US" altLang="zh-TW" sz="2400" b="1" dirty="0"/>
              <a:t>250</a:t>
            </a:r>
            <a:r>
              <a:rPr lang="zh-TW" altLang="zh-TW" sz="2400" b="1" dirty="0"/>
              <a:t>年來的沒有得到補償的勞苦</a:t>
            </a:r>
            <a:r>
              <a:rPr lang="en-US" altLang="zh-TW" sz="2400" b="1" dirty="0"/>
              <a:t>, </a:t>
            </a:r>
            <a:r>
              <a:rPr lang="zh-TW" altLang="zh-TW" sz="2400" b="1" dirty="0"/>
              <a:t>所積蓄的財富都消失沉沒了</a:t>
            </a:r>
            <a:r>
              <a:rPr lang="en-US" altLang="zh-TW" sz="2400" b="1" dirty="0"/>
              <a:t>; </a:t>
            </a:r>
            <a:r>
              <a:rPr lang="zh-TW" altLang="zh-TW" sz="2400" b="1" dirty="0"/>
              <a:t>直到用鞭子抽出的每一滴</a:t>
            </a:r>
            <a:r>
              <a:rPr lang="en-US" altLang="zh-TW" sz="2400" b="1" dirty="0"/>
              <a:t>(</a:t>
            </a:r>
            <a:r>
              <a:rPr lang="zh-TW" altLang="zh-TW" sz="2400" b="1" dirty="0"/>
              <a:t>奴隸的</a:t>
            </a:r>
            <a:r>
              <a:rPr lang="en-US" altLang="zh-TW" sz="2400" b="1" dirty="0"/>
              <a:t>)</a:t>
            </a:r>
            <a:r>
              <a:rPr lang="zh-TW" altLang="zh-TW" sz="2400" b="1" dirty="0"/>
              <a:t>血</a:t>
            </a:r>
            <a:r>
              <a:rPr lang="en-US" altLang="zh-TW" sz="2400" b="1" dirty="0"/>
              <a:t>, </a:t>
            </a:r>
            <a:r>
              <a:rPr lang="zh-TW" altLang="zh-TW" sz="2400" b="1" dirty="0"/>
              <a:t>都被劍所刺殺而流出的</a:t>
            </a:r>
            <a:r>
              <a:rPr lang="en-US" altLang="zh-TW" sz="2400" b="1" dirty="0"/>
              <a:t>(</a:t>
            </a:r>
            <a:r>
              <a:rPr lang="zh-TW" altLang="zh-TW" sz="2400" b="1" dirty="0"/>
              <a:t>軍士的</a:t>
            </a:r>
            <a:r>
              <a:rPr lang="en-US" altLang="zh-TW" sz="2400" b="1" dirty="0"/>
              <a:t>)</a:t>
            </a:r>
            <a:r>
              <a:rPr lang="zh-TW" altLang="zh-TW" sz="2400" b="1" dirty="0"/>
              <a:t>血補償了</a:t>
            </a:r>
            <a:r>
              <a:rPr lang="en-US" altLang="zh-TW" sz="2400" b="1" dirty="0"/>
              <a:t>, </a:t>
            </a:r>
            <a:r>
              <a:rPr lang="zh-TW" altLang="zh-TW" sz="2400" b="1" dirty="0"/>
              <a:t>那麼</a:t>
            </a:r>
            <a:r>
              <a:rPr lang="en-US" altLang="zh-TW" sz="2400" b="1" dirty="0"/>
              <a:t>3,000</a:t>
            </a:r>
            <a:r>
              <a:rPr lang="zh-TW" altLang="zh-TW" sz="2400" b="1" dirty="0"/>
              <a:t>年前所說的</a:t>
            </a:r>
            <a:r>
              <a:rPr lang="en-US" altLang="zh-TW" sz="2400" b="1" dirty="0"/>
              <a:t>, </a:t>
            </a:r>
            <a:r>
              <a:rPr lang="zh-TW" altLang="zh-TW" sz="2400" b="1" dirty="0"/>
              <a:t>我們今天仍然同樣的說</a:t>
            </a:r>
            <a:r>
              <a:rPr lang="en-US" altLang="zh-TW" sz="2400" b="1" dirty="0"/>
              <a:t>, “</a:t>
            </a:r>
            <a:r>
              <a:rPr lang="zh-TW" altLang="zh-TW" sz="2400" b="1" dirty="0"/>
              <a:t>耶和華的審判是真實的</a:t>
            </a:r>
            <a:r>
              <a:rPr lang="en-US" altLang="zh-TW" sz="2400" b="1" dirty="0"/>
              <a:t>, </a:t>
            </a:r>
            <a:r>
              <a:rPr lang="zh-TW" altLang="zh-TW" sz="2400" b="1" dirty="0"/>
              <a:t>是公義的</a:t>
            </a:r>
            <a:r>
              <a:rPr lang="en-US" altLang="zh-TW" sz="2400" b="1" dirty="0"/>
              <a:t>”.</a:t>
            </a:r>
            <a:endParaRPr lang="zh-TW" altLang="zh-TW" sz="2400" b="1" dirty="0"/>
          </a:p>
        </p:txBody>
      </p:sp>
    </p:spTree>
    <p:extLst>
      <p:ext uri="{BB962C8B-B14F-4D97-AF65-F5344CB8AC3E}">
        <p14:creationId xmlns:p14="http://schemas.microsoft.com/office/powerpoint/2010/main" val="521110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總統林肯為何在美國地位崇高，只因他為人類的解放而奮鬥終生- 每日頭條"/>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211710"/>
            <a:ext cx="3596630"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60338"/>
            <a:ext cx="3726167" cy="4822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303436" y="627534"/>
            <a:ext cx="4561979" cy="1107996"/>
          </a:xfrm>
          <a:prstGeom prst="rect">
            <a:avLst/>
          </a:prstGeom>
        </p:spPr>
        <p:txBody>
          <a:bodyPr wrap="square">
            <a:spAutoFit/>
          </a:bodyPr>
          <a:lstStyle/>
          <a:p>
            <a:r>
              <a:rPr lang="zh-TW" altLang="en-US" sz="2200" b="1" dirty="0"/>
              <a:t>戰後</a:t>
            </a:r>
            <a:r>
              <a:rPr lang="en-US" altLang="zh-TW" sz="2200" b="1" dirty="0"/>
              <a:t>, 1/1/1863, </a:t>
            </a:r>
            <a:r>
              <a:rPr lang="zh-TW" altLang="en-US" sz="2200" b="1" dirty="0"/>
              <a:t>林肯宣布解放黑奴</a:t>
            </a:r>
            <a:r>
              <a:rPr lang="en-US" altLang="zh-TW" sz="2200" b="1" dirty="0"/>
              <a:t>.</a:t>
            </a:r>
          </a:p>
          <a:p>
            <a:r>
              <a:rPr lang="en-US" altLang="zh-TW" sz="2200" b="1" dirty="0"/>
              <a:t> After the war, on 1/1/1863, Lincoln announced the liberation of slaves.</a:t>
            </a:r>
            <a:endParaRPr lang="zh-TW" altLang="en-US" sz="2200" b="1" dirty="0"/>
          </a:p>
        </p:txBody>
      </p:sp>
    </p:spTree>
    <p:extLst>
      <p:ext uri="{BB962C8B-B14F-4D97-AF65-F5344CB8AC3E}">
        <p14:creationId xmlns:p14="http://schemas.microsoft.com/office/powerpoint/2010/main" val="115126683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649</TotalTime>
  <Words>2372</Words>
  <Application>Microsoft Office PowerPoint</Application>
  <PresentationFormat>On-screen Show (16:9)</PresentationFormat>
  <Paragraphs>124</Paragraphs>
  <Slides>42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Calibri</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Windows 使用者</dc:creator>
  <cp:lastModifiedBy>niki chiou</cp:lastModifiedBy>
  <cp:revision>58</cp:revision>
  <dcterms:created xsi:type="dcterms:W3CDTF">2020-06-16T08:09:54Z</dcterms:created>
  <dcterms:modified xsi:type="dcterms:W3CDTF">2020-06-21T01:25:53Z</dcterms:modified>
</cp:coreProperties>
</file>