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5" r:id="rId2"/>
    <p:sldId id="258" r:id="rId3"/>
    <p:sldId id="291" r:id="rId4"/>
    <p:sldId id="306" r:id="rId5"/>
    <p:sldId id="260" r:id="rId6"/>
    <p:sldId id="261" r:id="rId7"/>
    <p:sldId id="293" r:id="rId8"/>
    <p:sldId id="262" r:id="rId9"/>
    <p:sldId id="264" r:id="rId10"/>
    <p:sldId id="265" r:id="rId11"/>
    <p:sldId id="266" r:id="rId12"/>
    <p:sldId id="268" r:id="rId13"/>
    <p:sldId id="270" r:id="rId14"/>
    <p:sldId id="269" r:id="rId15"/>
    <p:sldId id="312" r:id="rId16"/>
    <p:sldId id="317" r:id="rId17"/>
    <p:sldId id="272" r:id="rId18"/>
    <p:sldId id="273" r:id="rId19"/>
    <p:sldId id="274" r:id="rId20"/>
    <p:sldId id="275" r:id="rId21"/>
    <p:sldId id="276" r:id="rId22"/>
    <p:sldId id="277" r:id="rId23"/>
    <p:sldId id="278" r:id="rId24"/>
    <p:sldId id="279" r:id="rId25"/>
    <p:sldId id="280" r:id="rId26"/>
    <p:sldId id="283" r:id="rId27"/>
    <p:sldId id="286" r:id="rId28"/>
    <p:sldId id="285" r:id="rId29"/>
    <p:sldId id="284" r:id="rId30"/>
    <p:sldId id="287" r:id="rId31"/>
    <p:sldId id="288" r:id="rId32"/>
    <p:sldId id="300" r:id="rId33"/>
    <p:sldId id="310" r:id="rId34"/>
    <p:sldId id="301" r:id="rId35"/>
    <p:sldId id="309" r:id="rId36"/>
    <p:sldId id="302" r:id="rId37"/>
    <p:sldId id="308" r:id="rId38"/>
    <p:sldId id="303" r:id="rId39"/>
    <p:sldId id="304" r:id="rId40"/>
    <p:sldId id="314" r:id="rId41"/>
    <p:sldId id="313" r:id="rId42"/>
    <p:sldId id="319" r:id="rId4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48" y="34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A25205-24B9-4ED9-9BDE-C907759542E2}" type="datetimeFigureOut">
              <a:rPr lang="zh-TW" altLang="en-US" smtClean="0"/>
              <a:t>2020/6/27</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1F077-83E4-46A4-A14D-90052E3C3797}" type="slidenum">
              <a:rPr lang="zh-TW" altLang="en-US" smtClean="0"/>
              <a:t>‹#›</a:t>
            </a:fld>
            <a:endParaRPr lang="zh-TW" altLang="en-US"/>
          </a:p>
        </p:txBody>
      </p:sp>
    </p:spTree>
    <p:extLst>
      <p:ext uri="{BB962C8B-B14F-4D97-AF65-F5344CB8AC3E}">
        <p14:creationId xmlns:p14="http://schemas.microsoft.com/office/powerpoint/2010/main" val="58149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211F077-83E4-46A4-A14D-90052E3C3797}" type="slidenum">
              <a:rPr lang="zh-TW" altLang="en-US" smtClean="0"/>
              <a:t>8</a:t>
            </a:fld>
            <a:endParaRPr lang="zh-TW" altLang="en-US"/>
          </a:p>
        </p:txBody>
      </p:sp>
    </p:spTree>
    <p:extLst>
      <p:ext uri="{BB962C8B-B14F-4D97-AF65-F5344CB8AC3E}">
        <p14:creationId xmlns:p14="http://schemas.microsoft.com/office/powerpoint/2010/main" val="128740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152428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12651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30250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45310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291730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40505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187174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205591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1744645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168370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02EE735-0EE9-4242-9E31-20BCC3734D60}" type="datetimeFigureOut">
              <a:rPr lang="zh-TW" altLang="en-US" smtClean="0"/>
              <a:t>2020/6/27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324300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02EE735-0EE9-4242-9E31-20BCC3734D60}" type="datetimeFigureOut">
              <a:rPr lang="zh-TW" altLang="en-US" smtClean="0"/>
              <a:t>2020/6/27</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9A0E415-3A10-44E5-8883-160A50E0D5DA}" type="slidenum">
              <a:rPr lang="zh-TW" altLang="en-US" smtClean="0"/>
              <a:t>‹#›</a:t>
            </a:fld>
            <a:endParaRPr lang="zh-TW" altLang="en-US"/>
          </a:p>
        </p:txBody>
      </p:sp>
    </p:spTree>
    <p:extLst>
      <p:ext uri="{BB962C8B-B14F-4D97-AF65-F5344CB8AC3E}">
        <p14:creationId xmlns:p14="http://schemas.microsoft.com/office/powerpoint/2010/main" val="2437887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從底層邏輯說到中美超限戰字幕版網友King（廣州） 誠邀加入網台［首個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 y="-451"/>
            <a:ext cx="9289032" cy="522508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41981" y="1264317"/>
            <a:ext cx="7788029" cy="2123658"/>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altLang="zh-TW" sz="6600" b="1" dirty="0">
                <a:solidFill>
                  <a:schemeClr val="bg1"/>
                </a:solidFill>
              </a:rPr>
              <a:t>Unrestricted Warfare </a:t>
            </a:r>
          </a:p>
          <a:p>
            <a:r>
              <a:rPr lang="en-US" altLang="zh-TW" sz="6600" b="1" dirty="0">
                <a:solidFill>
                  <a:schemeClr val="bg1"/>
                </a:solidFill>
              </a:rPr>
              <a:t>            </a:t>
            </a:r>
            <a:r>
              <a:rPr lang="zh-TW" altLang="zh-TW" sz="6600" b="1" dirty="0">
                <a:solidFill>
                  <a:schemeClr val="bg1"/>
                </a:solidFill>
                <a:latin typeface="微軟正黑體" pitchFamily="34" charset="-120"/>
                <a:ea typeface="微軟正黑體" pitchFamily="34" charset="-120"/>
              </a:rPr>
              <a:t>超限戰</a:t>
            </a:r>
            <a:endParaRPr lang="zh-TW" altLang="zh-TW" sz="6600" dirty="0">
              <a:solidFill>
                <a:schemeClr val="bg1"/>
              </a:solidFill>
              <a:latin typeface="微軟正黑體" pitchFamily="34" charset="-120"/>
              <a:ea typeface="微軟正黑體" pitchFamily="34" charset="-120"/>
            </a:endParaRPr>
          </a:p>
        </p:txBody>
      </p:sp>
      <p:sp>
        <p:nvSpPr>
          <p:cNvPr id="3" name="矩形 2"/>
          <p:cNvSpPr/>
          <p:nvPr/>
        </p:nvSpPr>
        <p:spPr>
          <a:xfrm>
            <a:off x="2483768" y="3667405"/>
            <a:ext cx="4104456" cy="1200329"/>
          </a:xfrm>
          <a:prstGeom prst="rect">
            <a:avLst/>
          </a:prstGeom>
        </p:spPr>
        <p:txBody>
          <a:bodyPr wrap="square">
            <a:spAutoFit/>
          </a:bodyPr>
          <a:lstStyle/>
          <a:p>
            <a:r>
              <a:rPr lang="en-US" altLang="zh-TW" sz="2400" b="1" dirty="0">
                <a:solidFill>
                  <a:schemeClr val="bg1"/>
                </a:solidFill>
              </a:rPr>
              <a:t>               6/28/2020</a:t>
            </a:r>
          </a:p>
          <a:p>
            <a:r>
              <a:rPr lang="en-US" altLang="zh-TW" sz="2400" b="1" dirty="0">
                <a:solidFill>
                  <a:schemeClr val="bg1"/>
                </a:solidFill>
              </a:rPr>
              <a:t>           Rev. Joseph Chang</a:t>
            </a:r>
          </a:p>
          <a:p>
            <a:r>
              <a:rPr lang="en-US" altLang="zh-TW" sz="2400" b="1" dirty="0">
                <a:solidFill>
                  <a:schemeClr val="bg1"/>
                </a:solidFill>
              </a:rPr>
              <a:t>BOLGPC </a:t>
            </a:r>
            <a:r>
              <a:rPr lang="zh-TW" altLang="en-US" sz="2400" b="1" dirty="0">
                <a:solidFill>
                  <a:schemeClr val="bg1"/>
                </a:solidFill>
              </a:rPr>
              <a:t>爾灣大公園靈糧堂</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0"/>
            <a:ext cx="2175954" cy="122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24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9512" y="699542"/>
            <a:ext cx="8712968" cy="4154984"/>
          </a:xfrm>
          <a:prstGeom prst="rect">
            <a:avLst/>
          </a:prstGeom>
        </p:spPr>
        <p:txBody>
          <a:bodyPr wrap="square">
            <a:spAutoFit/>
          </a:bodyPr>
          <a:lstStyle/>
          <a:p>
            <a:r>
              <a:rPr lang="en-US" altLang="zh-TW" sz="2400" b="1" baseline="30000" dirty="0"/>
              <a:t>1</a:t>
            </a:r>
            <a:r>
              <a:rPr lang="zh-TW" altLang="zh-TW" sz="2400" b="1" dirty="0"/>
              <a:t>第三日，大衛和跟隨他的人到了洗革拉。亞瑪力人已經侵奪南地，攻破洗革拉，用火焚燒，</a:t>
            </a:r>
            <a:r>
              <a:rPr lang="en-US" altLang="zh-TW" sz="2400" b="1" baseline="30000" dirty="0"/>
              <a:t>2</a:t>
            </a:r>
            <a:r>
              <a:rPr lang="zh-TW" altLang="zh-TW" sz="2400" b="1" dirty="0"/>
              <a:t>擄了城內的婦女和其中的大小人口，卻沒有殺一個，都帶著走了。</a:t>
            </a:r>
            <a:r>
              <a:rPr lang="en-US" altLang="zh-TW" sz="2400" b="1" baseline="30000" dirty="0"/>
              <a:t>3</a:t>
            </a:r>
            <a:r>
              <a:rPr lang="zh-TW" altLang="zh-TW" sz="2400" b="1" dirty="0"/>
              <a:t>大衛和跟隨他的人到了那城，不料，城已燒燬，他們的妻子兒女都被擄去了。</a:t>
            </a:r>
            <a:endParaRPr lang="en-US" altLang="zh-TW" sz="2400" b="1" dirty="0"/>
          </a:p>
          <a:p>
            <a:r>
              <a:rPr lang="en-US" altLang="zh-TW" sz="2400" b="1" baseline="30000" dirty="0"/>
              <a:t>1</a:t>
            </a:r>
            <a:r>
              <a:rPr lang="en-US" altLang="zh-TW" sz="2400" b="1" dirty="0"/>
              <a:t>Now when David and his men came to </a:t>
            </a:r>
            <a:r>
              <a:rPr lang="en-US" altLang="zh-TW" sz="2400" b="1" dirty="0" err="1"/>
              <a:t>Ziklag</a:t>
            </a:r>
            <a:r>
              <a:rPr lang="en-US" altLang="zh-TW" sz="2400" b="1" dirty="0"/>
              <a:t> on the third day, the Amalekites had made a raid against the </a:t>
            </a:r>
            <a:r>
              <a:rPr lang="en-US" altLang="zh-TW" sz="2400" b="1" dirty="0" err="1"/>
              <a:t>Negeb</a:t>
            </a:r>
            <a:r>
              <a:rPr lang="en-US" altLang="zh-TW" sz="2400" b="1" dirty="0"/>
              <a:t> and against </a:t>
            </a:r>
            <a:r>
              <a:rPr lang="en-US" altLang="zh-TW" sz="2400" b="1" dirty="0" err="1"/>
              <a:t>Ziklag</a:t>
            </a:r>
            <a:r>
              <a:rPr lang="en-US" altLang="zh-TW" sz="2400" b="1" dirty="0"/>
              <a:t>. They had overcome </a:t>
            </a:r>
            <a:r>
              <a:rPr lang="en-US" altLang="zh-TW" sz="2400" b="1" dirty="0" err="1"/>
              <a:t>Ziklag</a:t>
            </a:r>
            <a:r>
              <a:rPr lang="en-US" altLang="zh-TW" sz="2400" b="1" dirty="0"/>
              <a:t> and burned it with fire </a:t>
            </a:r>
            <a:r>
              <a:rPr lang="en-US" altLang="zh-TW" sz="2400" b="1" baseline="30000" dirty="0"/>
              <a:t>2</a:t>
            </a:r>
            <a:r>
              <a:rPr lang="en-US" altLang="zh-TW" sz="2400" b="1" dirty="0"/>
              <a:t>and taken captive the women and all who were in it, both small and great. They killed no one, but carried them off and went their way. </a:t>
            </a:r>
            <a:r>
              <a:rPr lang="en-US" altLang="zh-TW" sz="2400" b="1" baseline="30000" dirty="0"/>
              <a:t>3</a:t>
            </a:r>
            <a:r>
              <a:rPr lang="en-US" altLang="zh-TW" sz="2400" b="1" dirty="0"/>
              <a:t>And when David and his men came to the city, they found it burned with fire, and their wives and sons and daughters taken captive. </a:t>
            </a:r>
            <a:endParaRPr lang="zh-TW" altLang="en-US" sz="2400" b="1" dirty="0"/>
          </a:p>
        </p:txBody>
      </p:sp>
      <p:sp>
        <p:nvSpPr>
          <p:cNvPr id="4" name="矩形 3"/>
          <p:cNvSpPr/>
          <p:nvPr/>
        </p:nvSpPr>
        <p:spPr>
          <a:xfrm>
            <a:off x="323528" y="123478"/>
            <a:ext cx="2025234" cy="492443"/>
          </a:xfrm>
          <a:prstGeom prst="rect">
            <a:avLst/>
          </a:prstGeom>
        </p:spPr>
        <p:txBody>
          <a:bodyPr wrap="none">
            <a:spAutoFit/>
          </a:bodyPr>
          <a:lstStyle/>
          <a:p>
            <a:r>
              <a:rPr lang="en-US" altLang="zh-TW" sz="2600" b="1" u="sng" dirty="0"/>
              <a:t>Illustration 1:</a:t>
            </a:r>
            <a:endParaRPr lang="zh-TW" altLang="zh-TW" sz="2600" b="1" u="sng" dirty="0"/>
          </a:p>
        </p:txBody>
      </p:sp>
    </p:spTree>
    <p:extLst>
      <p:ext uri="{BB962C8B-B14F-4D97-AF65-F5344CB8AC3E}">
        <p14:creationId xmlns:p14="http://schemas.microsoft.com/office/powerpoint/2010/main" val="169293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45314"/>
            <a:ext cx="8568952" cy="4893647"/>
          </a:xfrm>
          <a:prstGeom prst="rect">
            <a:avLst/>
          </a:prstGeom>
        </p:spPr>
        <p:txBody>
          <a:bodyPr wrap="square">
            <a:spAutoFit/>
          </a:bodyPr>
          <a:lstStyle/>
          <a:p>
            <a:r>
              <a:rPr lang="en-US" altLang="zh-TW" sz="2400" b="1" baseline="30000" dirty="0"/>
              <a:t>4</a:t>
            </a:r>
            <a:r>
              <a:rPr lang="zh-TW" altLang="zh-TW" sz="2400" b="1" dirty="0"/>
              <a:t>大衛和跟隨他的人就放聲大哭，直哭得沒有氣力。</a:t>
            </a:r>
            <a:r>
              <a:rPr lang="en-US" altLang="zh-TW" sz="2400" b="1" baseline="30000" dirty="0"/>
              <a:t>5</a:t>
            </a:r>
            <a:r>
              <a:rPr lang="zh-TW" altLang="zh-TW" sz="2400" b="1" dirty="0"/>
              <a:t>大衛的兩個妻</a:t>
            </a:r>
            <a:r>
              <a:rPr lang="en-US" altLang="zh-TW" sz="2400" b="1" dirty="0"/>
              <a:t>─</a:t>
            </a:r>
            <a:r>
              <a:rPr lang="zh-TW" altLang="zh-TW" sz="2400" b="1" dirty="0"/>
              <a:t>耶斯列人亞希暖和作過拿八妻的迦密人亞比該，也被擄去了。</a:t>
            </a:r>
            <a:r>
              <a:rPr lang="en-US" altLang="zh-TW" sz="2400" b="1" baseline="30000" dirty="0"/>
              <a:t>6</a:t>
            </a:r>
            <a:r>
              <a:rPr lang="zh-TW" altLang="zh-TW" sz="2400" b="1" dirty="0"/>
              <a:t>大衛甚是焦急，因眾人為自己的兒女苦惱，說：要用石頭打死他。大衛卻倚靠耶和華</a:t>
            </a:r>
            <a:r>
              <a:rPr lang="en-US" altLang="zh-TW" sz="2400" b="1" dirty="0"/>
              <a:t>─</a:t>
            </a:r>
            <a:r>
              <a:rPr lang="zh-TW" altLang="zh-TW" sz="2400" b="1" dirty="0"/>
              <a:t>他的　 神，心裡堅固。</a:t>
            </a:r>
            <a:endParaRPr lang="en-US" altLang="zh-TW" sz="2400" b="1" dirty="0"/>
          </a:p>
          <a:p>
            <a:r>
              <a:rPr lang="zh-TW" altLang="zh-TW" sz="2400" b="1" dirty="0"/>
              <a:t>【撒上</a:t>
            </a:r>
            <a:r>
              <a:rPr lang="en-US" altLang="zh-TW" sz="2400" b="1" dirty="0"/>
              <a:t> 30:1~6</a:t>
            </a:r>
            <a:r>
              <a:rPr lang="zh-TW" altLang="zh-TW" sz="2400" b="1" dirty="0"/>
              <a:t>】</a:t>
            </a:r>
            <a:br>
              <a:rPr lang="en-US" altLang="zh-TW" sz="2400" b="1" dirty="0"/>
            </a:br>
            <a:r>
              <a:rPr lang="en-US" altLang="zh-TW" sz="2400" b="1" baseline="30000" dirty="0"/>
              <a:t>4</a:t>
            </a:r>
            <a:r>
              <a:rPr lang="en-US" altLang="zh-TW" sz="2400" b="1" dirty="0"/>
              <a:t>Then David and the people who were with him raised their voices and wept until they had no more strength to weep. </a:t>
            </a:r>
            <a:r>
              <a:rPr lang="en-US" altLang="zh-TW" sz="2400" b="1" baseline="30000" dirty="0"/>
              <a:t>5</a:t>
            </a:r>
            <a:r>
              <a:rPr lang="en-US" altLang="zh-TW" sz="2400" b="1" dirty="0"/>
              <a:t>David's two wives also had been taken captive, </a:t>
            </a:r>
            <a:r>
              <a:rPr lang="en-US" altLang="zh-TW" sz="2400" b="1" dirty="0" err="1"/>
              <a:t>Ahinoam</a:t>
            </a:r>
            <a:r>
              <a:rPr lang="en-US" altLang="zh-TW" sz="2400" b="1" dirty="0"/>
              <a:t> of </a:t>
            </a:r>
            <a:r>
              <a:rPr lang="en-US" altLang="zh-TW" sz="2400" b="1" dirty="0" err="1"/>
              <a:t>Jezreel</a:t>
            </a:r>
            <a:r>
              <a:rPr lang="en-US" altLang="zh-TW" sz="2400" b="1" dirty="0"/>
              <a:t> and Abigail the widow of </a:t>
            </a:r>
            <a:r>
              <a:rPr lang="en-US" altLang="zh-TW" sz="2400" b="1" dirty="0" err="1"/>
              <a:t>Nabal</a:t>
            </a:r>
            <a:r>
              <a:rPr lang="en-US" altLang="zh-TW" sz="2400" b="1" dirty="0"/>
              <a:t> of Carmel. </a:t>
            </a:r>
            <a:r>
              <a:rPr lang="en-US" altLang="zh-TW" sz="2400" b="1" baseline="30000" dirty="0"/>
              <a:t>6</a:t>
            </a:r>
            <a:r>
              <a:rPr lang="en-US" altLang="zh-TW" sz="2400" b="1" dirty="0"/>
              <a:t>And David was greatly distressed, for the people spoke of stoning him, because all the people were bitter in soul, each for his sons and daughters. But David strengthened himself in the Lord his God. </a:t>
            </a:r>
          </a:p>
          <a:p>
            <a:r>
              <a:rPr lang="zh-TW" altLang="zh-TW" sz="2400" b="1" dirty="0"/>
              <a:t>【</a:t>
            </a:r>
            <a:r>
              <a:rPr lang="en-US" altLang="zh-TW" sz="2400" b="1" dirty="0"/>
              <a:t>1Sam 30:1~6</a:t>
            </a:r>
            <a:r>
              <a:rPr lang="zh-TW" altLang="zh-TW" sz="2400" b="1" dirty="0"/>
              <a:t>】</a:t>
            </a:r>
          </a:p>
        </p:txBody>
      </p:sp>
    </p:spTree>
    <p:extLst>
      <p:ext uri="{BB962C8B-B14F-4D97-AF65-F5344CB8AC3E}">
        <p14:creationId xmlns:p14="http://schemas.microsoft.com/office/powerpoint/2010/main" val="299185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Opinion: George Floyd's death shows 'someday' has not come for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915566"/>
            <a:ext cx="3032670" cy="2090473"/>
          </a:xfrm>
          <a:prstGeom prst="rect">
            <a:avLst/>
          </a:prstGeom>
          <a:noFill/>
          <a:ln>
            <a:noFill/>
          </a:ln>
        </p:spPr>
      </p:pic>
      <p:pic>
        <p:nvPicPr>
          <p:cNvPr id="4" name="Picture 10" descr="George Floyd: All four former Minneapolis Police officers involved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794614"/>
            <a:ext cx="3456384" cy="2055796"/>
          </a:xfrm>
          <a:prstGeom prst="rect">
            <a:avLst/>
          </a:prstGeom>
          <a:noFill/>
          <a:ln>
            <a:noFill/>
          </a:ln>
        </p:spPr>
      </p:pic>
      <p:sp>
        <p:nvSpPr>
          <p:cNvPr id="5" name="矩形 4"/>
          <p:cNvSpPr/>
          <p:nvPr/>
        </p:nvSpPr>
        <p:spPr>
          <a:xfrm>
            <a:off x="467544" y="267494"/>
            <a:ext cx="2025234" cy="492443"/>
          </a:xfrm>
          <a:prstGeom prst="rect">
            <a:avLst/>
          </a:prstGeom>
        </p:spPr>
        <p:txBody>
          <a:bodyPr wrap="none">
            <a:spAutoFit/>
          </a:bodyPr>
          <a:lstStyle/>
          <a:p>
            <a:r>
              <a:rPr lang="en-US" altLang="zh-TW" sz="2600" b="1" u="sng" dirty="0"/>
              <a:t>Illustration 2:</a:t>
            </a:r>
            <a:endParaRPr lang="zh-TW" altLang="zh-TW" sz="2600" b="1" u="sng"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89" y="3770898"/>
            <a:ext cx="1761471" cy="99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91873"/>
            <a:ext cx="2016224" cy="125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982" y="3506888"/>
            <a:ext cx="1429410" cy="142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接點 5"/>
          <p:cNvCxnSpPr/>
          <p:nvPr/>
        </p:nvCxnSpPr>
        <p:spPr>
          <a:xfrm flipH="1">
            <a:off x="1187625" y="3006039"/>
            <a:ext cx="1516334" cy="7648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a:stCxn id="3" idx="2"/>
          </p:cNvCxnSpPr>
          <p:nvPr/>
        </p:nvCxnSpPr>
        <p:spPr>
          <a:xfrm>
            <a:off x="2703959" y="3006039"/>
            <a:ext cx="427881" cy="6458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a:stCxn id="3" idx="2"/>
          </p:cNvCxnSpPr>
          <p:nvPr/>
        </p:nvCxnSpPr>
        <p:spPr>
          <a:xfrm>
            <a:off x="2703959" y="3006039"/>
            <a:ext cx="2300089" cy="6458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7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54" y="2643758"/>
            <a:ext cx="371241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792" y="443755"/>
            <a:ext cx="3453558" cy="17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643758"/>
            <a:ext cx="4032448" cy="207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2716"/>
            <a:ext cx="2012057" cy="201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73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dia.local10.com/photo/2016/05/14/fentanyl_1463225810925_4029985_ver1.0_128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280668" y="-3280661"/>
            <a:ext cx="6435844" cy="362016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1560" y="325438"/>
            <a:ext cx="6768752"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en-US" altLang="zh-TW" sz="2800" b="1" dirty="0"/>
              <a:t>“Death by China”—Peter Navarro’s Book</a:t>
            </a:r>
          </a:p>
          <a:p>
            <a:r>
              <a:rPr lang="en-US" altLang="zh-TW" sz="2800" b="1" dirty="0"/>
              <a:t>      ”</a:t>
            </a:r>
            <a:r>
              <a:rPr lang="zh-TW" altLang="zh-TW" sz="2800" b="1" dirty="0"/>
              <a:t>致命中國</a:t>
            </a:r>
            <a:r>
              <a:rPr lang="en-US" altLang="zh-TW" sz="2800" b="1" dirty="0"/>
              <a:t>”—</a:t>
            </a:r>
            <a:r>
              <a:rPr lang="zh-TW" altLang="zh-TW" sz="2800" b="1" dirty="0"/>
              <a:t>彼得</a:t>
            </a:r>
            <a:r>
              <a:rPr lang="en-US" altLang="zh-TW" sz="2800" b="1" dirty="0"/>
              <a:t>, </a:t>
            </a:r>
            <a:r>
              <a:rPr lang="zh-TW" altLang="zh-TW" sz="2800" b="1" dirty="0"/>
              <a:t>納瓦羅的書</a:t>
            </a:r>
            <a:endParaRPr lang="zh-TW" altLang="zh-TW" sz="2800" dirty="0"/>
          </a:p>
        </p:txBody>
      </p:sp>
      <p:pic>
        <p:nvPicPr>
          <p:cNvPr id="4" name="Picture 11" descr="Death by China: Confronting the Dragon - A Global Call to Action ..."/>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63637"/>
            <a:ext cx="2304256" cy="3053075"/>
          </a:xfrm>
          <a:prstGeom prst="rect">
            <a:avLst/>
          </a:prstGeom>
          <a:noFill/>
          <a:ln>
            <a:noFill/>
          </a:ln>
        </p:spPr>
      </p:pic>
      <p:pic>
        <p:nvPicPr>
          <p:cNvPr id="5" name="Picture 12" descr="Meet Mr. 'Death by China,' Trump's inside man on trade - The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923677"/>
            <a:ext cx="3951605" cy="2693035"/>
          </a:xfrm>
          <a:prstGeom prst="rect">
            <a:avLst/>
          </a:prstGeom>
          <a:noFill/>
          <a:ln>
            <a:noFill/>
          </a:ln>
        </p:spPr>
      </p:pic>
    </p:spTree>
    <p:extLst>
      <p:ext uri="{BB962C8B-B14F-4D97-AF65-F5344CB8AC3E}">
        <p14:creationId xmlns:p14="http://schemas.microsoft.com/office/powerpoint/2010/main" val="3955559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141" y="-2579"/>
            <a:ext cx="6816757"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34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5979"/>
            <a:ext cx="8229600" cy="4388644"/>
          </a:xfrm>
        </p:spPr>
        <p:txBody>
          <a:bodyPr>
            <a:normAutofit/>
          </a:bodyPr>
          <a:lstStyle/>
          <a:p>
            <a:r>
              <a:rPr lang="en-US" dirty="0"/>
              <a:t>5.5 millions manufacturing job lost. 57,000 factories closed doors.  Hard to find descent jobs. 5</a:t>
            </a:r>
            <a:r>
              <a:rPr lang="zh-TW" altLang="en-US" dirty="0"/>
              <a:t>百</a:t>
            </a:r>
            <a:r>
              <a:rPr lang="en-US" altLang="zh-TW" dirty="0"/>
              <a:t>50</a:t>
            </a:r>
            <a:r>
              <a:rPr lang="zh-TW" altLang="en-US" dirty="0"/>
              <a:t>萬製造業的工作機會不見了</a:t>
            </a:r>
            <a:r>
              <a:rPr lang="en-US" altLang="zh-TW" dirty="0"/>
              <a:t>.</a:t>
            </a:r>
            <a:r>
              <a:rPr lang="zh-TW" altLang="en-US" dirty="0"/>
              <a:t> </a:t>
            </a:r>
            <a:r>
              <a:rPr lang="en-US" altLang="zh-TW" dirty="0"/>
              <a:t>57,000</a:t>
            </a:r>
            <a:r>
              <a:rPr lang="zh-TW" altLang="en-US" dirty="0"/>
              <a:t>工廠離開美國到中國去了</a:t>
            </a:r>
            <a:r>
              <a:rPr lang="en-US" altLang="zh-TW" dirty="0"/>
              <a:t>.</a:t>
            </a:r>
            <a:r>
              <a:rPr lang="zh-TW" altLang="en-US" dirty="0"/>
              <a:t> 美國難找到好的薪水的工作</a:t>
            </a:r>
            <a:r>
              <a:rPr lang="en-US" altLang="zh-TW" dirty="0"/>
              <a:t>.</a:t>
            </a:r>
          </a:p>
          <a:p>
            <a:r>
              <a:rPr lang="en-US" altLang="zh-TW" dirty="0"/>
              <a:t>US-Sino Unfair Trade Practices. </a:t>
            </a:r>
            <a:r>
              <a:rPr lang="zh-TW" altLang="en-US" dirty="0"/>
              <a:t>中美不公平的貿易關係</a:t>
            </a:r>
            <a:r>
              <a:rPr lang="en-US" altLang="zh-TW" dirty="0"/>
              <a:t>.</a:t>
            </a:r>
          </a:p>
          <a:p>
            <a:r>
              <a:rPr lang="en-US" dirty="0"/>
              <a:t>Human Right Issue. </a:t>
            </a:r>
            <a:r>
              <a:rPr lang="zh-TW" altLang="en-US" dirty="0"/>
              <a:t>人權的迫害問題</a:t>
            </a:r>
            <a:r>
              <a:rPr lang="en-US" altLang="zh-TW" dirty="0"/>
              <a:t>.</a:t>
            </a:r>
            <a:endParaRPr lang="en-US" dirty="0"/>
          </a:p>
        </p:txBody>
      </p:sp>
    </p:spTree>
    <p:extLst>
      <p:ext uri="{BB962C8B-B14F-4D97-AF65-F5344CB8AC3E}">
        <p14:creationId xmlns:p14="http://schemas.microsoft.com/office/powerpoint/2010/main" val="150750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699541"/>
            <a:ext cx="5688632"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III. </a:t>
            </a:r>
            <a:r>
              <a:rPr lang="en-US" altLang="zh-TW" sz="2800" b="1" dirty="0"/>
              <a:t>No Front, No Rear—New Normal</a:t>
            </a:r>
          </a:p>
          <a:p>
            <a:r>
              <a:rPr lang="en-US" altLang="zh-TW" sz="2800" b="1" dirty="0"/>
              <a:t>      </a:t>
            </a:r>
            <a:r>
              <a:rPr lang="zh-TW" altLang="zh-TW" sz="2800" b="1" dirty="0"/>
              <a:t>沒有前線</a:t>
            </a:r>
            <a:r>
              <a:rPr lang="en-US" altLang="zh-TW" sz="2800" b="1" dirty="0"/>
              <a:t>, </a:t>
            </a:r>
            <a:r>
              <a:rPr lang="zh-TW" altLang="zh-TW" sz="2800" b="1" dirty="0"/>
              <a:t>沒有後方</a:t>
            </a:r>
            <a:r>
              <a:rPr lang="en-US" altLang="zh-TW" sz="2800" b="1" dirty="0"/>
              <a:t>—</a:t>
            </a:r>
            <a:r>
              <a:rPr lang="zh-TW" altLang="zh-TW" sz="2800" b="1" dirty="0"/>
              <a:t>新的戰爭</a:t>
            </a:r>
            <a:r>
              <a:rPr lang="en-US" altLang="zh-TW" sz="2800" b="1" dirty="0"/>
              <a:t>.</a:t>
            </a:r>
            <a:endParaRPr lang="zh-TW" altLang="zh-TW" sz="2800" dirty="0"/>
          </a:p>
        </p:txBody>
      </p:sp>
      <p:sp>
        <p:nvSpPr>
          <p:cNvPr id="3" name="矩形 2"/>
          <p:cNvSpPr/>
          <p:nvPr/>
        </p:nvSpPr>
        <p:spPr>
          <a:xfrm>
            <a:off x="985714" y="2175520"/>
            <a:ext cx="7228209" cy="1692771"/>
          </a:xfrm>
          <a:prstGeom prst="rect">
            <a:avLst/>
          </a:prstGeom>
        </p:spPr>
        <p:txBody>
          <a:bodyPr wrap="square">
            <a:spAutoFit/>
          </a:bodyPr>
          <a:lstStyle/>
          <a:p>
            <a:r>
              <a:rPr lang="zh-TW" altLang="en-US" sz="2600" b="1" dirty="0"/>
              <a:t>戰爭已經沒有前線後方的界線了</a:t>
            </a:r>
            <a:r>
              <a:rPr lang="en-US" altLang="zh-TW" sz="2600" b="1" dirty="0"/>
              <a:t>, </a:t>
            </a:r>
            <a:r>
              <a:rPr lang="zh-TW" altLang="en-US" sz="2600" b="1" dirty="0"/>
              <a:t>也沒有國界的界線了</a:t>
            </a:r>
            <a:r>
              <a:rPr lang="en-US" altLang="zh-TW" sz="2600" b="1" dirty="0"/>
              <a:t>. </a:t>
            </a:r>
            <a:r>
              <a:rPr lang="zh-TW" altLang="en-US" sz="2600" b="1" dirty="0"/>
              <a:t>幾乎都是以個人個體為單位了</a:t>
            </a:r>
            <a:r>
              <a:rPr lang="en-US" altLang="zh-TW" sz="2600" b="1" dirty="0"/>
              <a:t>.</a:t>
            </a:r>
          </a:p>
          <a:p>
            <a:r>
              <a:rPr lang="en-US" altLang="zh-TW" sz="2600" b="1" dirty="0"/>
              <a:t>There is no more front, no more rear in the warfare of ideology in this world.</a:t>
            </a:r>
            <a:endParaRPr lang="zh-TW" altLang="en-US" sz="2600" b="1" dirty="0"/>
          </a:p>
        </p:txBody>
      </p:sp>
      <p:sp>
        <p:nvSpPr>
          <p:cNvPr id="5" name="向右箭號 4"/>
          <p:cNvSpPr/>
          <p:nvPr/>
        </p:nvSpPr>
        <p:spPr>
          <a:xfrm>
            <a:off x="702692" y="2282577"/>
            <a:ext cx="309389"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3610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3899401" cy="461665"/>
          </a:xfrm>
          <a:prstGeom prst="rect">
            <a:avLst/>
          </a:prstGeom>
        </p:spPr>
        <p:txBody>
          <a:bodyPr wrap="none">
            <a:spAutoFit/>
          </a:bodyPr>
          <a:lstStyle/>
          <a:p>
            <a:r>
              <a:rPr lang="en-US" altLang="zh-TW" sz="2400" b="1" dirty="0">
                <a:solidFill>
                  <a:srgbClr val="FF0000"/>
                </a:solidFill>
              </a:rPr>
              <a:t>A. </a:t>
            </a:r>
            <a:r>
              <a:rPr lang="zh-TW" altLang="zh-TW" sz="2400" b="1" dirty="0">
                <a:solidFill>
                  <a:srgbClr val="FF0000"/>
                </a:solidFill>
              </a:rPr>
              <a:t>數位戰爭</a:t>
            </a:r>
            <a:r>
              <a:rPr lang="en-US" altLang="zh-TW" sz="2400" b="1" dirty="0">
                <a:solidFill>
                  <a:srgbClr val="FF0000"/>
                </a:solidFill>
              </a:rPr>
              <a:t>/Digital Warfare:</a:t>
            </a:r>
            <a:endParaRPr lang="zh-TW" altLang="en-US" sz="2400" b="1" dirty="0">
              <a:solidFill>
                <a:srgbClr val="FF0000"/>
              </a:solidFill>
            </a:endParaRPr>
          </a:p>
        </p:txBody>
      </p:sp>
      <p:pic>
        <p:nvPicPr>
          <p:cNvPr id="3" name="Picture 14" descr="Digital Warfare: Are State-Sponsored Cyber Attacks the Wave of the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03598"/>
            <a:ext cx="4259347" cy="2884522"/>
          </a:xfrm>
          <a:prstGeom prst="rect">
            <a:avLst/>
          </a:prstGeom>
          <a:noFill/>
          <a:ln>
            <a:noFill/>
          </a:ln>
        </p:spPr>
      </p:pic>
    </p:spTree>
    <p:extLst>
      <p:ext uri="{BB962C8B-B14F-4D97-AF65-F5344CB8AC3E}">
        <p14:creationId xmlns:p14="http://schemas.microsoft.com/office/powerpoint/2010/main" val="54933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6102"/>
            <a:ext cx="8424936" cy="4524315"/>
          </a:xfrm>
          <a:prstGeom prst="rect">
            <a:avLst/>
          </a:prstGeom>
        </p:spPr>
        <p:txBody>
          <a:bodyPr wrap="square">
            <a:spAutoFit/>
          </a:bodyPr>
          <a:lstStyle/>
          <a:p>
            <a:r>
              <a:rPr lang="en-US" altLang="zh-TW" sz="2400" b="1" baseline="30000" dirty="0"/>
              <a:t>16</a:t>
            </a:r>
            <a:r>
              <a:rPr lang="zh-TW" altLang="zh-TW" sz="2400" b="1" dirty="0"/>
              <a:t>他又叫眾人，無論大小、貧富、自主的、為奴的，都在右手上或是在額上受一個印記。</a:t>
            </a:r>
            <a:r>
              <a:rPr lang="en-US" altLang="zh-TW" sz="2400" b="1" baseline="30000" dirty="0"/>
              <a:t>17</a:t>
            </a:r>
            <a:r>
              <a:rPr lang="zh-TW" altLang="zh-TW" sz="2400" b="1" dirty="0"/>
              <a:t>除了那受印記、有了獸名或有獸名數目的，都不得做買賣。</a:t>
            </a:r>
            <a:r>
              <a:rPr lang="en-US" altLang="zh-TW" sz="2400" b="1" baseline="30000" dirty="0"/>
              <a:t>18</a:t>
            </a:r>
            <a:r>
              <a:rPr lang="zh-TW" altLang="zh-TW" sz="2400" b="1" dirty="0"/>
              <a:t>在這裡有智慧：凡有聰明的，可以算計獸的數目；因為這是人的數目，他的數目是六百六十六。【啟</a:t>
            </a:r>
            <a:r>
              <a:rPr lang="en-US" altLang="zh-TW" sz="2400" b="1" dirty="0"/>
              <a:t> 13:16~18</a:t>
            </a:r>
            <a:r>
              <a:rPr lang="zh-TW" altLang="zh-TW" sz="2400" b="1" dirty="0"/>
              <a:t>】</a:t>
            </a:r>
            <a:br>
              <a:rPr lang="en-US" altLang="zh-TW" sz="2400" b="1" dirty="0"/>
            </a:br>
            <a:r>
              <a:rPr lang="en-US" altLang="zh-TW" sz="2400" b="1" baseline="30000" dirty="0"/>
              <a:t>16</a:t>
            </a:r>
            <a:r>
              <a:rPr lang="en-US" altLang="zh-TW" sz="2400" b="1" dirty="0"/>
              <a:t>Also it causes all, both small and great, both rich and poor, both free and slave, to be marked on the right hand or the forehead, </a:t>
            </a:r>
            <a:r>
              <a:rPr lang="en-US" altLang="zh-TW" sz="2400" b="1" baseline="30000" dirty="0"/>
              <a:t>17</a:t>
            </a:r>
            <a:r>
              <a:rPr lang="en-US" altLang="zh-TW" sz="2400" b="1" dirty="0"/>
              <a:t>so that no one can buy or sell unless he has the mark, that is, the name of the beast or the number of its name. </a:t>
            </a:r>
            <a:r>
              <a:rPr lang="en-US" altLang="zh-TW" sz="2400" b="1" baseline="30000" dirty="0"/>
              <a:t>18</a:t>
            </a:r>
            <a:r>
              <a:rPr lang="en-US" altLang="zh-TW" sz="2400" b="1" dirty="0"/>
              <a:t>This calls for wisdom: let the one who has understanding calculate the number of the beast, for it is the number of a man, and his number is 666. </a:t>
            </a:r>
            <a:r>
              <a:rPr lang="zh-TW" altLang="zh-TW" sz="2400" b="1" dirty="0"/>
              <a:t>【</a:t>
            </a:r>
            <a:r>
              <a:rPr lang="en-US" altLang="zh-TW" sz="2400" b="1" dirty="0"/>
              <a:t>Rev 13:16~18</a:t>
            </a:r>
            <a:r>
              <a:rPr lang="zh-TW" altLang="zh-TW" sz="2400" b="1" dirty="0"/>
              <a:t>】</a:t>
            </a:r>
          </a:p>
        </p:txBody>
      </p:sp>
    </p:spTree>
    <p:extLst>
      <p:ext uri="{BB962C8B-B14F-4D97-AF65-F5344CB8AC3E}">
        <p14:creationId xmlns:p14="http://schemas.microsoft.com/office/powerpoint/2010/main" val="351951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超限战- 维基百科，自由的百科全书"/>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63638"/>
            <a:ext cx="1800200" cy="3024336"/>
          </a:xfrm>
          <a:prstGeom prst="rect">
            <a:avLst/>
          </a:prstGeom>
          <a:noFill/>
          <a:ln>
            <a:noFill/>
          </a:ln>
        </p:spPr>
      </p:pic>
      <p:pic>
        <p:nvPicPr>
          <p:cNvPr id="3" name="Picture 7" descr="台海書展】《超限戰與反超限戰》 - 松陽- Medium"/>
          <p:cNvPicPr/>
          <p:nvPr/>
        </p:nvPicPr>
        <p:blipFill>
          <a:blip r:embed="rId3">
            <a:extLst>
              <a:ext uri="{28A0092B-C50C-407E-A947-70E740481C1C}">
                <a14:useLocalDpi xmlns:a14="http://schemas.microsoft.com/office/drawing/2010/main" val="0"/>
              </a:ext>
            </a:extLst>
          </a:blip>
          <a:srcRect/>
          <a:stretch>
            <a:fillRect/>
          </a:stretch>
        </p:blipFill>
        <p:spPr bwMode="auto">
          <a:xfrm>
            <a:off x="2569336" y="1563638"/>
            <a:ext cx="3010775" cy="3168352"/>
          </a:xfrm>
          <a:prstGeom prst="rect">
            <a:avLst/>
          </a:prstGeom>
          <a:noFill/>
          <a:ln>
            <a:noFill/>
          </a:ln>
        </p:spPr>
      </p:pic>
      <p:pic>
        <p:nvPicPr>
          <p:cNvPr id="4" name="Picture 8" descr="空军少将乔良：美国或因互联网走向衰落_中国访谈_中国网"/>
          <p:cNvPicPr/>
          <p:nvPr/>
        </p:nvPicPr>
        <p:blipFill>
          <a:blip r:embed="rId4">
            <a:extLst>
              <a:ext uri="{28A0092B-C50C-407E-A947-70E740481C1C}">
                <a14:useLocalDpi xmlns:a14="http://schemas.microsoft.com/office/drawing/2010/main" val="0"/>
              </a:ext>
            </a:extLst>
          </a:blip>
          <a:srcRect/>
          <a:stretch>
            <a:fillRect/>
          </a:stretch>
        </p:blipFill>
        <p:spPr bwMode="auto">
          <a:xfrm>
            <a:off x="5531096" y="1767591"/>
            <a:ext cx="3040757" cy="2616430"/>
          </a:xfrm>
          <a:prstGeom prst="rect">
            <a:avLst/>
          </a:prstGeom>
          <a:noFill/>
          <a:ln>
            <a:noFill/>
          </a:ln>
        </p:spPr>
      </p:pic>
      <p:sp>
        <p:nvSpPr>
          <p:cNvPr id="5" name="矩形 4"/>
          <p:cNvSpPr/>
          <p:nvPr/>
        </p:nvSpPr>
        <p:spPr>
          <a:xfrm>
            <a:off x="349547" y="339502"/>
            <a:ext cx="6527813"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 </a:t>
            </a:r>
            <a:r>
              <a:rPr lang="en-US" altLang="zh-TW" sz="2800" b="1" dirty="0"/>
              <a:t>Unrestricted Warfare </a:t>
            </a:r>
            <a:r>
              <a:rPr lang="zh-TW" altLang="zh-TW" sz="2800" b="1" dirty="0"/>
              <a:t>超限戰</a:t>
            </a:r>
            <a:r>
              <a:rPr lang="en-US" altLang="zh-TW" sz="2800" b="1" dirty="0"/>
              <a:t>—</a:t>
            </a:r>
            <a:r>
              <a:rPr lang="zh-TW" altLang="zh-TW" sz="2800" b="1" dirty="0"/>
              <a:t>喬良的書</a:t>
            </a:r>
            <a:endParaRPr lang="zh-TW" altLang="zh-TW" sz="2800" dirty="0"/>
          </a:p>
        </p:txBody>
      </p:sp>
    </p:spTree>
    <p:extLst>
      <p:ext uri="{BB962C8B-B14F-4D97-AF65-F5344CB8AC3E}">
        <p14:creationId xmlns:p14="http://schemas.microsoft.com/office/powerpoint/2010/main" val="132268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411510"/>
            <a:ext cx="2874569" cy="461665"/>
          </a:xfrm>
          <a:prstGeom prst="rect">
            <a:avLst/>
          </a:prstGeom>
        </p:spPr>
        <p:txBody>
          <a:bodyPr wrap="none">
            <a:spAutoFit/>
          </a:bodyPr>
          <a:lstStyle/>
          <a:p>
            <a:r>
              <a:rPr lang="en-US" altLang="zh-TW" sz="2400" b="1" dirty="0">
                <a:solidFill>
                  <a:srgbClr val="FF0000"/>
                </a:solidFill>
              </a:rPr>
              <a:t>B. </a:t>
            </a:r>
            <a:r>
              <a:rPr lang="zh-TW" altLang="zh-TW" sz="2400" b="1" dirty="0">
                <a:solidFill>
                  <a:srgbClr val="FF0000"/>
                </a:solidFill>
              </a:rPr>
              <a:t>貿易戰</a:t>
            </a:r>
            <a:r>
              <a:rPr lang="en-US" altLang="zh-TW" sz="2400" b="1" dirty="0">
                <a:solidFill>
                  <a:srgbClr val="FF0000"/>
                </a:solidFill>
              </a:rPr>
              <a:t>/Trade War</a:t>
            </a:r>
            <a:endParaRPr lang="zh-TW" altLang="zh-TW" sz="2400" b="1" dirty="0">
              <a:solidFill>
                <a:srgbClr val="FF0000"/>
              </a:solidFill>
            </a:endParaRPr>
          </a:p>
        </p:txBody>
      </p:sp>
      <p:pic>
        <p:nvPicPr>
          <p:cNvPr id="3" name="Picture 13" descr="How to navigate the US-China trade war | Financial Tim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000" y="1203598"/>
            <a:ext cx="5400600" cy="3240360"/>
          </a:xfrm>
          <a:prstGeom prst="rect">
            <a:avLst/>
          </a:prstGeom>
          <a:noFill/>
          <a:ln>
            <a:noFill/>
          </a:ln>
        </p:spPr>
      </p:pic>
    </p:spTree>
    <p:extLst>
      <p:ext uri="{BB962C8B-B14F-4D97-AF65-F5344CB8AC3E}">
        <p14:creationId xmlns:p14="http://schemas.microsoft.com/office/powerpoint/2010/main" val="9598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95486"/>
            <a:ext cx="8856984" cy="4832092"/>
          </a:xfrm>
          <a:prstGeom prst="rect">
            <a:avLst/>
          </a:prstGeom>
        </p:spPr>
        <p:txBody>
          <a:bodyPr wrap="square">
            <a:spAutoFit/>
          </a:bodyPr>
          <a:lstStyle/>
          <a:p>
            <a:r>
              <a:rPr lang="en-US" altLang="zh-TW" sz="2200" b="1" baseline="30000" dirty="0"/>
              <a:t>1</a:t>
            </a:r>
            <a:r>
              <a:rPr lang="zh-TW" altLang="zh-TW" sz="2200" b="1" dirty="0"/>
              <a:t>此後，我看見另有一位有大權柄的天使從天降下，地就因他的榮耀發光。</a:t>
            </a:r>
            <a:r>
              <a:rPr lang="en-US" altLang="zh-TW" sz="2200" b="1" baseline="30000" dirty="0"/>
              <a:t>2</a:t>
            </a:r>
            <a:r>
              <a:rPr lang="zh-TW" altLang="zh-TW" sz="2200" b="1" dirty="0"/>
              <a:t>他大聲喊著說：巴比倫大城傾倒了！傾倒了！成了鬼魔的住處和各樣污穢之靈的巢穴（或作：牢獄；下同），並各樣污穢可憎之雀鳥的巢穴。</a:t>
            </a:r>
            <a:r>
              <a:rPr lang="en-US" altLang="zh-TW" sz="2200" b="1" baseline="30000" dirty="0"/>
              <a:t>3</a:t>
            </a:r>
            <a:r>
              <a:rPr lang="zh-TW" altLang="zh-TW" sz="2200" b="1" dirty="0"/>
              <a:t>因為列國都被他邪淫大怒的酒傾倒了。地上的君王與他行淫；地上的客商因他奢華太過就發了財。【啟</a:t>
            </a:r>
            <a:r>
              <a:rPr lang="en-US" altLang="zh-TW" sz="2200" b="1" dirty="0"/>
              <a:t> 18:1~3</a:t>
            </a:r>
            <a:r>
              <a:rPr lang="zh-TW" altLang="zh-TW" sz="2200" b="1" dirty="0"/>
              <a:t>】</a:t>
            </a:r>
            <a:br>
              <a:rPr lang="en-US" altLang="zh-TW" sz="2200" b="1" dirty="0"/>
            </a:br>
            <a:r>
              <a:rPr lang="en-US" altLang="zh-TW" sz="2200" b="1" baseline="30000" dirty="0"/>
              <a:t>1</a:t>
            </a:r>
            <a:r>
              <a:rPr lang="en-US" altLang="zh-TW" sz="2200" b="1" dirty="0"/>
              <a:t>After this I saw another angel coming down from heaven, having great authority, and the earth was made bright with his glory. </a:t>
            </a:r>
            <a:r>
              <a:rPr lang="en-US" altLang="zh-TW" sz="2200" b="1" baseline="30000" dirty="0"/>
              <a:t>2</a:t>
            </a:r>
            <a:r>
              <a:rPr lang="en-US" altLang="zh-TW" sz="2200" b="1" dirty="0"/>
              <a:t>And he called out with a mighty voice, " Fallen, fallen is Babylon the great! She has become a dwelling place for demons, a haunt for every unclean spirit, a haunt for every unclean bird, a haunt for every unclean and detestable beast. </a:t>
            </a:r>
            <a:r>
              <a:rPr lang="en-US" altLang="zh-TW" sz="2200" b="1" baseline="30000" dirty="0"/>
              <a:t>3</a:t>
            </a:r>
            <a:r>
              <a:rPr lang="en-US" altLang="zh-TW" sz="2200" b="1" dirty="0"/>
              <a:t>For all nations have drunk the wine of the passion of her sexual immorality, and the kings of the earth have committed immorality with her, and the merchants of the earth have grown rich from the power of her luxurious living." </a:t>
            </a:r>
            <a:r>
              <a:rPr lang="zh-TW" altLang="zh-TW" sz="2200" b="1" dirty="0"/>
              <a:t>【</a:t>
            </a:r>
            <a:r>
              <a:rPr lang="en-US" altLang="zh-TW" sz="2200" b="1" dirty="0"/>
              <a:t>Rev 18:1~3</a:t>
            </a:r>
            <a:r>
              <a:rPr lang="zh-TW" altLang="zh-TW" sz="2200" b="1" dirty="0"/>
              <a:t>】</a:t>
            </a:r>
          </a:p>
        </p:txBody>
      </p:sp>
    </p:spTree>
    <p:extLst>
      <p:ext uri="{BB962C8B-B14F-4D97-AF65-F5344CB8AC3E}">
        <p14:creationId xmlns:p14="http://schemas.microsoft.com/office/powerpoint/2010/main" val="1538476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64679"/>
            <a:ext cx="3894079" cy="461665"/>
          </a:xfrm>
          <a:prstGeom prst="rect">
            <a:avLst/>
          </a:prstGeom>
        </p:spPr>
        <p:txBody>
          <a:bodyPr wrap="none">
            <a:spAutoFit/>
          </a:bodyPr>
          <a:lstStyle/>
          <a:p>
            <a:r>
              <a:rPr lang="en-US" altLang="zh-TW" sz="2400" b="1" dirty="0">
                <a:solidFill>
                  <a:srgbClr val="FF0000"/>
                </a:solidFill>
              </a:rPr>
              <a:t>C. </a:t>
            </a:r>
            <a:r>
              <a:rPr lang="zh-TW" altLang="zh-TW" sz="2400" b="1" dirty="0">
                <a:solidFill>
                  <a:srgbClr val="FF0000"/>
                </a:solidFill>
              </a:rPr>
              <a:t>宗教戰</a:t>
            </a:r>
            <a:r>
              <a:rPr lang="en-US" altLang="zh-TW" sz="2400" b="1" dirty="0">
                <a:solidFill>
                  <a:srgbClr val="FF0000"/>
                </a:solidFill>
              </a:rPr>
              <a:t>/Religious Warfare:</a:t>
            </a:r>
            <a:endParaRPr lang="zh-TW" altLang="en-US" sz="2400" b="1" dirty="0">
              <a:solidFill>
                <a:srgbClr val="FF0000"/>
              </a:solidFill>
            </a:endParaRPr>
          </a:p>
        </p:txBody>
      </p:sp>
      <p:sp>
        <p:nvSpPr>
          <p:cNvPr id="3" name="矩形 2"/>
          <p:cNvSpPr/>
          <p:nvPr/>
        </p:nvSpPr>
        <p:spPr>
          <a:xfrm>
            <a:off x="259210" y="915566"/>
            <a:ext cx="8640960" cy="3785652"/>
          </a:xfrm>
          <a:prstGeom prst="rect">
            <a:avLst/>
          </a:prstGeom>
        </p:spPr>
        <p:txBody>
          <a:bodyPr wrap="square">
            <a:spAutoFit/>
          </a:bodyPr>
          <a:lstStyle/>
          <a:p>
            <a:r>
              <a:rPr lang="en-US" altLang="zh-TW" sz="2400" b="1" baseline="30000" dirty="0"/>
              <a:t>3</a:t>
            </a:r>
            <a:r>
              <a:rPr lang="zh-TW" altLang="zh-TW" sz="2400" b="1" dirty="0"/>
              <a:t>我被聖靈感動，天使帶我到曠野去，我就看見一個女人騎在朱紅色的獸上；那獸有七頭十角，遍體有褻瀆的名號。</a:t>
            </a:r>
            <a:r>
              <a:rPr lang="en-US" altLang="zh-TW" sz="2400" b="1" baseline="30000" dirty="0"/>
              <a:t>4</a:t>
            </a:r>
            <a:r>
              <a:rPr lang="zh-TW" altLang="zh-TW" sz="2400" b="1" dirty="0"/>
              <a:t>那女人穿著紫色和朱紅色的衣服，用金子、寶石、珍珠為妝飾；手拿金杯，杯中盛滿了可憎之物，就是他淫亂的污穢。</a:t>
            </a:r>
            <a:br>
              <a:rPr lang="en-US" altLang="zh-TW" sz="2400" b="1" dirty="0"/>
            </a:br>
            <a:r>
              <a:rPr lang="en-US" altLang="zh-TW" sz="2400" b="1" baseline="30000" dirty="0"/>
              <a:t>3</a:t>
            </a:r>
            <a:r>
              <a:rPr lang="en-US" altLang="zh-TW" sz="2400" b="1" dirty="0"/>
              <a:t>And he carried me away in the Spirit into a wilderness, and I saw a woman sitting on a scarlet beast that was full of blasphemous names, and it had seven heads and ten horns. </a:t>
            </a:r>
            <a:r>
              <a:rPr lang="en-US" altLang="zh-TW" sz="2400" b="1" baseline="30000" dirty="0"/>
              <a:t>4</a:t>
            </a:r>
            <a:r>
              <a:rPr lang="en-US" altLang="zh-TW" sz="2400" b="1" dirty="0"/>
              <a:t>The woman was arrayed in purple and scarlet, and adorned with gold and jewels and pearls, holding in her hand a golden cup full of abominations and the impurities of her sexual immorality.</a:t>
            </a:r>
            <a:endParaRPr lang="zh-TW" altLang="zh-TW" sz="2400" dirty="0"/>
          </a:p>
        </p:txBody>
      </p:sp>
    </p:spTree>
    <p:extLst>
      <p:ext uri="{BB962C8B-B14F-4D97-AF65-F5344CB8AC3E}">
        <p14:creationId xmlns:p14="http://schemas.microsoft.com/office/powerpoint/2010/main" val="4194175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8876" y="339502"/>
            <a:ext cx="8640960" cy="3046988"/>
          </a:xfrm>
          <a:prstGeom prst="rect">
            <a:avLst/>
          </a:prstGeom>
        </p:spPr>
        <p:txBody>
          <a:bodyPr wrap="square">
            <a:spAutoFit/>
          </a:bodyPr>
          <a:lstStyle/>
          <a:p>
            <a:r>
              <a:rPr lang="en-US" altLang="zh-TW" sz="2400" b="1" baseline="30000" dirty="0"/>
              <a:t>5</a:t>
            </a:r>
            <a:r>
              <a:rPr lang="zh-TW" altLang="zh-TW" sz="2400" b="1" dirty="0"/>
              <a:t>在他額上有名寫著說：奧祕哉！大巴比倫，作世上的淫婦和一切可憎之物的母。</a:t>
            </a:r>
            <a:r>
              <a:rPr lang="en-US" altLang="zh-TW" sz="2400" b="1" baseline="30000" dirty="0"/>
              <a:t>6</a:t>
            </a:r>
            <a:r>
              <a:rPr lang="zh-TW" altLang="zh-TW" sz="2400" b="1" dirty="0"/>
              <a:t>我又看見那女人喝醉了聖徒的血和為耶穌作見證之人的血。我看見他，就大大的希奇。【啟</a:t>
            </a:r>
            <a:r>
              <a:rPr lang="en-US" altLang="zh-TW" sz="2400" b="1" dirty="0"/>
              <a:t> 17:3~6</a:t>
            </a:r>
            <a:r>
              <a:rPr lang="zh-TW" altLang="zh-TW" sz="2400" b="1" dirty="0"/>
              <a:t>】</a:t>
            </a:r>
            <a:br>
              <a:rPr lang="en-US" altLang="zh-TW" sz="2400" b="1" dirty="0"/>
            </a:br>
            <a:r>
              <a:rPr lang="en-US" altLang="zh-TW" sz="2400" b="1" baseline="30000" dirty="0"/>
              <a:t>5</a:t>
            </a:r>
            <a:r>
              <a:rPr lang="en-US" altLang="zh-TW" sz="2400" b="1" dirty="0"/>
              <a:t>And on her forehead was written a name of mystery: "Babylon the great, mother of prostitutes and of earth's abominations." </a:t>
            </a:r>
            <a:r>
              <a:rPr lang="en-US" altLang="zh-TW" sz="2400" b="1" baseline="30000" dirty="0"/>
              <a:t>6</a:t>
            </a:r>
            <a:r>
              <a:rPr lang="en-US" altLang="zh-TW" sz="2400" b="1" dirty="0"/>
              <a:t>And I saw the woman, drunk with the blood of the saints, the blood of the martyrs of Jesus. When I saw her, I marveled greatly. </a:t>
            </a:r>
            <a:r>
              <a:rPr lang="zh-TW" altLang="zh-TW" sz="2400" b="1" dirty="0"/>
              <a:t>【</a:t>
            </a:r>
            <a:r>
              <a:rPr lang="en-US" altLang="zh-TW" sz="2400" b="1" dirty="0"/>
              <a:t>Rev 17:3~6</a:t>
            </a:r>
            <a:r>
              <a:rPr lang="zh-TW" altLang="zh-TW" sz="2400" b="1" dirty="0"/>
              <a:t>】</a:t>
            </a:r>
            <a:endParaRPr lang="zh-TW" altLang="en-US" sz="24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003798"/>
            <a:ext cx="2880320" cy="208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229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4590937" cy="461665"/>
          </a:xfrm>
          <a:prstGeom prst="rect">
            <a:avLst/>
          </a:prstGeom>
        </p:spPr>
        <p:txBody>
          <a:bodyPr wrap="none">
            <a:spAutoFit/>
          </a:bodyPr>
          <a:lstStyle/>
          <a:p>
            <a:r>
              <a:rPr lang="en-US" altLang="zh-TW" sz="2400" b="1" dirty="0">
                <a:solidFill>
                  <a:srgbClr val="FF0000"/>
                </a:solidFill>
              </a:rPr>
              <a:t>D. </a:t>
            </a:r>
            <a:r>
              <a:rPr lang="zh-TW" altLang="zh-TW" sz="2400" b="1" dirty="0">
                <a:solidFill>
                  <a:srgbClr val="FF0000"/>
                </a:solidFill>
              </a:rPr>
              <a:t>氣象戰</a:t>
            </a:r>
            <a:r>
              <a:rPr lang="en-US" altLang="zh-TW" sz="2400" b="1" dirty="0">
                <a:solidFill>
                  <a:srgbClr val="FF0000"/>
                </a:solidFill>
              </a:rPr>
              <a:t>/Meteorological Warfare</a:t>
            </a:r>
            <a:endParaRPr lang="zh-TW" altLang="zh-TW" sz="2400" b="1" dirty="0">
              <a:solidFill>
                <a:srgbClr val="FF0000"/>
              </a:solidFill>
            </a:endParaRPr>
          </a:p>
        </p:txBody>
      </p:sp>
      <p:sp>
        <p:nvSpPr>
          <p:cNvPr id="3" name="矩形 2"/>
          <p:cNvSpPr/>
          <p:nvPr/>
        </p:nvSpPr>
        <p:spPr>
          <a:xfrm>
            <a:off x="467544" y="1707654"/>
            <a:ext cx="8447384" cy="2492990"/>
          </a:xfrm>
          <a:prstGeom prst="rect">
            <a:avLst/>
          </a:prstGeom>
        </p:spPr>
        <p:txBody>
          <a:bodyPr wrap="square">
            <a:spAutoFit/>
          </a:bodyPr>
          <a:lstStyle/>
          <a:p>
            <a:r>
              <a:rPr lang="en-US" altLang="zh-TW" sz="2600" b="1" baseline="30000" dirty="0"/>
              <a:t>21</a:t>
            </a:r>
            <a:r>
              <a:rPr lang="zh-TW" altLang="zh-TW" sz="2600" b="1" dirty="0"/>
              <a:t>又有大雹子從天落在人身上，每一個約重一他連得（一他連得約有九十斤）。為這雹子的災極大，人就褻瀆神。【啟</a:t>
            </a:r>
            <a:r>
              <a:rPr lang="en-US" altLang="zh-TW" sz="2600" b="1" dirty="0"/>
              <a:t> 16:21</a:t>
            </a:r>
            <a:r>
              <a:rPr lang="zh-TW" altLang="zh-TW" sz="2600" b="1" dirty="0"/>
              <a:t>】</a:t>
            </a:r>
            <a:br>
              <a:rPr lang="en-US" altLang="zh-TW" sz="2600" b="1" dirty="0"/>
            </a:br>
            <a:r>
              <a:rPr lang="en-US" altLang="zh-TW" sz="2600" b="1" baseline="30000" dirty="0"/>
              <a:t>21</a:t>
            </a:r>
            <a:r>
              <a:rPr lang="en-US" altLang="zh-TW" sz="2600" b="1" dirty="0"/>
              <a:t>And great hailstones, about one hundred pounds each, fell from heaven on people; and they cursed God for the plague of the hail, because the plague was so severe. </a:t>
            </a:r>
            <a:r>
              <a:rPr lang="zh-TW" altLang="zh-TW" sz="2600" b="1" dirty="0"/>
              <a:t>【</a:t>
            </a:r>
            <a:r>
              <a:rPr lang="en-US" altLang="zh-TW" sz="2600" b="1" dirty="0"/>
              <a:t>Rev 16:21</a:t>
            </a:r>
            <a:r>
              <a:rPr lang="zh-TW" altLang="zh-TW" sz="2600" b="1" dirty="0"/>
              <a:t>】</a:t>
            </a:r>
          </a:p>
        </p:txBody>
      </p:sp>
      <p:sp>
        <p:nvSpPr>
          <p:cNvPr id="4" name="矩形 3"/>
          <p:cNvSpPr/>
          <p:nvPr/>
        </p:nvSpPr>
        <p:spPr>
          <a:xfrm>
            <a:off x="683568" y="915566"/>
            <a:ext cx="1805302" cy="461665"/>
          </a:xfrm>
          <a:prstGeom prst="rect">
            <a:avLst/>
          </a:prstGeom>
        </p:spPr>
        <p:txBody>
          <a:bodyPr wrap="none">
            <a:spAutoFit/>
          </a:bodyPr>
          <a:lstStyle/>
          <a:p>
            <a:r>
              <a:rPr lang="zh-TW" altLang="zh-TW" sz="2400" b="1" dirty="0"/>
              <a:t>第七碗的災</a:t>
            </a:r>
            <a:r>
              <a:rPr lang="en-US" altLang="zh-TW" sz="2400" b="1" dirty="0"/>
              <a:t>:</a:t>
            </a:r>
            <a:endParaRPr lang="zh-TW" altLang="zh-TW" sz="2400" b="1" dirty="0"/>
          </a:p>
        </p:txBody>
      </p:sp>
    </p:spTree>
    <p:extLst>
      <p:ext uri="{BB962C8B-B14F-4D97-AF65-F5344CB8AC3E}">
        <p14:creationId xmlns:p14="http://schemas.microsoft.com/office/powerpoint/2010/main" val="165598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203598"/>
            <a:ext cx="7776864" cy="3046988"/>
          </a:xfrm>
          <a:prstGeom prst="rect">
            <a:avLst/>
          </a:prstGeom>
        </p:spPr>
        <p:txBody>
          <a:bodyPr wrap="square">
            <a:spAutoFit/>
          </a:bodyPr>
          <a:lstStyle/>
          <a:p>
            <a:r>
              <a:rPr lang="en-US" altLang="zh-TW" sz="2400" b="1" baseline="30000" dirty="0"/>
              <a:t>8</a:t>
            </a:r>
            <a:r>
              <a:rPr lang="zh-TW" altLang="zh-TW" sz="2400" b="1" dirty="0"/>
              <a:t>第四位天使把碗倒在日頭上，叫日頭能用火烤人。</a:t>
            </a:r>
            <a:r>
              <a:rPr lang="en-US" altLang="zh-TW" sz="2400" b="1" baseline="30000" dirty="0"/>
              <a:t>9</a:t>
            </a:r>
            <a:r>
              <a:rPr lang="zh-TW" altLang="zh-TW" sz="2400" b="1" dirty="0"/>
              <a:t>人被大熱所烤，就褻瀆那有權掌管這些災的神之名，並不悔改將榮耀歸給神。【啟</a:t>
            </a:r>
            <a:r>
              <a:rPr lang="en-US" altLang="zh-TW" sz="2400" b="1" dirty="0"/>
              <a:t> 16:8~9</a:t>
            </a:r>
            <a:r>
              <a:rPr lang="zh-TW" altLang="zh-TW" sz="2400" b="1" dirty="0"/>
              <a:t>】</a:t>
            </a:r>
            <a:br>
              <a:rPr lang="en-US" altLang="zh-TW" sz="2400" b="1" dirty="0"/>
            </a:br>
            <a:r>
              <a:rPr lang="en-US" altLang="zh-TW" sz="2400" b="1" baseline="30000" dirty="0"/>
              <a:t>8</a:t>
            </a:r>
            <a:r>
              <a:rPr lang="en-US" altLang="zh-TW" sz="2400" b="1" dirty="0"/>
              <a:t>The fourth angel poured out his bowl on the sun, and it was allowed to scorch people with fire. </a:t>
            </a:r>
            <a:r>
              <a:rPr lang="en-US" altLang="zh-TW" sz="2400" b="1" baseline="30000" dirty="0"/>
              <a:t>9</a:t>
            </a:r>
            <a:r>
              <a:rPr lang="en-US" altLang="zh-TW" sz="2400" b="1" dirty="0"/>
              <a:t>They were scorched by the fierce heat, and they cursed the name of God who had power over these plagues. They did not repent and give him glory. </a:t>
            </a:r>
            <a:r>
              <a:rPr lang="zh-TW" altLang="zh-TW" sz="2400" b="1" dirty="0"/>
              <a:t>【</a:t>
            </a:r>
            <a:r>
              <a:rPr lang="en-US" altLang="zh-TW" sz="2400" b="1" dirty="0"/>
              <a:t>Rev 16:8~9</a:t>
            </a:r>
            <a:r>
              <a:rPr lang="zh-TW" altLang="zh-TW" sz="2400" b="1" dirty="0"/>
              <a:t>】</a:t>
            </a:r>
          </a:p>
        </p:txBody>
      </p:sp>
      <p:sp>
        <p:nvSpPr>
          <p:cNvPr id="3" name="矩形 2"/>
          <p:cNvSpPr/>
          <p:nvPr/>
        </p:nvSpPr>
        <p:spPr>
          <a:xfrm>
            <a:off x="539552" y="471736"/>
            <a:ext cx="1877310" cy="461665"/>
          </a:xfrm>
          <a:prstGeom prst="rect">
            <a:avLst/>
          </a:prstGeom>
        </p:spPr>
        <p:txBody>
          <a:bodyPr wrap="square">
            <a:spAutoFit/>
          </a:bodyPr>
          <a:lstStyle/>
          <a:p>
            <a:r>
              <a:rPr lang="zh-TW" altLang="zh-TW" sz="2400" b="1" dirty="0"/>
              <a:t>第四碗的災</a:t>
            </a:r>
            <a:r>
              <a:rPr lang="en-US" altLang="zh-TW" sz="2400" b="1" dirty="0"/>
              <a:t>:</a:t>
            </a:r>
            <a:endParaRPr lang="zh-TW" altLang="zh-TW" sz="2400" b="1" dirty="0"/>
          </a:p>
        </p:txBody>
      </p:sp>
    </p:spTree>
    <p:extLst>
      <p:ext uri="{BB962C8B-B14F-4D97-AF65-F5344CB8AC3E}">
        <p14:creationId xmlns:p14="http://schemas.microsoft.com/office/powerpoint/2010/main" val="4151874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our Basic Kinds of Drought | Saving Earth | Encyclopedia Britannic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456" y="1203598"/>
            <a:ext cx="3888432" cy="3024336"/>
          </a:xfrm>
          <a:prstGeom prst="rect">
            <a:avLst/>
          </a:prstGeom>
          <a:noFill/>
          <a:ln>
            <a:noFill/>
          </a:ln>
        </p:spPr>
      </p:pic>
      <p:pic>
        <p:nvPicPr>
          <p:cNvPr id="3" name="Picture 5" descr="(Twitter video screenshot)&#10;"/>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059582"/>
            <a:ext cx="4248472" cy="3312368"/>
          </a:xfrm>
          <a:prstGeom prst="rect">
            <a:avLst/>
          </a:prstGeom>
          <a:noFill/>
          <a:ln>
            <a:noFill/>
          </a:ln>
        </p:spPr>
      </p:pic>
    </p:spTree>
    <p:extLst>
      <p:ext uri="{BB962C8B-B14F-4D97-AF65-F5344CB8AC3E}">
        <p14:creationId xmlns:p14="http://schemas.microsoft.com/office/powerpoint/2010/main" val="855356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04473"/>
            <a:ext cx="4022640" cy="461665"/>
          </a:xfrm>
          <a:prstGeom prst="rect">
            <a:avLst/>
          </a:prstGeom>
        </p:spPr>
        <p:txBody>
          <a:bodyPr wrap="none">
            <a:spAutoFit/>
          </a:bodyPr>
          <a:lstStyle/>
          <a:p>
            <a:r>
              <a:rPr lang="en-US" altLang="zh-TW" sz="2400" b="1" dirty="0">
                <a:solidFill>
                  <a:srgbClr val="FF0000"/>
                </a:solidFill>
              </a:rPr>
              <a:t>E. Pandemic/</a:t>
            </a:r>
            <a:r>
              <a:rPr lang="zh-TW" altLang="zh-TW" sz="2400" b="1" dirty="0">
                <a:solidFill>
                  <a:srgbClr val="FF0000"/>
                </a:solidFill>
              </a:rPr>
              <a:t>全世界的瘟疫戰</a:t>
            </a:r>
            <a:endParaRPr lang="zh-TW" altLang="en-US" sz="2400" b="1" dirty="0">
              <a:solidFill>
                <a:srgbClr val="FF0000"/>
              </a:solidFill>
            </a:endParaRPr>
          </a:p>
        </p:txBody>
      </p:sp>
      <p:sp>
        <p:nvSpPr>
          <p:cNvPr id="3" name="矩形 2"/>
          <p:cNvSpPr/>
          <p:nvPr/>
        </p:nvSpPr>
        <p:spPr>
          <a:xfrm>
            <a:off x="364704" y="843558"/>
            <a:ext cx="8568952" cy="3693319"/>
          </a:xfrm>
          <a:prstGeom prst="rect">
            <a:avLst/>
          </a:prstGeom>
        </p:spPr>
        <p:txBody>
          <a:bodyPr wrap="square">
            <a:spAutoFit/>
          </a:bodyPr>
          <a:lstStyle/>
          <a:p>
            <a:r>
              <a:rPr lang="en-US" altLang="zh-TW" sz="2600" b="1" baseline="30000" dirty="0"/>
              <a:t>8</a:t>
            </a:r>
            <a:r>
              <a:rPr lang="zh-TW" altLang="zh-TW" sz="2600" b="1" dirty="0"/>
              <a:t>我就觀看，見有一匹灰色馬；騎在馬上的，名字叫作死，陰府也隨著他；有權柄賜給他們，可以用刀劍、饑荒、瘟疫（瘟疫或作：死亡）、野獸，殺害地上四分之一的人。【啟</a:t>
            </a:r>
            <a:r>
              <a:rPr lang="en-US" altLang="zh-TW" sz="2600" b="1" dirty="0"/>
              <a:t> 6:8</a:t>
            </a:r>
            <a:r>
              <a:rPr lang="zh-TW" altLang="zh-TW" sz="2600" b="1" dirty="0"/>
              <a:t>】</a:t>
            </a:r>
            <a:br>
              <a:rPr lang="en-US" altLang="zh-TW" sz="2600" b="1" dirty="0"/>
            </a:br>
            <a:r>
              <a:rPr lang="en-US" altLang="zh-TW" sz="2600" b="1" baseline="30000" dirty="0"/>
              <a:t>8</a:t>
            </a:r>
            <a:r>
              <a:rPr lang="en-US" altLang="zh-TW" sz="2600" b="1" dirty="0"/>
              <a:t>And I looked, and behold, a pale horse! And its rider's name was Death, and Hades followed him. And they were given authority over a fourth of the earth, to kill with sword and with famine and with pestilence and by wild beasts of the earth. </a:t>
            </a:r>
            <a:r>
              <a:rPr lang="zh-TW" altLang="zh-TW" sz="2600" b="1" dirty="0"/>
              <a:t>【</a:t>
            </a:r>
            <a:r>
              <a:rPr lang="en-US" altLang="zh-TW" sz="2600" b="1" dirty="0"/>
              <a:t>Rev 6:8</a:t>
            </a:r>
            <a:r>
              <a:rPr lang="zh-TW" altLang="zh-TW" sz="2600" b="1" dirty="0"/>
              <a:t>】</a:t>
            </a:r>
          </a:p>
        </p:txBody>
      </p:sp>
    </p:spTree>
    <p:extLst>
      <p:ext uri="{BB962C8B-B14F-4D97-AF65-F5344CB8AC3E}">
        <p14:creationId xmlns:p14="http://schemas.microsoft.com/office/powerpoint/2010/main" val="1439471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hat Is A Pandemic and Is Coronavirus Any Differe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555526"/>
            <a:ext cx="3456384" cy="2088232"/>
          </a:xfrm>
          <a:prstGeom prst="rect">
            <a:avLst/>
          </a:prstGeom>
          <a:noFill/>
          <a:ln>
            <a:noFill/>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260" y="2770212"/>
            <a:ext cx="5672415" cy="217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8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104" y="195486"/>
            <a:ext cx="3320140" cy="461665"/>
          </a:xfrm>
          <a:prstGeom prst="rect">
            <a:avLst/>
          </a:prstGeom>
        </p:spPr>
        <p:txBody>
          <a:bodyPr wrap="none">
            <a:spAutoFit/>
          </a:bodyPr>
          <a:lstStyle/>
          <a:p>
            <a:r>
              <a:rPr lang="en-US" altLang="zh-TW" sz="2400" b="1" dirty="0">
                <a:solidFill>
                  <a:srgbClr val="FF0000"/>
                </a:solidFill>
              </a:rPr>
              <a:t>F. Cosmic War/</a:t>
            </a:r>
            <a:r>
              <a:rPr lang="zh-TW" altLang="zh-TW" sz="2400" b="1" dirty="0">
                <a:solidFill>
                  <a:srgbClr val="FF0000"/>
                </a:solidFill>
              </a:rPr>
              <a:t>星際戰爭</a:t>
            </a:r>
          </a:p>
        </p:txBody>
      </p:sp>
      <p:sp>
        <p:nvSpPr>
          <p:cNvPr id="3" name="矩形 2"/>
          <p:cNvSpPr/>
          <p:nvPr/>
        </p:nvSpPr>
        <p:spPr>
          <a:xfrm>
            <a:off x="287016" y="781100"/>
            <a:ext cx="8605464" cy="3785652"/>
          </a:xfrm>
          <a:prstGeom prst="rect">
            <a:avLst/>
          </a:prstGeom>
        </p:spPr>
        <p:txBody>
          <a:bodyPr wrap="square">
            <a:spAutoFit/>
          </a:bodyPr>
          <a:lstStyle/>
          <a:p>
            <a:r>
              <a:rPr lang="en-US" altLang="zh-TW" sz="2400" b="1" baseline="30000" dirty="0"/>
              <a:t>12</a:t>
            </a:r>
            <a:r>
              <a:rPr lang="zh-TW" altLang="zh-TW" sz="2400" b="1" dirty="0"/>
              <a:t>揭開第六印的時候，我又看見地大震動，日頭變黑像毛布，滿月變紅像血，</a:t>
            </a:r>
            <a:r>
              <a:rPr lang="en-US" altLang="zh-TW" sz="2400" b="1" baseline="30000" dirty="0"/>
              <a:t>13</a:t>
            </a:r>
            <a:r>
              <a:rPr lang="zh-TW" altLang="zh-TW" sz="2400" b="1" dirty="0"/>
              <a:t>天上的星辰墜落於地，如同無花果樹被大風搖動，落下未熟的果子一樣。</a:t>
            </a:r>
            <a:r>
              <a:rPr lang="en-US" altLang="zh-TW" sz="2400" b="1" baseline="30000" dirty="0"/>
              <a:t>14</a:t>
            </a:r>
            <a:r>
              <a:rPr lang="zh-TW" altLang="zh-TW" sz="2400" b="1" dirty="0"/>
              <a:t>天就挪移，好像書卷被捲起來；山嶺海島都被挪移離開本位。【啟</a:t>
            </a:r>
            <a:r>
              <a:rPr lang="en-US" altLang="zh-TW" sz="2400" b="1" dirty="0"/>
              <a:t> 6:12~14</a:t>
            </a:r>
            <a:r>
              <a:rPr lang="zh-TW" altLang="zh-TW" sz="2400" b="1" dirty="0"/>
              <a:t>】</a:t>
            </a:r>
            <a:br>
              <a:rPr lang="en-US" altLang="zh-TW" sz="2400" b="1" dirty="0"/>
            </a:br>
            <a:r>
              <a:rPr lang="en-US" altLang="zh-TW" sz="2400" b="1" baseline="30000" dirty="0"/>
              <a:t>12</a:t>
            </a:r>
            <a:r>
              <a:rPr lang="en-US" altLang="zh-TW" sz="2400" b="1" dirty="0"/>
              <a:t>When he opened the sixth seal, I looked, and behold, there was a great earthquake, and the sun became black as sackcloth, the full moon became like blood, </a:t>
            </a:r>
            <a:r>
              <a:rPr lang="en-US" altLang="zh-TW" sz="2400" b="1" baseline="30000" dirty="0"/>
              <a:t>13</a:t>
            </a:r>
            <a:r>
              <a:rPr lang="en-US" altLang="zh-TW" sz="2400" b="1" dirty="0"/>
              <a:t>and the stars of the sky fell to the earth as the fig tree sheds its winter fruit when shaken by a gale. </a:t>
            </a:r>
            <a:r>
              <a:rPr lang="en-US" altLang="zh-TW" sz="2400" b="1" baseline="30000" dirty="0"/>
              <a:t>14</a:t>
            </a:r>
            <a:r>
              <a:rPr lang="en-US" altLang="zh-TW" sz="2400" b="1" dirty="0"/>
              <a:t>The sky vanished like a scroll that is being rolled up, and every mountain and island was removed from its place. </a:t>
            </a:r>
            <a:r>
              <a:rPr lang="zh-TW" altLang="zh-TW" sz="2400" b="1" dirty="0"/>
              <a:t>【</a:t>
            </a:r>
            <a:r>
              <a:rPr lang="en-US" altLang="zh-TW" sz="2400" b="1" dirty="0"/>
              <a:t>Rev 6:12~14</a:t>
            </a:r>
            <a:r>
              <a:rPr lang="zh-TW" altLang="zh-TW" sz="2400" b="1" dirty="0"/>
              <a:t>】</a:t>
            </a:r>
          </a:p>
        </p:txBody>
      </p:sp>
    </p:spTree>
    <p:extLst>
      <p:ext uri="{BB962C8B-B14F-4D97-AF65-F5344CB8AC3E}">
        <p14:creationId xmlns:p14="http://schemas.microsoft.com/office/powerpoint/2010/main" val="181600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1059582"/>
            <a:ext cx="7704856" cy="3108543"/>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zh-TW" sz="2800" b="1" dirty="0">
                <a:solidFill>
                  <a:srgbClr val="FF0000"/>
                </a:solidFill>
              </a:rPr>
              <a:t>不是為道德而戰</a:t>
            </a:r>
            <a:r>
              <a:rPr lang="en-US" altLang="zh-TW" sz="2800" b="1" dirty="0">
                <a:solidFill>
                  <a:srgbClr val="FF0000"/>
                </a:solidFill>
              </a:rPr>
              <a:t>, </a:t>
            </a:r>
            <a:r>
              <a:rPr lang="zh-TW" altLang="zh-TW" sz="2800" b="1" dirty="0">
                <a:solidFill>
                  <a:srgbClr val="FF0000"/>
                </a:solidFill>
              </a:rPr>
              <a:t>而是為利益而戰</a:t>
            </a:r>
            <a:r>
              <a:rPr lang="en-US" altLang="zh-TW" sz="2800" b="1" dirty="0">
                <a:solidFill>
                  <a:srgbClr val="FF0000"/>
                </a:solidFill>
              </a:rPr>
              <a:t>.</a:t>
            </a:r>
            <a:endParaRPr lang="zh-TW" altLang="zh-TW" sz="2800" b="1" dirty="0">
              <a:solidFill>
                <a:srgbClr val="FF0000"/>
              </a:solidFill>
            </a:endParaRPr>
          </a:p>
          <a:p>
            <a:r>
              <a:rPr lang="zh-TW" altLang="zh-TW" sz="2800" b="1" dirty="0">
                <a:solidFill>
                  <a:srgbClr val="FF0000"/>
                </a:solidFill>
              </a:rPr>
              <a:t>不再有前方後方</a:t>
            </a:r>
          </a:p>
          <a:p>
            <a:r>
              <a:rPr lang="zh-TW" altLang="zh-TW" sz="2800" b="1" dirty="0">
                <a:solidFill>
                  <a:srgbClr val="FF0000"/>
                </a:solidFill>
              </a:rPr>
              <a:t>不再有軍人老百姓的差別</a:t>
            </a:r>
            <a:endParaRPr lang="en-US" altLang="zh-TW" sz="2800" b="1" dirty="0">
              <a:solidFill>
                <a:srgbClr val="FF0000"/>
              </a:solidFill>
            </a:endParaRPr>
          </a:p>
          <a:p>
            <a:r>
              <a:rPr lang="en-US" altLang="zh-TW" sz="2800" b="1" dirty="0">
                <a:solidFill>
                  <a:srgbClr val="FF0000"/>
                </a:solidFill>
              </a:rPr>
              <a:t>Not a war for morality, but a war for interests.</a:t>
            </a:r>
          </a:p>
          <a:p>
            <a:r>
              <a:rPr lang="en-US" altLang="zh-TW" sz="2800" b="1" dirty="0">
                <a:solidFill>
                  <a:srgbClr val="FF0000"/>
                </a:solidFill>
              </a:rPr>
              <a:t>No front, no rear.</a:t>
            </a:r>
          </a:p>
          <a:p>
            <a:r>
              <a:rPr lang="en-US" altLang="zh-TW" sz="2800" b="1" dirty="0">
                <a:solidFill>
                  <a:srgbClr val="FF0000"/>
                </a:solidFill>
              </a:rPr>
              <a:t>There is no longer a difference between soldiers and ordinary people. </a:t>
            </a:r>
            <a:endParaRPr lang="zh-TW" altLang="zh-TW" sz="2800" b="1" dirty="0">
              <a:solidFill>
                <a:srgbClr val="FF0000"/>
              </a:solidFill>
            </a:endParaRPr>
          </a:p>
        </p:txBody>
      </p:sp>
    </p:spTree>
    <p:extLst>
      <p:ext uri="{BB962C8B-B14F-4D97-AF65-F5344CB8AC3E}">
        <p14:creationId xmlns:p14="http://schemas.microsoft.com/office/powerpoint/2010/main" val="427310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美國總統特朗普與美國太空軍旗幟"/>
          <p:cNvPicPr/>
          <p:nvPr/>
        </p:nvPicPr>
        <p:blipFill>
          <a:blip r:embed="rId2">
            <a:extLst>
              <a:ext uri="{28A0092B-C50C-407E-A947-70E740481C1C}">
                <a14:useLocalDpi xmlns:a14="http://schemas.microsoft.com/office/drawing/2010/main" val="0"/>
              </a:ext>
            </a:extLst>
          </a:blip>
          <a:srcRect/>
          <a:stretch>
            <a:fillRect/>
          </a:stretch>
        </p:blipFill>
        <p:spPr bwMode="auto">
          <a:xfrm>
            <a:off x="584920" y="843558"/>
            <a:ext cx="4400133" cy="2529438"/>
          </a:xfrm>
          <a:prstGeom prst="rect">
            <a:avLst/>
          </a:prstGeom>
          <a:noFill/>
          <a:ln>
            <a:noFill/>
          </a:ln>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763" y="1149886"/>
            <a:ext cx="2877982" cy="19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043607" y="3565406"/>
            <a:ext cx="2927083" cy="400110"/>
          </a:xfrm>
          <a:prstGeom prst="rect">
            <a:avLst/>
          </a:prstGeom>
        </p:spPr>
        <p:txBody>
          <a:bodyPr wrap="none">
            <a:spAutoFit/>
          </a:bodyPr>
          <a:lstStyle/>
          <a:p>
            <a:r>
              <a:rPr lang="en-US" altLang="zh-TW" sz="2000" b="1" dirty="0"/>
              <a:t>United States Space Force</a:t>
            </a:r>
            <a:endParaRPr lang="zh-TW" altLang="en-US" sz="2000" b="1" dirty="0"/>
          </a:p>
        </p:txBody>
      </p:sp>
    </p:spTree>
    <p:extLst>
      <p:ext uri="{BB962C8B-B14F-4D97-AF65-F5344CB8AC3E}">
        <p14:creationId xmlns:p14="http://schemas.microsoft.com/office/powerpoint/2010/main" val="53688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9502"/>
            <a:ext cx="1880387" cy="461665"/>
          </a:xfrm>
          <a:prstGeom prst="rect">
            <a:avLst/>
          </a:prstGeom>
        </p:spPr>
        <p:txBody>
          <a:bodyPr wrap="none">
            <a:spAutoFit/>
          </a:bodyPr>
          <a:lstStyle/>
          <a:p>
            <a:r>
              <a:rPr lang="en-US" altLang="zh-TW" sz="2400" b="1" u="sng" dirty="0"/>
              <a:t>Illustration 3:</a:t>
            </a:r>
            <a:endParaRPr lang="zh-TW" altLang="zh-TW" sz="2400" b="1" u="sng"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737" y="1203598"/>
            <a:ext cx="550427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670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3608" y="501323"/>
            <a:ext cx="4319067"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IV. </a:t>
            </a:r>
            <a:r>
              <a:rPr lang="en-US" altLang="zh-TW" sz="2800" b="1" dirty="0"/>
              <a:t>My prediction/</a:t>
            </a:r>
            <a:r>
              <a:rPr lang="zh-TW" altLang="zh-TW" sz="2800" b="1" dirty="0"/>
              <a:t>我的預測</a:t>
            </a:r>
            <a:endParaRPr lang="zh-TW" altLang="zh-TW" sz="2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9470"/>
            <a:ext cx="22479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283" y="1629470"/>
            <a:ext cx="48768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750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627534"/>
            <a:ext cx="7992888" cy="4093428"/>
          </a:xfrm>
          <a:prstGeom prst="rect">
            <a:avLst/>
          </a:prstGeom>
        </p:spPr>
        <p:txBody>
          <a:bodyPr wrap="square">
            <a:spAutoFit/>
          </a:bodyPr>
          <a:lstStyle/>
          <a:p>
            <a:r>
              <a:rPr lang="en-US" altLang="zh-TW" sz="2600" b="1" baseline="30000" dirty="0"/>
              <a:t>13</a:t>
            </a:r>
            <a:r>
              <a:rPr lang="zh-TW" altLang="zh-TW" sz="2600" b="1" dirty="0"/>
              <a:t>我又看見三個污穢的靈，好像青蛙，從龍口、獸口並假先知的口中出來。</a:t>
            </a:r>
            <a:r>
              <a:rPr lang="en-US" altLang="zh-TW" sz="2600" b="1" baseline="30000" dirty="0"/>
              <a:t>14</a:t>
            </a:r>
            <a:r>
              <a:rPr lang="zh-TW" altLang="zh-TW" sz="2600" b="1" dirty="0"/>
              <a:t>他們本是鬼魔的靈，施行奇事，出去到普天下眾王那裡，叫他們在神全能者的大日聚集爭戰。</a:t>
            </a:r>
            <a:r>
              <a:rPr lang="en-US" altLang="zh-TW" sz="2600" b="1" baseline="30000" dirty="0"/>
              <a:t> </a:t>
            </a:r>
          </a:p>
          <a:p>
            <a:r>
              <a:rPr lang="en-US" altLang="zh-TW" sz="2600" b="1" baseline="30000" dirty="0"/>
              <a:t>13</a:t>
            </a:r>
            <a:r>
              <a:rPr lang="en-US" altLang="zh-TW" sz="2600" b="1" dirty="0"/>
              <a:t>And I saw, coming out of the mouth of the dragon and out of the mouth of the beast and out of the mouth of the false prophet, three unclean spirits like frogs. </a:t>
            </a:r>
            <a:r>
              <a:rPr lang="en-US" altLang="zh-TW" sz="2600" b="1" baseline="30000" dirty="0"/>
              <a:t>14</a:t>
            </a:r>
            <a:r>
              <a:rPr lang="en-US" altLang="zh-TW" sz="2600" b="1" dirty="0"/>
              <a:t>For they are demonic spirits, performing signs, who go abroad to the kings of the whole world, to assemble them for battle on the great day of God the Almighty. </a:t>
            </a:r>
            <a:endParaRPr lang="zh-TW" altLang="en-US" sz="2600" dirty="0"/>
          </a:p>
        </p:txBody>
      </p:sp>
    </p:spTree>
    <p:extLst>
      <p:ext uri="{BB962C8B-B14F-4D97-AF65-F5344CB8AC3E}">
        <p14:creationId xmlns:p14="http://schemas.microsoft.com/office/powerpoint/2010/main" val="825403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6775" y="483518"/>
            <a:ext cx="8553697" cy="3693319"/>
          </a:xfrm>
          <a:prstGeom prst="rect">
            <a:avLst/>
          </a:prstGeom>
        </p:spPr>
        <p:txBody>
          <a:bodyPr wrap="square">
            <a:spAutoFit/>
          </a:bodyPr>
          <a:lstStyle/>
          <a:p>
            <a:r>
              <a:rPr lang="en-US" altLang="zh-TW" sz="2600" b="1" baseline="30000" dirty="0"/>
              <a:t>15</a:t>
            </a:r>
            <a:r>
              <a:rPr lang="zh-TW" altLang="zh-TW" sz="2600" b="1" dirty="0"/>
              <a:t>（看哪，我來像賊一樣。那儆醒、看守衣服、免得赤身而行、叫人見他羞恥的有福了！）</a:t>
            </a:r>
            <a:r>
              <a:rPr lang="en-US" altLang="zh-TW" sz="2600" b="1" baseline="30000" dirty="0"/>
              <a:t>16</a:t>
            </a:r>
            <a:r>
              <a:rPr lang="zh-TW" altLang="zh-TW" sz="2600" b="1" dirty="0"/>
              <a:t>那三個鬼魔便叫眾王聚集在一處，希伯來話叫作哈米吉多頓。</a:t>
            </a:r>
            <a:endParaRPr lang="en-US" altLang="zh-TW" sz="2600" b="1" dirty="0"/>
          </a:p>
          <a:p>
            <a:r>
              <a:rPr lang="zh-TW" altLang="zh-TW" sz="2600" b="1" dirty="0"/>
              <a:t>【啟</a:t>
            </a:r>
            <a:r>
              <a:rPr lang="en-US" altLang="zh-TW" sz="2600" b="1" dirty="0"/>
              <a:t> 16:13~16</a:t>
            </a:r>
            <a:r>
              <a:rPr lang="zh-TW" altLang="zh-TW" sz="2600" b="1" dirty="0"/>
              <a:t>】</a:t>
            </a:r>
            <a:br>
              <a:rPr lang="en-US" altLang="zh-TW" sz="2600" b="1" dirty="0"/>
            </a:br>
            <a:r>
              <a:rPr lang="en-US" altLang="zh-TW" sz="2600" b="1" baseline="30000" dirty="0"/>
              <a:t>15</a:t>
            </a:r>
            <a:r>
              <a:rPr lang="en-US" altLang="zh-TW" sz="2600" b="1" dirty="0"/>
              <a:t>"("Behold, I am coming like a thief! Blessed is the one who stays awake, keeping his garments on, that he may not go about naked and be seen exposed!")" </a:t>
            </a:r>
            <a:r>
              <a:rPr lang="en-US" altLang="zh-TW" sz="2600" b="1" baseline="30000" dirty="0"/>
              <a:t>16</a:t>
            </a:r>
            <a:r>
              <a:rPr lang="en-US" altLang="zh-TW" sz="2600" b="1" dirty="0"/>
              <a:t>And they assembled them at the place that in Hebrew is called Armageddon. </a:t>
            </a:r>
            <a:r>
              <a:rPr lang="zh-TW" altLang="zh-TW" sz="2600" b="1" dirty="0"/>
              <a:t>【</a:t>
            </a:r>
            <a:r>
              <a:rPr lang="en-US" altLang="zh-TW" sz="2600" b="1" dirty="0"/>
              <a:t>Rev 16:13~16</a:t>
            </a:r>
            <a:r>
              <a:rPr lang="zh-TW" altLang="zh-TW" sz="2600" b="1" dirty="0"/>
              <a:t>】</a:t>
            </a:r>
          </a:p>
        </p:txBody>
      </p:sp>
    </p:spTree>
    <p:extLst>
      <p:ext uri="{BB962C8B-B14F-4D97-AF65-F5344CB8AC3E}">
        <p14:creationId xmlns:p14="http://schemas.microsoft.com/office/powerpoint/2010/main" val="3292472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555526"/>
            <a:ext cx="8424936" cy="4093428"/>
          </a:xfrm>
          <a:prstGeom prst="rect">
            <a:avLst/>
          </a:prstGeom>
        </p:spPr>
        <p:txBody>
          <a:bodyPr wrap="square">
            <a:spAutoFit/>
          </a:bodyPr>
          <a:lstStyle/>
          <a:p>
            <a:r>
              <a:rPr lang="en-US" altLang="zh-TW" sz="2600" b="1" baseline="30000" dirty="0"/>
              <a:t>1</a:t>
            </a:r>
            <a:r>
              <a:rPr lang="zh-TW" altLang="zh-TW" sz="2600" b="1" dirty="0"/>
              <a:t>我又看見一個獸從海中上來，有十角七頭，在十角上戴著十個冠冕，七頭上有褻瀆的名號。</a:t>
            </a:r>
            <a:r>
              <a:rPr lang="en-US" altLang="zh-TW" sz="2600" b="1" baseline="30000" dirty="0"/>
              <a:t>2</a:t>
            </a:r>
            <a:r>
              <a:rPr lang="zh-TW" altLang="zh-TW" sz="2600" b="1" dirty="0"/>
              <a:t>我所看見的獸，形狀像豹，腳像熊的腳，口像獅子的口。那龍將自己的能力、座位、和大權柄都給了他。</a:t>
            </a:r>
            <a:endParaRPr lang="en-US" altLang="zh-TW" sz="2600" b="1" dirty="0"/>
          </a:p>
          <a:p>
            <a:r>
              <a:rPr lang="en-US" altLang="zh-TW" sz="2600" b="1" baseline="30000" dirty="0"/>
              <a:t> 1</a:t>
            </a:r>
            <a:r>
              <a:rPr lang="en-US" altLang="zh-TW" sz="2600" b="1" dirty="0"/>
              <a:t>And I saw a beast rising out of the sea, with ten horns and seven heads, with ten diadems on its horns and blasphemous names on its heads. </a:t>
            </a:r>
            <a:r>
              <a:rPr lang="en-US" altLang="zh-TW" sz="2600" b="1" baseline="30000" dirty="0"/>
              <a:t>2</a:t>
            </a:r>
            <a:r>
              <a:rPr lang="en-US" altLang="zh-TW" sz="2600" b="1" dirty="0"/>
              <a:t>And the beast that I saw was like a leopard; its feet were like a bear's, and its mouth was like a lion's mouth. And to it the dragon gave his power and his throne and great authority. </a:t>
            </a:r>
            <a:endParaRPr lang="zh-TW" altLang="en-US" sz="2600" b="1" dirty="0"/>
          </a:p>
        </p:txBody>
      </p:sp>
    </p:spTree>
    <p:extLst>
      <p:ext uri="{BB962C8B-B14F-4D97-AF65-F5344CB8AC3E}">
        <p14:creationId xmlns:p14="http://schemas.microsoft.com/office/powerpoint/2010/main" val="574751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555526"/>
            <a:ext cx="8352928" cy="4093428"/>
          </a:xfrm>
          <a:prstGeom prst="rect">
            <a:avLst/>
          </a:prstGeom>
        </p:spPr>
        <p:txBody>
          <a:bodyPr wrap="square">
            <a:spAutoFit/>
          </a:bodyPr>
          <a:lstStyle/>
          <a:p>
            <a:r>
              <a:rPr lang="en-US" altLang="zh-TW" sz="2600" b="1" baseline="30000" dirty="0"/>
              <a:t>3</a:t>
            </a:r>
            <a:r>
              <a:rPr lang="zh-TW" altLang="zh-TW" sz="2600" b="1" dirty="0"/>
              <a:t>我看見獸的七頭中，有一個似乎受了死傷，那死傷卻醫好了。全地的人都希奇跟從那獸，</a:t>
            </a:r>
            <a:r>
              <a:rPr lang="en-US" altLang="zh-TW" sz="2600" b="1" baseline="30000" dirty="0"/>
              <a:t>4</a:t>
            </a:r>
            <a:r>
              <a:rPr lang="zh-TW" altLang="zh-TW" sz="2600" b="1" dirty="0"/>
              <a:t>又拜那龍</a:t>
            </a:r>
            <a:r>
              <a:rPr lang="en-US" altLang="zh-TW" sz="2600" b="1" dirty="0"/>
              <a:t>─</a:t>
            </a:r>
            <a:r>
              <a:rPr lang="zh-TW" altLang="zh-TW" sz="2600" b="1" dirty="0"/>
              <a:t>因為他將自己的權柄給了獸，也拜獸，說：誰能比這獸，誰能與他交戰呢？【啟</a:t>
            </a:r>
            <a:r>
              <a:rPr lang="en-US" altLang="zh-TW" sz="2600" b="1" dirty="0"/>
              <a:t> 13:1~4</a:t>
            </a:r>
            <a:r>
              <a:rPr lang="zh-TW" altLang="zh-TW" sz="2600" b="1" dirty="0"/>
              <a:t>】</a:t>
            </a:r>
            <a:br>
              <a:rPr lang="en-US" altLang="zh-TW" sz="2600" b="1" dirty="0"/>
            </a:br>
            <a:r>
              <a:rPr lang="en-US" altLang="zh-TW" sz="2600" b="1" baseline="30000" dirty="0"/>
              <a:t>3</a:t>
            </a:r>
            <a:r>
              <a:rPr lang="en-US" altLang="zh-TW" sz="2600" b="1" dirty="0"/>
              <a:t>One of its heads seemed to have a mortal wound, but its mortal wound was healed, and the whole earth marveled as they followed the beast. </a:t>
            </a:r>
            <a:r>
              <a:rPr lang="en-US" altLang="zh-TW" sz="2600" b="1" baseline="30000" dirty="0"/>
              <a:t>4</a:t>
            </a:r>
            <a:r>
              <a:rPr lang="en-US" altLang="zh-TW" sz="2600" b="1" dirty="0"/>
              <a:t>And they worshiped the dragon, for he had given his authority to the beast, and they worshiped the beast, saying, "Who is like the beast, and who can fight against it?" </a:t>
            </a:r>
            <a:r>
              <a:rPr lang="zh-TW" altLang="zh-TW" sz="2600" b="1" dirty="0"/>
              <a:t>【</a:t>
            </a:r>
            <a:r>
              <a:rPr lang="en-US" altLang="zh-TW" sz="2600" b="1" dirty="0"/>
              <a:t>Rev 13:1~4</a:t>
            </a:r>
            <a:r>
              <a:rPr lang="zh-TW" altLang="zh-TW" sz="2600" b="1" dirty="0"/>
              <a:t>】</a:t>
            </a:r>
          </a:p>
        </p:txBody>
      </p:sp>
    </p:spTree>
    <p:extLst>
      <p:ext uri="{BB962C8B-B14F-4D97-AF65-F5344CB8AC3E}">
        <p14:creationId xmlns:p14="http://schemas.microsoft.com/office/powerpoint/2010/main" val="115911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49853"/>
            <a:ext cx="8424936" cy="4493538"/>
          </a:xfrm>
          <a:prstGeom prst="rect">
            <a:avLst/>
          </a:prstGeom>
        </p:spPr>
        <p:txBody>
          <a:bodyPr wrap="square">
            <a:spAutoFit/>
          </a:bodyPr>
          <a:lstStyle/>
          <a:p>
            <a:r>
              <a:rPr lang="en-US" altLang="zh-TW" sz="2600" b="1" baseline="30000" dirty="0"/>
              <a:t>11</a:t>
            </a:r>
            <a:r>
              <a:rPr lang="zh-TW" altLang="zh-TW" sz="2600" b="1" dirty="0"/>
              <a:t>我又看見另有一個獸從地中上來有兩角如同羊羔，說話好像龍。</a:t>
            </a:r>
            <a:r>
              <a:rPr lang="en-US" altLang="zh-TW" sz="2600" b="1" baseline="30000" dirty="0"/>
              <a:t>12</a:t>
            </a:r>
            <a:r>
              <a:rPr lang="zh-TW" altLang="zh-TW" sz="2600" b="1" dirty="0"/>
              <a:t>他在頭一個獸面前，施行頭一個獸所有的權柄，並且叫地和住在地上的人拜那死傷醫好的頭一個獸。</a:t>
            </a:r>
            <a:r>
              <a:rPr lang="en-US" altLang="zh-TW" sz="2600" b="1" baseline="30000" dirty="0"/>
              <a:t>13</a:t>
            </a:r>
            <a:r>
              <a:rPr lang="zh-TW" altLang="zh-TW" sz="2600" b="1" dirty="0"/>
              <a:t>又行大奇事，甚至在人面前，叫火從天降在地上。</a:t>
            </a:r>
            <a:r>
              <a:rPr lang="en-US" altLang="zh-TW" sz="2600" b="1" baseline="30000" dirty="0"/>
              <a:t> </a:t>
            </a:r>
          </a:p>
          <a:p>
            <a:r>
              <a:rPr lang="en-US" altLang="zh-TW" sz="2600" b="1" baseline="30000" dirty="0"/>
              <a:t>11</a:t>
            </a:r>
            <a:r>
              <a:rPr lang="en-US" altLang="zh-TW" sz="2600" b="1" dirty="0"/>
              <a:t>Then I saw another beast rising out of the earth. It had two horns like a lamb and it spoke like a dragon. </a:t>
            </a:r>
            <a:r>
              <a:rPr lang="en-US" altLang="zh-TW" sz="2600" b="1" baseline="30000" dirty="0"/>
              <a:t>12</a:t>
            </a:r>
            <a:r>
              <a:rPr lang="en-US" altLang="zh-TW" sz="2600" b="1" dirty="0"/>
              <a:t>It exercises all the authority of the first beast in its presence, and makes the earth and its inhabitants worship the first beast, whose mortal wound was healed. </a:t>
            </a:r>
            <a:r>
              <a:rPr lang="en-US" altLang="zh-TW" sz="2600" b="1" baseline="30000" dirty="0"/>
              <a:t>13</a:t>
            </a:r>
            <a:r>
              <a:rPr lang="en-US" altLang="zh-TW" sz="2600" b="1" dirty="0"/>
              <a:t>It performs great signs, even making fire come down from heaven to earth in front of people, </a:t>
            </a:r>
            <a:endParaRPr lang="zh-TW" altLang="en-US" sz="2600" dirty="0"/>
          </a:p>
        </p:txBody>
      </p:sp>
    </p:spTree>
    <p:extLst>
      <p:ext uri="{BB962C8B-B14F-4D97-AF65-F5344CB8AC3E}">
        <p14:creationId xmlns:p14="http://schemas.microsoft.com/office/powerpoint/2010/main" val="1321350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568952" cy="4493538"/>
          </a:xfrm>
          <a:prstGeom prst="rect">
            <a:avLst/>
          </a:prstGeom>
        </p:spPr>
        <p:txBody>
          <a:bodyPr wrap="square">
            <a:spAutoFit/>
          </a:bodyPr>
          <a:lstStyle/>
          <a:p>
            <a:r>
              <a:rPr lang="en-US" altLang="zh-TW" sz="2600" b="1" baseline="30000" dirty="0"/>
              <a:t>14</a:t>
            </a:r>
            <a:r>
              <a:rPr lang="zh-TW" altLang="zh-TW" sz="2600" b="1" dirty="0"/>
              <a:t>他因賜給他權柄在獸面前能行奇事，就迷惑住在地上的人，說：要給那受刀傷還活著的獸作個像。</a:t>
            </a:r>
            <a:r>
              <a:rPr lang="en-US" altLang="zh-TW" sz="2600" b="1" baseline="30000" dirty="0"/>
              <a:t>15</a:t>
            </a:r>
            <a:r>
              <a:rPr lang="zh-TW" altLang="zh-TW" sz="2600" b="1" dirty="0"/>
              <a:t>又有權柄賜給他，叫獸像有生氣，並且能說話，又叫所有不拜獸像的人都被殺害。【啟</a:t>
            </a:r>
            <a:r>
              <a:rPr lang="en-US" altLang="zh-TW" sz="2600" b="1" dirty="0"/>
              <a:t> 13:11~15</a:t>
            </a:r>
            <a:r>
              <a:rPr lang="zh-TW" altLang="zh-TW" sz="2600" b="1" dirty="0"/>
              <a:t>】</a:t>
            </a:r>
            <a:br>
              <a:rPr lang="en-US" altLang="zh-TW" sz="2600" b="1" dirty="0"/>
            </a:br>
            <a:r>
              <a:rPr lang="en-US" altLang="zh-TW" sz="2600" b="1" baseline="30000" dirty="0"/>
              <a:t>14</a:t>
            </a:r>
            <a:r>
              <a:rPr lang="en-US" altLang="zh-TW" sz="2600" b="1" dirty="0"/>
              <a:t>and by the signs that it is allowed to work in the presence of the beast it deceives those who dwell on earth, telling them to make an image for the beast that was wounded by the sword and yet lived. </a:t>
            </a:r>
            <a:r>
              <a:rPr lang="en-US" altLang="zh-TW" sz="2600" b="1" baseline="30000" dirty="0"/>
              <a:t>15</a:t>
            </a:r>
            <a:r>
              <a:rPr lang="en-US" altLang="zh-TW" sz="2600" b="1" dirty="0"/>
              <a:t>And it was allowed to give breath to the image of the beast, so that the image of the beast might even speak and might cause those who would not worship the image of the beast to be slain. </a:t>
            </a:r>
            <a:r>
              <a:rPr lang="zh-TW" altLang="zh-TW" sz="2600" b="1" dirty="0"/>
              <a:t>【</a:t>
            </a:r>
            <a:r>
              <a:rPr lang="en-US" altLang="zh-TW" sz="2600" b="1" dirty="0"/>
              <a:t>Rev 13:11~15</a:t>
            </a:r>
            <a:r>
              <a:rPr lang="zh-TW" altLang="zh-TW" sz="2600" b="1" dirty="0"/>
              <a:t>】</a:t>
            </a:r>
          </a:p>
        </p:txBody>
      </p:sp>
    </p:spTree>
    <p:extLst>
      <p:ext uri="{BB962C8B-B14F-4D97-AF65-F5344CB8AC3E}">
        <p14:creationId xmlns:p14="http://schemas.microsoft.com/office/powerpoint/2010/main" val="1113349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7697" y="123478"/>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p>
        </p:txBody>
      </p:sp>
      <p:sp>
        <p:nvSpPr>
          <p:cNvPr id="4" name="矩形 3"/>
          <p:cNvSpPr/>
          <p:nvPr/>
        </p:nvSpPr>
        <p:spPr>
          <a:xfrm>
            <a:off x="257697" y="718662"/>
            <a:ext cx="8706791" cy="4093428"/>
          </a:xfrm>
          <a:prstGeom prst="rect">
            <a:avLst/>
          </a:prstGeom>
        </p:spPr>
        <p:txBody>
          <a:bodyPr wrap="square">
            <a:spAutoFit/>
          </a:bodyPr>
          <a:lstStyle/>
          <a:p>
            <a:r>
              <a:rPr lang="en-US" altLang="zh-TW" sz="2400" b="1" dirty="0">
                <a:solidFill>
                  <a:srgbClr val="FF0000"/>
                </a:solidFill>
              </a:rPr>
              <a:t>*</a:t>
            </a:r>
            <a:r>
              <a:rPr lang="zh-TW" altLang="zh-TW" sz="2400" b="1" dirty="0"/>
              <a:t>新的戰爭已經不是國家在做甚麼</a:t>
            </a:r>
            <a:r>
              <a:rPr lang="en-US" altLang="zh-TW" sz="2400" b="1" dirty="0"/>
              <a:t>, </a:t>
            </a:r>
            <a:r>
              <a:rPr lang="zh-TW" altLang="zh-TW" sz="2400" b="1" dirty="0"/>
              <a:t>我不一定要參加</a:t>
            </a:r>
            <a:r>
              <a:rPr lang="en-US" altLang="zh-TW" sz="2400" b="1" dirty="0"/>
              <a:t>.</a:t>
            </a:r>
          </a:p>
          <a:p>
            <a:r>
              <a:rPr lang="en-US" altLang="zh-TW" sz="2400" b="1" dirty="0"/>
              <a:t>  The new war is no longer what is going on in national level, and I can avoid participation.</a:t>
            </a:r>
          </a:p>
          <a:p>
            <a:endParaRPr lang="zh-TW" altLang="zh-TW" sz="1000" b="1" dirty="0"/>
          </a:p>
          <a:p>
            <a:r>
              <a:rPr lang="en-US" altLang="zh-TW" sz="2400" b="1" dirty="0">
                <a:solidFill>
                  <a:srgbClr val="FF0000"/>
                </a:solidFill>
              </a:rPr>
              <a:t>*</a:t>
            </a:r>
            <a:r>
              <a:rPr lang="zh-TW" altLang="zh-TW" sz="2400" b="1" dirty="0"/>
              <a:t>新的戰爭已經愈來愈沒有國界</a:t>
            </a:r>
            <a:r>
              <a:rPr lang="en-US" altLang="zh-TW" sz="2400" b="1" dirty="0"/>
              <a:t>, </a:t>
            </a:r>
            <a:r>
              <a:rPr lang="zh-TW" altLang="zh-TW" sz="2400" b="1" dirty="0"/>
              <a:t>愈來愈沒有前線後方的分別</a:t>
            </a:r>
            <a:r>
              <a:rPr lang="en-US" altLang="zh-TW" sz="2400" b="1" dirty="0"/>
              <a:t>.</a:t>
            </a:r>
          </a:p>
          <a:p>
            <a:r>
              <a:rPr lang="en-US" altLang="zh-TW" sz="2400" b="1" dirty="0"/>
              <a:t>  The new war has become increasingly borderless, and there is  </a:t>
            </a:r>
          </a:p>
          <a:p>
            <a:r>
              <a:rPr lang="en-US" altLang="zh-TW" sz="2400" b="1" dirty="0"/>
              <a:t>   no difference between the front and the rear.</a:t>
            </a:r>
          </a:p>
          <a:p>
            <a:endParaRPr lang="zh-TW" altLang="zh-TW" sz="1000" b="1" dirty="0"/>
          </a:p>
          <a:p>
            <a:r>
              <a:rPr lang="en-US" altLang="zh-TW" sz="2400" b="1" dirty="0">
                <a:solidFill>
                  <a:srgbClr val="FF0000"/>
                </a:solidFill>
              </a:rPr>
              <a:t>*</a:t>
            </a:r>
            <a:r>
              <a:rPr lang="zh-TW" altLang="en-US" sz="2400" b="1" dirty="0"/>
              <a:t>新的戰爭的範圍就是在我個人的四周圍發生</a:t>
            </a:r>
            <a:r>
              <a:rPr lang="en-US" altLang="zh-TW" sz="2400" b="1" dirty="0"/>
              <a:t>, </a:t>
            </a:r>
            <a:r>
              <a:rPr lang="zh-TW" altLang="en-US" sz="2400" b="1" dirty="0"/>
              <a:t>不但是身體外面</a:t>
            </a:r>
            <a:r>
              <a:rPr lang="en-US" altLang="zh-TW" sz="2400" b="1" dirty="0"/>
              <a:t>,</a:t>
            </a:r>
          </a:p>
          <a:p>
            <a:r>
              <a:rPr lang="en-US" altLang="zh-TW" sz="2400" b="1" dirty="0"/>
              <a:t>  </a:t>
            </a:r>
            <a:r>
              <a:rPr lang="zh-TW" altLang="en-US" sz="2400" b="1" dirty="0"/>
              <a:t>連我們的心裡都要進入戰爭了</a:t>
            </a:r>
            <a:r>
              <a:rPr lang="en-US" altLang="zh-TW" sz="2400" b="1" dirty="0"/>
              <a:t>. </a:t>
            </a:r>
          </a:p>
          <a:p>
            <a:r>
              <a:rPr lang="en-US" altLang="zh-TW" sz="2400" b="1" dirty="0"/>
              <a:t>  The scope of the new war is around every individual, not only </a:t>
            </a:r>
          </a:p>
          <a:p>
            <a:r>
              <a:rPr lang="en-US" altLang="zh-TW" sz="2400" b="1" dirty="0"/>
              <a:t>  outside the body, but also in his/her heart.</a:t>
            </a:r>
            <a:endParaRPr lang="zh-TW" altLang="zh-TW" sz="2400" b="1" dirty="0"/>
          </a:p>
        </p:txBody>
      </p:sp>
    </p:spTree>
    <p:extLst>
      <p:ext uri="{BB962C8B-B14F-4D97-AF65-F5344CB8AC3E}">
        <p14:creationId xmlns:p14="http://schemas.microsoft.com/office/powerpoint/2010/main" val="1901759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874" y="2643758"/>
            <a:ext cx="3528392" cy="194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08" y="176205"/>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94" y="2791452"/>
            <a:ext cx="3026028" cy="201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67494"/>
            <a:ext cx="323562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2951507"/>
            <a:ext cx="2002970" cy="147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268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5649" y="411510"/>
            <a:ext cx="8496944" cy="3077766"/>
          </a:xfrm>
          <a:prstGeom prst="rect">
            <a:avLst/>
          </a:prstGeom>
        </p:spPr>
        <p:txBody>
          <a:bodyPr wrap="square">
            <a:spAutoFit/>
          </a:bodyPr>
          <a:lstStyle/>
          <a:p>
            <a:endParaRPr lang="en-US" altLang="zh-TW" sz="1600" b="1" dirty="0"/>
          </a:p>
          <a:p>
            <a:r>
              <a:rPr lang="en-US" altLang="zh-TW" sz="2400" b="1" dirty="0">
                <a:solidFill>
                  <a:srgbClr val="FF0000"/>
                </a:solidFill>
              </a:rPr>
              <a:t>*</a:t>
            </a:r>
            <a:r>
              <a:rPr lang="zh-TW" altLang="zh-TW" sz="2400" b="1" dirty="0"/>
              <a:t>新的戰爭已經愈來愈不是哪一個國家在神的那一邊</a:t>
            </a:r>
            <a:r>
              <a:rPr lang="en-US" altLang="zh-TW" sz="2400" b="1" dirty="0"/>
              <a:t>, </a:t>
            </a:r>
            <a:r>
              <a:rPr lang="zh-TW" altLang="zh-TW" sz="2400" b="1" dirty="0"/>
              <a:t>哪一個國</a:t>
            </a:r>
            <a:endParaRPr lang="en-US" altLang="zh-TW" sz="2400" b="1" dirty="0"/>
          </a:p>
          <a:p>
            <a:r>
              <a:rPr lang="en-US" altLang="zh-TW" sz="2400" b="1" dirty="0"/>
              <a:t>  </a:t>
            </a:r>
            <a:r>
              <a:rPr lang="zh-TW" altLang="zh-TW" sz="2400" b="1" dirty="0"/>
              <a:t>家站在神的敵對的一邊</a:t>
            </a:r>
            <a:r>
              <a:rPr lang="en-US" altLang="zh-TW" sz="2400" b="1" dirty="0"/>
              <a:t>. </a:t>
            </a:r>
          </a:p>
          <a:p>
            <a:r>
              <a:rPr lang="en-US" altLang="zh-TW" sz="2400" b="1" dirty="0"/>
              <a:t>  The new war has become less and less about which country is</a:t>
            </a:r>
          </a:p>
          <a:p>
            <a:r>
              <a:rPr lang="en-US" altLang="zh-TW" sz="2400" b="1" dirty="0"/>
              <a:t>  on good side and bad side. </a:t>
            </a:r>
          </a:p>
          <a:p>
            <a:endParaRPr lang="zh-TW" altLang="zh-TW" sz="1000" b="1" dirty="0"/>
          </a:p>
          <a:p>
            <a:r>
              <a:rPr lang="en-US" altLang="zh-TW" sz="2400" b="1" dirty="0">
                <a:solidFill>
                  <a:srgbClr val="FF0000"/>
                </a:solidFill>
              </a:rPr>
              <a:t>*</a:t>
            </a:r>
            <a:r>
              <a:rPr lang="zh-TW" altLang="zh-TW" sz="2400" b="1" dirty="0"/>
              <a:t>新的戰爭乃是同時在各國各族各方各民同時發生</a:t>
            </a:r>
            <a:r>
              <a:rPr lang="en-US" altLang="zh-TW" sz="2400" b="1" dirty="0"/>
              <a:t>. </a:t>
            </a:r>
          </a:p>
          <a:p>
            <a:r>
              <a:rPr lang="en-US" altLang="zh-TW" sz="2400" b="1" dirty="0"/>
              <a:t>  The new war is happening at the same time in all tribes and people and languages and nations.</a:t>
            </a:r>
            <a:endParaRPr lang="zh-TW" altLang="en-US" sz="2400" b="1" dirty="0"/>
          </a:p>
        </p:txBody>
      </p:sp>
    </p:spTree>
    <p:extLst>
      <p:ext uri="{BB962C8B-B14F-4D97-AF65-F5344CB8AC3E}">
        <p14:creationId xmlns:p14="http://schemas.microsoft.com/office/powerpoint/2010/main" val="1965702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131590"/>
            <a:ext cx="7992888" cy="2492990"/>
          </a:xfrm>
          <a:prstGeom prst="rect">
            <a:avLst/>
          </a:prstGeom>
        </p:spPr>
        <p:txBody>
          <a:bodyPr wrap="square">
            <a:spAutoFit/>
          </a:bodyPr>
          <a:lstStyle/>
          <a:p>
            <a:r>
              <a:rPr lang="en-US" altLang="zh-TW" sz="2600" b="1" baseline="30000" dirty="0"/>
              <a:t>7</a:t>
            </a:r>
            <a:r>
              <a:rPr lang="zh-TW" altLang="zh-TW" sz="2600" b="1" dirty="0"/>
              <a:t>又任憑他與聖徒爭戰，並且得勝；也把權柄賜給他，制伏各族、各民、各方、各國。</a:t>
            </a:r>
            <a:endParaRPr lang="en-US" altLang="zh-TW" sz="2600" b="1" dirty="0"/>
          </a:p>
          <a:p>
            <a:r>
              <a:rPr lang="zh-TW" altLang="zh-TW" sz="2600" b="1" dirty="0"/>
              <a:t>【啟</a:t>
            </a:r>
            <a:r>
              <a:rPr lang="en-US" altLang="zh-TW" sz="2600" b="1" dirty="0"/>
              <a:t> 13:7</a:t>
            </a:r>
            <a:r>
              <a:rPr lang="zh-TW" altLang="zh-TW" sz="2600" b="1" dirty="0"/>
              <a:t>】</a:t>
            </a:r>
            <a:br>
              <a:rPr lang="en-US" altLang="zh-TW" sz="2600" b="1" dirty="0"/>
            </a:br>
            <a:r>
              <a:rPr lang="en-US" altLang="zh-TW" sz="2600" b="1" baseline="30000" dirty="0"/>
              <a:t>7</a:t>
            </a:r>
            <a:r>
              <a:rPr lang="en-US" altLang="zh-TW" sz="2600" b="1" dirty="0"/>
              <a:t>Also it was allowed to make war on the saints and to conquer them. And authority was given it over every tribe and people and language and nation, </a:t>
            </a:r>
            <a:r>
              <a:rPr lang="zh-TW" altLang="zh-TW" sz="2600" b="1" dirty="0"/>
              <a:t>【</a:t>
            </a:r>
            <a:r>
              <a:rPr lang="en-US" altLang="zh-TW" sz="2600" b="1" dirty="0"/>
              <a:t>Rev 13:7</a:t>
            </a:r>
            <a:r>
              <a:rPr lang="zh-TW" altLang="zh-TW" sz="2600" b="1" dirty="0"/>
              <a:t>】</a:t>
            </a:r>
          </a:p>
        </p:txBody>
      </p:sp>
    </p:spTree>
    <p:extLst>
      <p:ext uri="{BB962C8B-B14F-4D97-AF65-F5344CB8AC3E}">
        <p14:creationId xmlns:p14="http://schemas.microsoft.com/office/powerpoint/2010/main" val="2906701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509"/>
          <a:stretch/>
        </p:blipFill>
        <p:spPr>
          <a:xfrm>
            <a:off x="2627784" y="-20538"/>
            <a:ext cx="4176464" cy="5184576"/>
          </a:xfrm>
          <a:prstGeom prst="rect">
            <a:avLst/>
          </a:prstGeom>
        </p:spPr>
      </p:pic>
      <p:sp>
        <p:nvSpPr>
          <p:cNvPr id="2" name="矩形 1"/>
          <p:cNvSpPr/>
          <p:nvPr/>
        </p:nvSpPr>
        <p:spPr>
          <a:xfrm>
            <a:off x="539552" y="1707654"/>
            <a:ext cx="7992888" cy="1446550"/>
          </a:xfrm>
          <a:prstGeom prst="rect">
            <a:avLst/>
          </a:prstGeom>
        </p:spPr>
        <p:txBody>
          <a:bodyPr wrap="square">
            <a:spAutoFit/>
          </a:bodyPr>
          <a:lstStyle/>
          <a:p>
            <a:pPr algn="ctr"/>
            <a:r>
              <a:rPr lang="en-US" altLang="zh-TW" sz="4400" b="1" dirty="0"/>
              <a:t>Onward Christian Soldiers!</a:t>
            </a:r>
            <a:br>
              <a:rPr lang="en-US" altLang="zh-TW" sz="4400" b="1" dirty="0"/>
            </a:br>
            <a:r>
              <a:rPr lang="zh-TW" altLang="en-US" sz="4400" b="1" dirty="0"/>
              <a:t>基督精兵向前行</a:t>
            </a:r>
            <a:r>
              <a:rPr lang="en-US" altLang="zh-TW" sz="4400" b="1" dirty="0"/>
              <a:t>!</a:t>
            </a:r>
            <a:endParaRPr lang="zh-TW" altLang="zh-TW" sz="4400" b="1" dirty="0"/>
          </a:p>
        </p:txBody>
      </p:sp>
    </p:spTree>
    <p:extLst>
      <p:ext uri="{BB962C8B-B14F-4D97-AF65-F5344CB8AC3E}">
        <p14:creationId xmlns:p14="http://schemas.microsoft.com/office/powerpoint/2010/main" val="96527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0554"/>
            <a:ext cx="2911871" cy="232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ChangeArrowheads="1"/>
          </p:cNvSpPr>
          <p:nvPr/>
        </p:nvSpPr>
        <p:spPr bwMode="auto">
          <a:xfrm>
            <a:off x="551524" y="1265933"/>
            <a:ext cx="58326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1)</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貿易戰</a:t>
            </a: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 </a:t>
            </a: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301 </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條款反傾銷法</a:t>
            </a:r>
            <a:endPar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lvl="0" eaLnBrk="0" fontAlgn="base" hangingPunct="0">
              <a:spcBef>
                <a:spcPct val="0"/>
              </a:spcBef>
              <a:spcAft>
                <a:spcPct val="0"/>
              </a:spcAft>
            </a:pPr>
            <a:r>
              <a:rPr kumimoji="1" lang="en-US" altLang="zh-TW" sz="2400" b="1" dirty="0">
                <a:latin typeface="Calibri" pitchFamily="34" charset="0"/>
                <a:ea typeface="新細明體" pitchFamily="18" charset="-120"/>
                <a:cs typeface="Times New Roman" pitchFamily="18" charset="0"/>
              </a:rPr>
              <a:t>  Trade War :</a:t>
            </a: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Article 301, Anti-dumping Law</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3" name="Rectangle 3"/>
          <p:cNvSpPr>
            <a:spLocks noChangeArrowheads="1"/>
          </p:cNvSpPr>
          <p:nvPr/>
        </p:nvSpPr>
        <p:spPr bwMode="auto">
          <a:xfrm>
            <a:off x="0" y="224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2053" name="Picture 5" descr="https://news-media.stanford.edu/wp-content/uploads/2018/08/08155729/tarriffs_Getty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9472" y="2422393"/>
            <a:ext cx="2852303" cy="190153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23528" y="307529"/>
            <a:ext cx="7789312" cy="923330"/>
          </a:xfrm>
          <a:prstGeom prst="rect">
            <a:avLst/>
          </a:prstGeom>
        </p:spPr>
        <p:txBody>
          <a:bodyPr wrap="none">
            <a:spAutoFit/>
          </a:bodyPr>
          <a:lstStyle/>
          <a:p>
            <a:r>
              <a:rPr lang="zh-TW" altLang="en-US" sz="2600" b="1" dirty="0">
                <a:solidFill>
                  <a:srgbClr val="FF0000"/>
                </a:solidFill>
                <a:sym typeface="Wingdings"/>
              </a:rPr>
              <a:t></a:t>
            </a:r>
            <a:r>
              <a:rPr lang="zh-TW" altLang="en-US" sz="2600" b="1" dirty="0"/>
              <a:t>“非軍事的戰爭行動</a:t>
            </a:r>
            <a:r>
              <a:rPr lang="en-US" altLang="zh-TW" sz="2600" b="1" dirty="0"/>
              <a:t>”</a:t>
            </a:r>
            <a:r>
              <a:rPr lang="zh-TW" altLang="zh-TW" sz="2800" dirty="0"/>
              <a:t>是現今的戰爭型態</a:t>
            </a:r>
            <a:r>
              <a:rPr lang="en-US" altLang="zh-TW" sz="2800" dirty="0"/>
              <a:t>:</a:t>
            </a:r>
          </a:p>
          <a:p>
            <a:r>
              <a:rPr lang="en-US" altLang="zh-TW" sz="2600" b="1" dirty="0"/>
              <a:t>     "Non-military war action" is the current form of war:</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2245010"/>
            <a:ext cx="2970886" cy="207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8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6697" y="339502"/>
            <a:ext cx="8568952" cy="1200329"/>
          </a:xfrm>
          <a:prstGeom prst="rect">
            <a:avLst/>
          </a:prstGeom>
        </p:spPr>
        <p:txBody>
          <a:bodyPr wrap="square">
            <a:spAutoFit/>
          </a:bodyPr>
          <a:lstStyle/>
          <a:p>
            <a:pPr lvl="0" eaLnBrk="0" fontAlgn="base" hangingPunct="0">
              <a:spcBef>
                <a:spcPct val="0"/>
              </a:spcBef>
              <a:spcAft>
                <a:spcPct val="0"/>
              </a:spcAft>
            </a:pP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2)</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金融戰</a:t>
            </a: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 </a:t>
            </a:r>
            <a:r>
              <a:rPr kumimoji="1" lang="en-US" altLang="zh-TW"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George Soros </a:t>
            </a:r>
            <a:r>
              <a:rPr kumimoji="1" lang="zh-TW" altLang="en-US" sz="24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rPr>
              <a:t>造成了亞洲許多國家的金融危機</a:t>
            </a:r>
            <a:r>
              <a:rPr kumimoji="1" lang="en-US" altLang="zh-TW" sz="2400" b="1" dirty="0">
                <a:latin typeface="Calibri" pitchFamily="34" charset="0"/>
                <a:ea typeface="新細明體" pitchFamily="18" charset="-120"/>
                <a:cs typeface="Times New Roman" pitchFamily="18" charset="0"/>
              </a:rPr>
              <a:t>. </a:t>
            </a:r>
          </a:p>
          <a:p>
            <a:pPr lvl="0" eaLnBrk="0" fontAlgn="base" hangingPunct="0">
              <a:spcBef>
                <a:spcPct val="0"/>
              </a:spcBef>
              <a:spcAft>
                <a:spcPct val="0"/>
              </a:spcAft>
            </a:pPr>
            <a:r>
              <a:rPr kumimoji="1" lang="en-US" altLang="zh-TW" sz="2400" b="1" dirty="0">
                <a:latin typeface="Calibri" pitchFamily="34" charset="0"/>
                <a:ea typeface="新細明體" pitchFamily="18" charset="-120"/>
                <a:cs typeface="Times New Roman" pitchFamily="18" charset="0"/>
              </a:rPr>
              <a:t>   Currency War: George Soros caused the financial crisis in many</a:t>
            </a:r>
          </a:p>
          <a:p>
            <a:pPr lvl="0" eaLnBrk="0" fontAlgn="base" hangingPunct="0">
              <a:spcBef>
                <a:spcPct val="0"/>
              </a:spcBef>
              <a:spcAft>
                <a:spcPct val="0"/>
              </a:spcAft>
            </a:pPr>
            <a:r>
              <a:rPr kumimoji="1" lang="en-US" altLang="zh-TW" sz="2400" b="1" dirty="0">
                <a:latin typeface="Calibri" pitchFamily="34" charset="0"/>
                <a:ea typeface="新細明體" pitchFamily="18" charset="-120"/>
                <a:cs typeface="Times New Roman" pitchFamily="18" charset="0"/>
              </a:rPr>
              <a:t>   Asian countries.</a:t>
            </a:r>
            <a:endParaRPr kumimoji="1" lang="en-US" altLang="zh-TW" sz="2400" b="1"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3" name="Picture 1" descr="描述: George So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14" y="1707654"/>
            <a:ext cx="2759918" cy="275991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966614" y="339502"/>
            <a:ext cx="7061770" cy="369332"/>
          </a:xfrm>
          <a:prstGeom prst="rect">
            <a:avLst/>
          </a:prstGeom>
        </p:spPr>
        <p:txBody>
          <a:bodyPr wrap="square">
            <a:spAutoFit/>
          </a:bodyPr>
          <a:lstStyle/>
          <a:p>
            <a:r>
              <a:rPr lang="zh-TW" altLang="en-US" dirty="0"/>
              <a:t>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526858"/>
            <a:ext cx="3012381" cy="30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070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5536" y="267494"/>
            <a:ext cx="8640960" cy="1200329"/>
          </a:xfrm>
          <a:prstGeom prst="rect">
            <a:avLst/>
          </a:prstGeom>
        </p:spPr>
        <p:txBody>
          <a:bodyPr wrap="square">
            <a:spAutoFit/>
          </a:bodyPr>
          <a:lstStyle/>
          <a:p>
            <a:r>
              <a:rPr lang="en-US" altLang="zh-TW" sz="2400" b="1" dirty="0"/>
              <a:t>3)</a:t>
            </a:r>
            <a:r>
              <a:rPr lang="zh-TW" altLang="en-US" sz="2400" b="1" dirty="0"/>
              <a:t>新恐怖戰爭</a:t>
            </a:r>
            <a:r>
              <a:rPr lang="en-US" altLang="zh-TW" sz="2400" b="1" dirty="0"/>
              <a:t>: </a:t>
            </a:r>
            <a:r>
              <a:rPr lang="zh-TW" altLang="en-US" sz="2400" b="1" dirty="0"/>
              <a:t>傷亡人數少</a:t>
            </a:r>
            <a:r>
              <a:rPr lang="en-US" altLang="zh-TW" sz="2400" b="1" dirty="0"/>
              <a:t>, </a:t>
            </a:r>
            <a:r>
              <a:rPr lang="zh-TW" altLang="en-US" sz="2400" b="1" dirty="0"/>
              <a:t>但是暴力的程度增大</a:t>
            </a:r>
            <a:r>
              <a:rPr lang="en-US" altLang="zh-TW" sz="2400" b="1" dirty="0"/>
              <a:t>. </a:t>
            </a:r>
          </a:p>
          <a:p>
            <a:r>
              <a:rPr lang="en-US" altLang="zh-TW" sz="2400" b="1" dirty="0"/>
              <a:t>  New terrorist wars: fewer casualties, but the level of violence</a:t>
            </a:r>
          </a:p>
          <a:p>
            <a:r>
              <a:rPr lang="en-US" altLang="zh-TW" sz="2400" b="1" dirty="0"/>
              <a:t>  increases.</a:t>
            </a:r>
            <a:endParaRPr lang="zh-TW" altLang="en-US" sz="2400" b="1" dirty="0"/>
          </a:p>
        </p:txBody>
      </p:sp>
      <p:pic>
        <p:nvPicPr>
          <p:cNvPr id="1026" name="Picture 2" descr="Yet Another Terror Attack Leaves France Enraged | 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131590"/>
            <a:ext cx="5760640" cy="384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96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2" y="267494"/>
            <a:ext cx="5165197" cy="461665"/>
          </a:xfrm>
          <a:prstGeom prst="rect">
            <a:avLst/>
          </a:prstGeom>
        </p:spPr>
        <p:txBody>
          <a:bodyPr wrap="none">
            <a:spAutoFit/>
          </a:bodyPr>
          <a:lstStyle/>
          <a:p>
            <a:r>
              <a:rPr lang="zh-TW" altLang="en-US" sz="2400" b="1" dirty="0">
                <a:solidFill>
                  <a:srgbClr val="FF0000"/>
                </a:solidFill>
              </a:rPr>
              <a:t>→</a:t>
            </a:r>
            <a:r>
              <a:rPr lang="zh-TW" altLang="en-US" sz="2400" b="1" dirty="0"/>
              <a:t>現代的戰爭可以下列任何形式出現</a:t>
            </a:r>
            <a:r>
              <a:rPr lang="en-US" altLang="zh-TW" sz="2400" b="1" dirty="0"/>
              <a:t>:</a:t>
            </a:r>
            <a:endParaRPr lang="zh-TW" altLang="en-US" sz="2400" b="1" dirty="0"/>
          </a:p>
        </p:txBody>
      </p:sp>
      <p:sp>
        <p:nvSpPr>
          <p:cNvPr id="4" name="矩形 3"/>
          <p:cNvSpPr/>
          <p:nvPr/>
        </p:nvSpPr>
        <p:spPr>
          <a:xfrm>
            <a:off x="539552" y="848916"/>
            <a:ext cx="7848872" cy="40934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zh-TW" sz="2000" b="1" dirty="0"/>
              <a:t>生態戰</a:t>
            </a:r>
            <a:r>
              <a:rPr lang="en-US" altLang="zh-TW" sz="2000" b="1" dirty="0"/>
              <a:t> Environmental Warfare—</a:t>
            </a:r>
            <a:r>
              <a:rPr lang="zh-TW" altLang="zh-TW" sz="2000" b="1" dirty="0"/>
              <a:t>破壞地球的地理環境或局部生態</a:t>
            </a:r>
            <a:r>
              <a:rPr lang="en-US" altLang="zh-TW" sz="2000" b="1" dirty="0"/>
              <a:t>.</a:t>
            </a:r>
            <a:endParaRPr lang="zh-TW" altLang="zh-TW" sz="2000" b="1" dirty="0"/>
          </a:p>
          <a:p>
            <a:r>
              <a:rPr lang="zh-TW" altLang="zh-TW" sz="2000" b="1" dirty="0"/>
              <a:t>氣象戰</a:t>
            </a:r>
            <a:r>
              <a:rPr lang="en-US" altLang="zh-TW" sz="2000" b="1" dirty="0"/>
              <a:t> Weather Warfare</a:t>
            </a:r>
            <a:endParaRPr lang="zh-TW" altLang="zh-TW" sz="2000" b="1" dirty="0"/>
          </a:p>
          <a:p>
            <a:r>
              <a:rPr lang="zh-TW" altLang="zh-TW" sz="2000" b="1" dirty="0"/>
              <a:t>心理戰 </a:t>
            </a:r>
            <a:r>
              <a:rPr lang="en-US" altLang="zh-TW" sz="2000" b="1" dirty="0"/>
              <a:t>Psychological Warfare</a:t>
            </a:r>
            <a:endParaRPr lang="zh-TW" altLang="zh-TW" sz="2000" b="1" dirty="0"/>
          </a:p>
          <a:p>
            <a:r>
              <a:rPr lang="zh-TW" altLang="zh-TW" sz="2000" b="1" dirty="0"/>
              <a:t>走私戰</a:t>
            </a:r>
            <a:r>
              <a:rPr lang="en-US" altLang="zh-TW" sz="2000" b="1" dirty="0"/>
              <a:t> Smuggling Warfare, e.g. Fentanyl/</a:t>
            </a:r>
            <a:r>
              <a:rPr lang="zh-TW" altLang="zh-TW" sz="2000" b="1" dirty="0"/>
              <a:t>芬太尼</a:t>
            </a:r>
            <a:r>
              <a:rPr lang="en-US" altLang="zh-TW" sz="2000" b="1" dirty="0"/>
              <a:t>, heroin/</a:t>
            </a:r>
            <a:r>
              <a:rPr lang="zh-TW" altLang="zh-TW" sz="2000" b="1" dirty="0"/>
              <a:t>海洛因</a:t>
            </a:r>
          </a:p>
          <a:p>
            <a:r>
              <a:rPr lang="zh-TW" altLang="zh-TW" sz="2000" b="1" dirty="0"/>
              <a:t>媒體戰</a:t>
            </a:r>
            <a:r>
              <a:rPr lang="en-US" altLang="zh-TW" sz="2000" b="1" dirty="0"/>
              <a:t> Media Warfare</a:t>
            </a:r>
            <a:endParaRPr lang="zh-TW" altLang="zh-TW" sz="2000" b="1" dirty="0"/>
          </a:p>
          <a:p>
            <a:r>
              <a:rPr lang="zh-TW" altLang="zh-TW" sz="2000" b="1" dirty="0"/>
              <a:t>毒品戰</a:t>
            </a:r>
            <a:r>
              <a:rPr lang="en-US" altLang="zh-TW" sz="2000" b="1" dirty="0"/>
              <a:t> Drug War</a:t>
            </a:r>
            <a:endParaRPr lang="zh-TW" altLang="zh-TW" sz="2000" b="1" dirty="0"/>
          </a:p>
          <a:p>
            <a:r>
              <a:rPr lang="zh-TW" altLang="zh-TW" sz="2000" b="1" dirty="0"/>
              <a:t>網絡戰</a:t>
            </a:r>
            <a:r>
              <a:rPr lang="en-US" altLang="zh-TW" sz="2000" b="1" dirty="0"/>
              <a:t> Internet Warfare</a:t>
            </a:r>
            <a:endParaRPr lang="zh-TW" altLang="zh-TW" sz="2000" b="1" dirty="0"/>
          </a:p>
          <a:p>
            <a:r>
              <a:rPr lang="zh-TW" altLang="zh-TW" sz="2000" b="1" dirty="0"/>
              <a:t>壟斷專利的技術戰</a:t>
            </a:r>
            <a:r>
              <a:rPr lang="en-US" altLang="zh-TW" sz="2000" b="1" dirty="0"/>
              <a:t> Patent Warfare</a:t>
            </a:r>
            <a:endParaRPr lang="zh-TW" altLang="zh-TW" sz="2000" b="1" dirty="0"/>
          </a:p>
          <a:p>
            <a:r>
              <a:rPr lang="zh-TW" altLang="zh-TW" sz="2000" b="1" dirty="0"/>
              <a:t>虛擬戰</a:t>
            </a:r>
            <a:r>
              <a:rPr lang="en-US" altLang="zh-TW" sz="2000" b="1" dirty="0"/>
              <a:t> Virtual Warfare</a:t>
            </a:r>
            <a:endParaRPr lang="zh-TW" altLang="zh-TW" sz="2000" b="1" dirty="0"/>
          </a:p>
          <a:p>
            <a:r>
              <a:rPr lang="zh-TW" altLang="zh-TW" sz="2000" b="1" dirty="0"/>
              <a:t>資源戰</a:t>
            </a:r>
            <a:r>
              <a:rPr lang="en-US" altLang="zh-TW" sz="2000" b="1" dirty="0"/>
              <a:t> Resources Warfare</a:t>
            </a:r>
            <a:endParaRPr lang="zh-TW" altLang="zh-TW" sz="2000" b="1" dirty="0"/>
          </a:p>
          <a:p>
            <a:r>
              <a:rPr lang="zh-TW" altLang="zh-TW" sz="2000" b="1" dirty="0"/>
              <a:t>經援戰</a:t>
            </a:r>
            <a:r>
              <a:rPr lang="en-US" altLang="zh-TW" sz="2000" b="1" dirty="0"/>
              <a:t> Economic Warfare</a:t>
            </a:r>
            <a:endParaRPr lang="zh-TW" altLang="zh-TW" sz="2000" b="1" dirty="0"/>
          </a:p>
          <a:p>
            <a:r>
              <a:rPr lang="zh-TW" altLang="zh-TW" sz="2000" b="1" dirty="0"/>
              <a:t>文化戰</a:t>
            </a:r>
            <a:r>
              <a:rPr lang="en-US" altLang="zh-TW" sz="2000" b="1" dirty="0"/>
              <a:t> Cultural Warfare –</a:t>
            </a:r>
            <a:r>
              <a:rPr lang="zh-TW" altLang="zh-TW" sz="2000" b="1" dirty="0"/>
              <a:t>孔子學院</a:t>
            </a:r>
            <a:r>
              <a:rPr lang="en-US" altLang="zh-TW" sz="2000" b="1" dirty="0"/>
              <a:t>.</a:t>
            </a:r>
            <a:endParaRPr lang="zh-TW" altLang="zh-TW" sz="2000" b="1" dirty="0"/>
          </a:p>
          <a:p>
            <a:r>
              <a:rPr lang="zh-TW" altLang="zh-TW" sz="2000" b="1" dirty="0"/>
              <a:t>國際法戰</a:t>
            </a:r>
            <a:r>
              <a:rPr lang="en-US" altLang="zh-TW" sz="2000" b="1" dirty="0"/>
              <a:t> International Law Warfare</a:t>
            </a:r>
            <a:endParaRPr lang="zh-TW" altLang="zh-TW" sz="2000" b="1" dirty="0"/>
          </a:p>
        </p:txBody>
      </p:sp>
    </p:spTree>
    <p:extLst>
      <p:ext uri="{BB962C8B-B14F-4D97-AF65-F5344CB8AC3E}">
        <p14:creationId xmlns:p14="http://schemas.microsoft.com/office/powerpoint/2010/main" val="2773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08012"/>
            <a:ext cx="2160240" cy="160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788024" y="1624740"/>
            <a:ext cx="1860947" cy="769441"/>
          </a:xfrm>
          <a:prstGeom prst="rect">
            <a:avLst/>
          </a:prstGeom>
        </p:spPr>
        <p:txBody>
          <a:bodyPr wrap="square">
            <a:spAutoFit/>
          </a:bodyPr>
          <a:lstStyle/>
          <a:p>
            <a:r>
              <a:rPr lang="en-US" altLang="zh-TW" sz="4400" b="1" dirty="0"/>
              <a:t>1+1&gt;1</a:t>
            </a:r>
            <a:endParaRPr lang="zh-TW" altLang="en-US" sz="4400" b="1" dirty="0"/>
          </a:p>
        </p:txBody>
      </p:sp>
      <p:sp>
        <p:nvSpPr>
          <p:cNvPr id="3" name="矩形 2"/>
          <p:cNvSpPr/>
          <p:nvPr/>
        </p:nvSpPr>
        <p:spPr>
          <a:xfrm>
            <a:off x="476324" y="2931790"/>
            <a:ext cx="7992888" cy="1938992"/>
          </a:xfrm>
          <a:prstGeom prst="rect">
            <a:avLst/>
          </a:prstGeom>
        </p:spPr>
        <p:txBody>
          <a:bodyPr wrap="square">
            <a:spAutoFit/>
          </a:bodyPr>
          <a:lstStyle/>
          <a:p>
            <a:r>
              <a:rPr lang="zh-TW" altLang="zh-TW" dirty="0"/>
              <a:t> </a:t>
            </a:r>
            <a:r>
              <a:rPr lang="en-US" altLang="zh-TW" sz="2400" b="1" dirty="0"/>
              <a:t>“</a:t>
            </a:r>
            <a:r>
              <a:rPr lang="zh-TW" altLang="zh-TW" sz="2400" b="1" dirty="0"/>
              <a:t>用一切手段</a:t>
            </a:r>
            <a:r>
              <a:rPr lang="en-US" altLang="zh-TW" sz="2400" b="1" dirty="0"/>
              <a:t>, </a:t>
            </a:r>
            <a:r>
              <a:rPr lang="zh-TW" altLang="zh-TW" sz="2400" b="1" dirty="0"/>
              <a:t>包括武力和非武力</a:t>
            </a:r>
            <a:r>
              <a:rPr lang="en-US" altLang="zh-TW" sz="2400" b="1" dirty="0"/>
              <a:t>, </a:t>
            </a:r>
            <a:r>
              <a:rPr lang="zh-TW" altLang="zh-TW" sz="2400" b="1" dirty="0"/>
              <a:t>軍事和非軍事</a:t>
            </a:r>
            <a:r>
              <a:rPr lang="en-US" altLang="zh-TW" sz="2400" b="1" dirty="0"/>
              <a:t>, </a:t>
            </a:r>
            <a:r>
              <a:rPr lang="zh-TW" altLang="zh-TW" sz="2400" b="1" dirty="0"/>
              <a:t>殺傷和非殺傷的手段</a:t>
            </a:r>
            <a:r>
              <a:rPr lang="en-US" altLang="zh-TW" sz="2400" b="1" dirty="0"/>
              <a:t>, </a:t>
            </a:r>
            <a:r>
              <a:rPr lang="zh-TW" altLang="zh-TW" sz="2400" b="1" dirty="0"/>
              <a:t>強迫對方滿足自己的利益</a:t>
            </a:r>
            <a:r>
              <a:rPr lang="en-US" altLang="zh-TW" sz="2400" b="1" dirty="0"/>
              <a:t> .” </a:t>
            </a:r>
          </a:p>
          <a:p>
            <a:r>
              <a:rPr lang="en-US" altLang="zh-TW" sz="2400" b="1" dirty="0"/>
              <a:t>“Use all means, including  armed force or non-armed force, military and non-military, lethal and non-lethal means to compel the enemy to accept one’s interests ."</a:t>
            </a:r>
            <a:endParaRPr lang="zh-TW" altLang="en-US" sz="2400" b="1" dirty="0"/>
          </a:p>
        </p:txBody>
      </p:sp>
      <p:sp>
        <p:nvSpPr>
          <p:cNvPr id="5" name="矩形 4"/>
          <p:cNvSpPr/>
          <p:nvPr/>
        </p:nvSpPr>
        <p:spPr>
          <a:xfrm>
            <a:off x="683568" y="279970"/>
            <a:ext cx="5831981" cy="830997"/>
          </a:xfrm>
          <a:prstGeom prst="rect">
            <a:avLst/>
          </a:prstGeom>
        </p:spPr>
        <p:txBody>
          <a:bodyPr wrap="none">
            <a:spAutoFit/>
          </a:bodyPr>
          <a:lstStyle/>
          <a:p>
            <a:r>
              <a:rPr lang="zh-TW" altLang="zh-TW" sz="2400" b="1" dirty="0"/>
              <a:t>武力戰爭和非武力戰爭的混合雞尾酒</a:t>
            </a:r>
            <a:r>
              <a:rPr lang="en-US" altLang="zh-TW" sz="2400" b="1" dirty="0"/>
              <a:t>. </a:t>
            </a:r>
          </a:p>
          <a:p>
            <a:r>
              <a:rPr lang="en-US" altLang="zh-TW" sz="2400" b="1" dirty="0"/>
              <a:t>A cocktail of armed and non-armed warfare.</a:t>
            </a:r>
            <a:endParaRPr lang="zh-TW" altLang="zh-TW" sz="2400" b="1" dirty="0"/>
          </a:p>
        </p:txBody>
      </p:sp>
      <p:sp>
        <p:nvSpPr>
          <p:cNvPr id="6" name="向右箭號 5"/>
          <p:cNvSpPr/>
          <p:nvPr/>
        </p:nvSpPr>
        <p:spPr>
          <a:xfrm>
            <a:off x="307169" y="429577"/>
            <a:ext cx="313108" cy="2363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943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TotalTime>
  <Words>3777</Words>
  <Application>Microsoft Office PowerPoint</Application>
  <PresentationFormat>On-screen Show (16:9)</PresentationFormat>
  <Paragraphs>111</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微軟正黑體</vt: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51</cp:revision>
  <dcterms:created xsi:type="dcterms:W3CDTF">2020-06-26T02:49:09Z</dcterms:created>
  <dcterms:modified xsi:type="dcterms:W3CDTF">2020-06-27T22:53:01Z</dcterms:modified>
</cp:coreProperties>
</file>