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2" r:id="rId3"/>
    <p:sldId id="258" r:id="rId4"/>
    <p:sldId id="284" r:id="rId5"/>
    <p:sldId id="283" r:id="rId6"/>
    <p:sldId id="287" r:id="rId7"/>
    <p:sldId id="305" r:id="rId8"/>
    <p:sldId id="290" r:id="rId9"/>
    <p:sldId id="288" r:id="rId10"/>
    <p:sldId id="291" r:id="rId11"/>
    <p:sldId id="307" r:id="rId12"/>
    <p:sldId id="292" r:id="rId13"/>
    <p:sldId id="263" r:id="rId14"/>
    <p:sldId id="293" r:id="rId15"/>
    <p:sldId id="294" r:id="rId16"/>
    <p:sldId id="295" r:id="rId17"/>
    <p:sldId id="269" r:id="rId18"/>
    <p:sldId id="297" r:id="rId19"/>
    <p:sldId id="270" r:id="rId20"/>
    <p:sldId id="302" r:id="rId21"/>
    <p:sldId id="298" r:id="rId22"/>
    <p:sldId id="304" r:id="rId23"/>
    <p:sldId id="303" r:id="rId24"/>
    <p:sldId id="279" r:id="rId25"/>
    <p:sldId id="301" r:id="rId26"/>
    <p:sldId id="308" r:id="rId27"/>
    <p:sldId id="300" r:id="rId28"/>
    <p:sldId id="299" r:id="rId29"/>
    <p:sldId id="306" r:id="rId30"/>
  </p:sldIdLst>
  <p:sldSz cx="9144000" cy="5143500" type="screen16x9"/>
  <p:notesSz cx="6858000" cy="91440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117" d="100"/>
          <a:sy n="117" d="100"/>
        </p:scale>
        <p:origin x="69" y="4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TW" dirty="0"/>
              <a:t>NBA in 2015</a:t>
            </a:r>
            <a:endParaRPr lang="zh-TW" altLang="en-US" dirty="0"/>
          </a:p>
        </c:rich>
      </c:tx>
      <c:overlay val="0"/>
    </c:title>
    <c:autoTitleDeleted val="0"/>
    <c:plotArea>
      <c:layout/>
      <c:pieChart>
        <c:varyColors val="1"/>
        <c:ser>
          <c:idx val="0"/>
          <c:order val="0"/>
          <c:tx>
            <c:strRef>
              <c:f>工作表1!$B$1</c:f>
              <c:strCache>
                <c:ptCount val="1"/>
                <c:pt idx="0">
                  <c:v>銷售</c:v>
                </c:pt>
              </c:strCache>
            </c:strRef>
          </c:tx>
          <c:dLbls>
            <c:dLbl>
              <c:idx val="0"/>
              <c:layout>
                <c:manualLayout>
                  <c:x val="-0.19449857934684314"/>
                  <c:y val="-0.17474450649590265"/>
                </c:manualLayout>
              </c:layout>
              <c:tx>
                <c:rich>
                  <a:bodyPr/>
                  <a:lstStyle/>
                  <a:p>
                    <a:r>
                      <a:rPr lang="en-US" altLang="zh-TW" b="1" dirty="0">
                        <a:solidFill>
                          <a:schemeClr val="bg1"/>
                        </a:solidFill>
                      </a:rPr>
                      <a:t>74.4%</a:t>
                    </a:r>
                  </a:p>
                  <a:p>
                    <a:r>
                      <a:rPr lang="en-US" altLang="zh-TW" b="1" dirty="0">
                        <a:solidFill>
                          <a:schemeClr val="bg1"/>
                        </a:solidFill>
                      </a:rPr>
                      <a:t>Black players</a:t>
                    </a:r>
                    <a:endParaRPr lang="en-US" altLang="zh-TW"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6910-40BE-986B-4DED767A99D5}"/>
                </c:ext>
              </c:extLst>
            </c:dLbl>
            <c:dLbl>
              <c:idx val="1"/>
              <c:layout>
                <c:manualLayout>
                  <c:x val="0.15575807211949488"/>
                  <c:y val="0.1885123550403435"/>
                </c:manualLayout>
              </c:layout>
              <c:tx>
                <c:rich>
                  <a:bodyPr/>
                  <a:lstStyle/>
                  <a:p>
                    <a:r>
                      <a:rPr lang="en-US" altLang="zh-TW" b="1" dirty="0">
                        <a:solidFill>
                          <a:schemeClr val="bg1"/>
                        </a:solidFill>
                      </a:rPr>
                      <a:t>23.3%</a:t>
                    </a:r>
                  </a:p>
                  <a:p>
                    <a:r>
                      <a:rPr lang="en-US" altLang="zh-TW" b="1" dirty="0">
                        <a:solidFill>
                          <a:schemeClr val="bg1"/>
                        </a:solidFill>
                      </a:rPr>
                      <a:t>White players</a:t>
                    </a:r>
                    <a:endParaRPr lang="en-US" altLang="zh-TW" dirty="0">
                      <a:solidFill>
                        <a:schemeClr val="bg1"/>
                      </a:solidFill>
                    </a:endParaRPr>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6910-40BE-986B-4DED767A99D5}"/>
                </c:ext>
              </c:extLst>
            </c:dLbl>
            <c:dLbl>
              <c:idx val="2"/>
              <c:layout>
                <c:manualLayout>
                  <c:x val="-0.12888674148772364"/>
                  <c:y val="-2.1116696858860889E-2"/>
                </c:manualLayout>
              </c:layout>
              <c:tx>
                <c:rich>
                  <a:bodyPr/>
                  <a:lstStyle/>
                  <a:p>
                    <a:r>
                      <a:rPr lang="en-US" altLang="zh-TW" b="1" dirty="0"/>
                      <a:t>1.8%</a:t>
                    </a:r>
                  </a:p>
                  <a:p>
                    <a:r>
                      <a:rPr lang="en-US" altLang="zh-TW" b="1" dirty="0"/>
                      <a:t>Latino</a:t>
                    </a:r>
                    <a:r>
                      <a:rPr lang="en-US" altLang="zh-TW" b="1" baseline="0" dirty="0"/>
                      <a:t> payers</a:t>
                    </a:r>
                    <a:endParaRPr lang="en-US" altLang="zh-TW" dirty="0"/>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6910-40BE-986B-4DED767A99D5}"/>
                </c:ext>
              </c:extLst>
            </c:dLbl>
            <c:dLbl>
              <c:idx val="3"/>
              <c:tx>
                <c:rich>
                  <a:bodyPr/>
                  <a:lstStyle/>
                  <a:p>
                    <a:r>
                      <a:rPr lang="en-US" altLang="zh-TW" b="1"/>
                      <a:t>0.2%</a:t>
                    </a:r>
                  </a:p>
                  <a:p>
                    <a:r>
                      <a:rPr lang="en-US" altLang="zh-TW" b="1"/>
                      <a:t>Asian</a:t>
                    </a:r>
                    <a:r>
                      <a:rPr lang="en-US" altLang="zh-TW" b="1" baseline="0"/>
                      <a:t> players</a:t>
                    </a:r>
                    <a:endParaRPr lang="en-US" altLang="zh-TW"/>
                  </a:p>
                </c:rich>
              </c:tx>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6910-40BE-986B-4DED767A99D5}"/>
                </c:ext>
              </c:extLst>
            </c:dLbl>
            <c:spPr>
              <a:noFill/>
              <a:ln>
                <a:noFill/>
              </a:ln>
              <a:effectLst/>
            </c:spPr>
            <c:txPr>
              <a:bodyPr/>
              <a:lstStyle/>
              <a:p>
                <a:pPr>
                  <a:defRPr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工作表1!$A$2:$A$5</c:f>
              <c:strCache>
                <c:ptCount val="4"/>
                <c:pt idx="0">
                  <c:v>第一季</c:v>
                </c:pt>
                <c:pt idx="1">
                  <c:v>第二季</c:v>
                </c:pt>
                <c:pt idx="2">
                  <c:v>第三季</c:v>
                </c:pt>
                <c:pt idx="3">
                  <c:v>第四季</c:v>
                </c:pt>
              </c:strCache>
            </c:strRef>
          </c:cat>
          <c:val>
            <c:numRef>
              <c:f>工作表1!$B$2:$B$5</c:f>
              <c:numCache>
                <c:formatCode>General</c:formatCode>
                <c:ptCount val="4"/>
                <c:pt idx="0">
                  <c:v>74.400000000000006</c:v>
                </c:pt>
                <c:pt idx="1">
                  <c:v>23.3</c:v>
                </c:pt>
                <c:pt idx="2">
                  <c:v>1.8</c:v>
                </c:pt>
                <c:pt idx="3">
                  <c:v>0.2</c:v>
                </c:pt>
              </c:numCache>
            </c:numRef>
          </c:val>
          <c:extLst>
            <c:ext xmlns:c16="http://schemas.microsoft.com/office/drawing/2014/chart" uri="{C3380CC4-5D6E-409C-BE32-E72D297353CC}">
              <c16:uniqueId val="{00000004-6910-40BE-986B-4DED767A99D5}"/>
            </c:ext>
          </c:extLst>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cdr:x>
      <cdr:y>0.47652</cdr:y>
    </cdr:from>
    <cdr:to>
      <cdr:x>0.26449</cdr:x>
      <cdr:y>1</cdr:y>
    </cdr:to>
    <cdr:pic>
      <cdr:nvPicPr>
        <cdr:cNvPr id="2" name="chart">
          <a:extLst xmlns:a="http://schemas.openxmlformats.org/drawingml/2006/main">
            <a:ext uri="{FF2B5EF4-FFF2-40B4-BE49-F238E27FC236}">
              <a16:creationId xmlns:a16="http://schemas.microsoft.com/office/drawing/2014/main" id="{8AA0D4C5-7098-4D5B-820E-D6AEA389796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50427" y="2153232"/>
          <a:ext cx="2167492" cy="2365453"/>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94D2-C174-45B0-BF72-789844585682}"/>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5636DFB-0203-4460-B2CE-FD37F0229E97}"/>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A3B3981-7A97-4486-86A3-BC313A0BE012}"/>
              </a:ext>
            </a:extLst>
          </p:cNvPr>
          <p:cNvSpPr>
            <a:spLocks noGrp="1"/>
          </p:cNvSpPr>
          <p:nvPr>
            <p:ph type="dt" sz="half" idx="10"/>
          </p:nvPr>
        </p:nvSpPr>
        <p:spPr/>
        <p:txBody>
          <a:bodyPr/>
          <a:lstStyle/>
          <a:p>
            <a:fld id="{82369309-EB43-4B77-BA87-55FC3CB1CEF6}" type="datetimeFigureOut">
              <a:rPr lang="en-US" smtClean="0"/>
              <a:t>7/7/2020</a:t>
            </a:fld>
            <a:endParaRPr lang="en-US"/>
          </a:p>
        </p:txBody>
      </p:sp>
      <p:sp>
        <p:nvSpPr>
          <p:cNvPr id="5" name="Footer Placeholder 4">
            <a:extLst>
              <a:ext uri="{FF2B5EF4-FFF2-40B4-BE49-F238E27FC236}">
                <a16:creationId xmlns:a16="http://schemas.microsoft.com/office/drawing/2014/main" id="{E05ABC16-49FD-4B1E-AE4F-D8F00E144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BD704-A971-4C2A-8416-3C81E0C22651}"/>
              </a:ext>
            </a:extLst>
          </p:cNvPr>
          <p:cNvSpPr>
            <a:spLocks noGrp="1"/>
          </p:cNvSpPr>
          <p:nvPr>
            <p:ph type="sldNum" sz="quarter" idx="12"/>
          </p:nvPr>
        </p:nvSpPr>
        <p:spPr/>
        <p:txBody>
          <a:bodyPr/>
          <a:lstStyle/>
          <a:p>
            <a:fld id="{03A2E968-C293-4DF4-9F3D-093B59752BB5}" type="slidenum">
              <a:rPr lang="en-US" smtClean="0"/>
              <a:t>‹#›</a:t>
            </a:fld>
            <a:endParaRPr lang="en-US"/>
          </a:p>
        </p:txBody>
      </p:sp>
    </p:spTree>
    <p:extLst>
      <p:ext uri="{BB962C8B-B14F-4D97-AF65-F5344CB8AC3E}">
        <p14:creationId xmlns:p14="http://schemas.microsoft.com/office/powerpoint/2010/main" val="97492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1A450-B576-4A1C-BF0A-4C547BC467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ED72AA-6236-40DE-9B6F-A4170E88B5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5E72F-91DC-42A8-A152-D73A58CD1313}"/>
              </a:ext>
            </a:extLst>
          </p:cNvPr>
          <p:cNvSpPr>
            <a:spLocks noGrp="1"/>
          </p:cNvSpPr>
          <p:nvPr>
            <p:ph type="dt" sz="half" idx="10"/>
          </p:nvPr>
        </p:nvSpPr>
        <p:spPr/>
        <p:txBody>
          <a:bodyPr/>
          <a:lstStyle/>
          <a:p>
            <a:fld id="{82369309-EB43-4B77-BA87-55FC3CB1CEF6}" type="datetimeFigureOut">
              <a:rPr lang="en-US" smtClean="0"/>
              <a:t>7/7/2020</a:t>
            </a:fld>
            <a:endParaRPr lang="en-US"/>
          </a:p>
        </p:txBody>
      </p:sp>
      <p:sp>
        <p:nvSpPr>
          <p:cNvPr id="5" name="Footer Placeholder 4">
            <a:extLst>
              <a:ext uri="{FF2B5EF4-FFF2-40B4-BE49-F238E27FC236}">
                <a16:creationId xmlns:a16="http://schemas.microsoft.com/office/drawing/2014/main" id="{1AC05375-6D5D-40CF-BFBD-1EBDFB25E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D5B82-C133-4765-998C-6588D159F7FA}"/>
              </a:ext>
            </a:extLst>
          </p:cNvPr>
          <p:cNvSpPr>
            <a:spLocks noGrp="1"/>
          </p:cNvSpPr>
          <p:nvPr>
            <p:ph type="sldNum" sz="quarter" idx="12"/>
          </p:nvPr>
        </p:nvSpPr>
        <p:spPr/>
        <p:txBody>
          <a:bodyPr/>
          <a:lstStyle/>
          <a:p>
            <a:fld id="{03A2E968-C293-4DF4-9F3D-093B59752BB5}" type="slidenum">
              <a:rPr lang="en-US" smtClean="0"/>
              <a:t>‹#›</a:t>
            </a:fld>
            <a:endParaRPr lang="en-US"/>
          </a:p>
        </p:txBody>
      </p:sp>
    </p:spTree>
    <p:extLst>
      <p:ext uri="{BB962C8B-B14F-4D97-AF65-F5344CB8AC3E}">
        <p14:creationId xmlns:p14="http://schemas.microsoft.com/office/powerpoint/2010/main" val="2968384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287BC4-181F-45E3-8E39-4E160E060873}"/>
              </a:ext>
            </a:extLst>
          </p:cNvPr>
          <p:cNvSpPr>
            <a:spLocks noGrp="1"/>
          </p:cNvSpPr>
          <p:nvPr>
            <p:ph type="title" orient="vert"/>
          </p:nvPr>
        </p:nvSpPr>
        <p:spPr>
          <a:xfrm>
            <a:off x="6543675" y="273843"/>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3C0979-4AEF-4AF0-BFAD-3A9EDF912A25}"/>
              </a:ext>
            </a:extLst>
          </p:cNvPr>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450916-B73F-46C7-A114-FB8BEF6ADC7A}"/>
              </a:ext>
            </a:extLst>
          </p:cNvPr>
          <p:cNvSpPr>
            <a:spLocks noGrp="1"/>
          </p:cNvSpPr>
          <p:nvPr>
            <p:ph type="dt" sz="half" idx="10"/>
          </p:nvPr>
        </p:nvSpPr>
        <p:spPr/>
        <p:txBody>
          <a:bodyPr/>
          <a:lstStyle/>
          <a:p>
            <a:fld id="{82369309-EB43-4B77-BA87-55FC3CB1CEF6}" type="datetimeFigureOut">
              <a:rPr lang="en-US" smtClean="0"/>
              <a:t>7/7/2020</a:t>
            </a:fld>
            <a:endParaRPr lang="en-US"/>
          </a:p>
        </p:txBody>
      </p:sp>
      <p:sp>
        <p:nvSpPr>
          <p:cNvPr id="5" name="Footer Placeholder 4">
            <a:extLst>
              <a:ext uri="{FF2B5EF4-FFF2-40B4-BE49-F238E27FC236}">
                <a16:creationId xmlns:a16="http://schemas.microsoft.com/office/drawing/2014/main" id="{04E9F348-EC6B-4F1E-8674-33840D45A7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9A7299-7033-4A5A-800E-95FB61D8688C}"/>
              </a:ext>
            </a:extLst>
          </p:cNvPr>
          <p:cNvSpPr>
            <a:spLocks noGrp="1"/>
          </p:cNvSpPr>
          <p:nvPr>
            <p:ph type="sldNum" sz="quarter" idx="12"/>
          </p:nvPr>
        </p:nvSpPr>
        <p:spPr/>
        <p:txBody>
          <a:bodyPr/>
          <a:lstStyle/>
          <a:p>
            <a:fld id="{03A2E968-C293-4DF4-9F3D-093B59752BB5}" type="slidenum">
              <a:rPr lang="en-US" smtClean="0"/>
              <a:t>‹#›</a:t>
            </a:fld>
            <a:endParaRPr lang="en-US"/>
          </a:p>
        </p:txBody>
      </p:sp>
    </p:spTree>
    <p:extLst>
      <p:ext uri="{BB962C8B-B14F-4D97-AF65-F5344CB8AC3E}">
        <p14:creationId xmlns:p14="http://schemas.microsoft.com/office/powerpoint/2010/main" val="356500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D8B08-D762-4BA3-92F7-5CB627825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B4A0F8-0959-4978-9B1C-AAC58E560E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828F2-07AA-45AC-B47C-0514EBF8DC30}"/>
              </a:ext>
            </a:extLst>
          </p:cNvPr>
          <p:cNvSpPr>
            <a:spLocks noGrp="1"/>
          </p:cNvSpPr>
          <p:nvPr>
            <p:ph type="dt" sz="half" idx="10"/>
          </p:nvPr>
        </p:nvSpPr>
        <p:spPr/>
        <p:txBody>
          <a:bodyPr/>
          <a:lstStyle/>
          <a:p>
            <a:fld id="{82369309-EB43-4B77-BA87-55FC3CB1CEF6}" type="datetimeFigureOut">
              <a:rPr lang="en-US" smtClean="0"/>
              <a:t>7/7/2020</a:t>
            </a:fld>
            <a:endParaRPr lang="en-US"/>
          </a:p>
        </p:txBody>
      </p:sp>
      <p:sp>
        <p:nvSpPr>
          <p:cNvPr id="5" name="Footer Placeholder 4">
            <a:extLst>
              <a:ext uri="{FF2B5EF4-FFF2-40B4-BE49-F238E27FC236}">
                <a16:creationId xmlns:a16="http://schemas.microsoft.com/office/drawing/2014/main" id="{07F5CA29-A125-498E-B99B-10FA1DC8A5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E9E8EC-6704-46DA-B338-C15A7759114F}"/>
              </a:ext>
            </a:extLst>
          </p:cNvPr>
          <p:cNvSpPr>
            <a:spLocks noGrp="1"/>
          </p:cNvSpPr>
          <p:nvPr>
            <p:ph type="sldNum" sz="quarter" idx="12"/>
          </p:nvPr>
        </p:nvSpPr>
        <p:spPr/>
        <p:txBody>
          <a:bodyPr/>
          <a:lstStyle/>
          <a:p>
            <a:fld id="{03A2E968-C293-4DF4-9F3D-093B59752BB5}" type="slidenum">
              <a:rPr lang="en-US" smtClean="0"/>
              <a:t>‹#›</a:t>
            </a:fld>
            <a:endParaRPr lang="en-US"/>
          </a:p>
        </p:txBody>
      </p:sp>
    </p:spTree>
    <p:extLst>
      <p:ext uri="{BB962C8B-B14F-4D97-AF65-F5344CB8AC3E}">
        <p14:creationId xmlns:p14="http://schemas.microsoft.com/office/powerpoint/2010/main" val="1855456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E2931-2CA2-45AA-B53F-4B743E91D107}"/>
              </a:ext>
            </a:extLst>
          </p:cNvPr>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486AE18-506C-400A-821A-11903C7F56F9}"/>
              </a:ext>
            </a:extLst>
          </p:cNvPr>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3B1D3F-D5A9-44DA-92ED-16099D955A13}"/>
              </a:ext>
            </a:extLst>
          </p:cNvPr>
          <p:cNvSpPr>
            <a:spLocks noGrp="1"/>
          </p:cNvSpPr>
          <p:nvPr>
            <p:ph type="dt" sz="half" idx="10"/>
          </p:nvPr>
        </p:nvSpPr>
        <p:spPr/>
        <p:txBody>
          <a:bodyPr/>
          <a:lstStyle/>
          <a:p>
            <a:fld id="{82369309-EB43-4B77-BA87-55FC3CB1CEF6}" type="datetimeFigureOut">
              <a:rPr lang="en-US" smtClean="0"/>
              <a:t>7/7/2020</a:t>
            </a:fld>
            <a:endParaRPr lang="en-US"/>
          </a:p>
        </p:txBody>
      </p:sp>
      <p:sp>
        <p:nvSpPr>
          <p:cNvPr id="5" name="Footer Placeholder 4">
            <a:extLst>
              <a:ext uri="{FF2B5EF4-FFF2-40B4-BE49-F238E27FC236}">
                <a16:creationId xmlns:a16="http://schemas.microsoft.com/office/drawing/2014/main" id="{26F742BF-1B64-4055-89DA-E0F072BDC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A0589-5DA5-4ECD-8181-AE98B25DF249}"/>
              </a:ext>
            </a:extLst>
          </p:cNvPr>
          <p:cNvSpPr>
            <a:spLocks noGrp="1"/>
          </p:cNvSpPr>
          <p:nvPr>
            <p:ph type="sldNum" sz="quarter" idx="12"/>
          </p:nvPr>
        </p:nvSpPr>
        <p:spPr/>
        <p:txBody>
          <a:bodyPr/>
          <a:lstStyle/>
          <a:p>
            <a:fld id="{03A2E968-C293-4DF4-9F3D-093B59752BB5}" type="slidenum">
              <a:rPr lang="en-US" smtClean="0"/>
              <a:t>‹#›</a:t>
            </a:fld>
            <a:endParaRPr lang="en-US"/>
          </a:p>
        </p:txBody>
      </p:sp>
    </p:spTree>
    <p:extLst>
      <p:ext uri="{BB962C8B-B14F-4D97-AF65-F5344CB8AC3E}">
        <p14:creationId xmlns:p14="http://schemas.microsoft.com/office/powerpoint/2010/main" val="2057225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83E4-8CF9-492E-99D0-0864373267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663CCC-02C8-4731-944E-C4B70B10091A}"/>
              </a:ext>
            </a:extLst>
          </p:cNvPr>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3A37EB-5E4E-417C-A3C3-7557B61A1FF2}"/>
              </a:ext>
            </a:extLst>
          </p:cNvPr>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3559CD-EDC2-4DC2-AA08-AFE5A22D8ED1}"/>
              </a:ext>
            </a:extLst>
          </p:cNvPr>
          <p:cNvSpPr>
            <a:spLocks noGrp="1"/>
          </p:cNvSpPr>
          <p:nvPr>
            <p:ph type="dt" sz="half" idx="10"/>
          </p:nvPr>
        </p:nvSpPr>
        <p:spPr/>
        <p:txBody>
          <a:bodyPr/>
          <a:lstStyle/>
          <a:p>
            <a:fld id="{82369309-EB43-4B77-BA87-55FC3CB1CEF6}" type="datetimeFigureOut">
              <a:rPr lang="en-US" smtClean="0"/>
              <a:t>7/7/2020</a:t>
            </a:fld>
            <a:endParaRPr lang="en-US"/>
          </a:p>
        </p:txBody>
      </p:sp>
      <p:sp>
        <p:nvSpPr>
          <p:cNvPr id="6" name="Footer Placeholder 5">
            <a:extLst>
              <a:ext uri="{FF2B5EF4-FFF2-40B4-BE49-F238E27FC236}">
                <a16:creationId xmlns:a16="http://schemas.microsoft.com/office/drawing/2014/main" id="{F50BA447-D459-4A94-8071-38900DF810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44E156-904E-44B7-9E18-8A21E1BA5AEB}"/>
              </a:ext>
            </a:extLst>
          </p:cNvPr>
          <p:cNvSpPr>
            <a:spLocks noGrp="1"/>
          </p:cNvSpPr>
          <p:nvPr>
            <p:ph type="sldNum" sz="quarter" idx="12"/>
          </p:nvPr>
        </p:nvSpPr>
        <p:spPr/>
        <p:txBody>
          <a:bodyPr/>
          <a:lstStyle/>
          <a:p>
            <a:fld id="{03A2E968-C293-4DF4-9F3D-093B59752BB5}" type="slidenum">
              <a:rPr lang="en-US" smtClean="0"/>
              <a:t>‹#›</a:t>
            </a:fld>
            <a:endParaRPr lang="en-US"/>
          </a:p>
        </p:txBody>
      </p:sp>
    </p:spTree>
    <p:extLst>
      <p:ext uri="{BB962C8B-B14F-4D97-AF65-F5344CB8AC3E}">
        <p14:creationId xmlns:p14="http://schemas.microsoft.com/office/powerpoint/2010/main" val="1181535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200CE-E6D5-4470-A068-B9A809A4DD6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11404E-8190-4942-83CB-F7E5BA441744}"/>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56D7685-4D8C-43A3-BD3A-529077C6100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F873B8-C92C-4C82-B84E-8248FFF49587}"/>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740125F-C3DF-4706-92EC-B1208A14B9C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EB931B-EB02-42F3-AF2B-458FD75A57A1}"/>
              </a:ext>
            </a:extLst>
          </p:cNvPr>
          <p:cNvSpPr>
            <a:spLocks noGrp="1"/>
          </p:cNvSpPr>
          <p:nvPr>
            <p:ph type="dt" sz="half" idx="10"/>
          </p:nvPr>
        </p:nvSpPr>
        <p:spPr/>
        <p:txBody>
          <a:bodyPr/>
          <a:lstStyle/>
          <a:p>
            <a:fld id="{82369309-EB43-4B77-BA87-55FC3CB1CEF6}" type="datetimeFigureOut">
              <a:rPr lang="en-US" smtClean="0"/>
              <a:t>7/7/2020</a:t>
            </a:fld>
            <a:endParaRPr lang="en-US"/>
          </a:p>
        </p:txBody>
      </p:sp>
      <p:sp>
        <p:nvSpPr>
          <p:cNvPr id="8" name="Footer Placeholder 7">
            <a:extLst>
              <a:ext uri="{FF2B5EF4-FFF2-40B4-BE49-F238E27FC236}">
                <a16:creationId xmlns:a16="http://schemas.microsoft.com/office/drawing/2014/main" id="{259E4D65-BCAC-4D81-9A47-32AD79E089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8E1BBC-F6DB-48F2-9E12-847FDE5699F9}"/>
              </a:ext>
            </a:extLst>
          </p:cNvPr>
          <p:cNvSpPr>
            <a:spLocks noGrp="1"/>
          </p:cNvSpPr>
          <p:nvPr>
            <p:ph type="sldNum" sz="quarter" idx="12"/>
          </p:nvPr>
        </p:nvSpPr>
        <p:spPr/>
        <p:txBody>
          <a:bodyPr/>
          <a:lstStyle/>
          <a:p>
            <a:fld id="{03A2E968-C293-4DF4-9F3D-093B59752BB5}" type="slidenum">
              <a:rPr lang="en-US" smtClean="0"/>
              <a:t>‹#›</a:t>
            </a:fld>
            <a:endParaRPr lang="en-US"/>
          </a:p>
        </p:txBody>
      </p:sp>
    </p:spTree>
    <p:extLst>
      <p:ext uri="{BB962C8B-B14F-4D97-AF65-F5344CB8AC3E}">
        <p14:creationId xmlns:p14="http://schemas.microsoft.com/office/powerpoint/2010/main" val="2870572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CFC93-4AF6-405B-9762-4C263EA0AE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7DC85D-7BE1-493E-9359-51DA43EA27FF}"/>
              </a:ext>
            </a:extLst>
          </p:cNvPr>
          <p:cNvSpPr>
            <a:spLocks noGrp="1"/>
          </p:cNvSpPr>
          <p:nvPr>
            <p:ph type="dt" sz="half" idx="10"/>
          </p:nvPr>
        </p:nvSpPr>
        <p:spPr/>
        <p:txBody>
          <a:bodyPr/>
          <a:lstStyle/>
          <a:p>
            <a:fld id="{82369309-EB43-4B77-BA87-55FC3CB1CEF6}" type="datetimeFigureOut">
              <a:rPr lang="en-US" smtClean="0"/>
              <a:t>7/7/2020</a:t>
            </a:fld>
            <a:endParaRPr lang="en-US"/>
          </a:p>
        </p:txBody>
      </p:sp>
      <p:sp>
        <p:nvSpPr>
          <p:cNvPr id="4" name="Footer Placeholder 3">
            <a:extLst>
              <a:ext uri="{FF2B5EF4-FFF2-40B4-BE49-F238E27FC236}">
                <a16:creationId xmlns:a16="http://schemas.microsoft.com/office/drawing/2014/main" id="{2A4C5259-2AAF-4C56-9B4F-96FC912B0A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73A251-4B7D-4308-A582-2823FFE27B77}"/>
              </a:ext>
            </a:extLst>
          </p:cNvPr>
          <p:cNvSpPr>
            <a:spLocks noGrp="1"/>
          </p:cNvSpPr>
          <p:nvPr>
            <p:ph type="sldNum" sz="quarter" idx="12"/>
          </p:nvPr>
        </p:nvSpPr>
        <p:spPr/>
        <p:txBody>
          <a:bodyPr/>
          <a:lstStyle/>
          <a:p>
            <a:fld id="{03A2E968-C293-4DF4-9F3D-093B59752BB5}" type="slidenum">
              <a:rPr lang="en-US" smtClean="0"/>
              <a:t>‹#›</a:t>
            </a:fld>
            <a:endParaRPr lang="en-US"/>
          </a:p>
        </p:txBody>
      </p:sp>
    </p:spTree>
    <p:extLst>
      <p:ext uri="{BB962C8B-B14F-4D97-AF65-F5344CB8AC3E}">
        <p14:creationId xmlns:p14="http://schemas.microsoft.com/office/powerpoint/2010/main" val="1097949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B9DEED-815F-4DBC-A35D-7CAB9897A0D8}"/>
              </a:ext>
            </a:extLst>
          </p:cNvPr>
          <p:cNvSpPr>
            <a:spLocks noGrp="1"/>
          </p:cNvSpPr>
          <p:nvPr>
            <p:ph type="dt" sz="half" idx="10"/>
          </p:nvPr>
        </p:nvSpPr>
        <p:spPr/>
        <p:txBody>
          <a:bodyPr/>
          <a:lstStyle/>
          <a:p>
            <a:fld id="{82369309-EB43-4B77-BA87-55FC3CB1CEF6}" type="datetimeFigureOut">
              <a:rPr lang="en-US" smtClean="0"/>
              <a:t>7/7/2020</a:t>
            </a:fld>
            <a:endParaRPr lang="en-US"/>
          </a:p>
        </p:txBody>
      </p:sp>
      <p:sp>
        <p:nvSpPr>
          <p:cNvPr id="3" name="Footer Placeholder 2">
            <a:extLst>
              <a:ext uri="{FF2B5EF4-FFF2-40B4-BE49-F238E27FC236}">
                <a16:creationId xmlns:a16="http://schemas.microsoft.com/office/drawing/2014/main" id="{CAF7BE8E-2E7D-492C-9C96-96333152A1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6E67261-F64C-4B4B-885B-1E311C9606DE}"/>
              </a:ext>
            </a:extLst>
          </p:cNvPr>
          <p:cNvSpPr>
            <a:spLocks noGrp="1"/>
          </p:cNvSpPr>
          <p:nvPr>
            <p:ph type="sldNum" sz="quarter" idx="12"/>
          </p:nvPr>
        </p:nvSpPr>
        <p:spPr/>
        <p:txBody>
          <a:bodyPr/>
          <a:lstStyle/>
          <a:p>
            <a:fld id="{03A2E968-C293-4DF4-9F3D-093B59752BB5}" type="slidenum">
              <a:rPr lang="en-US" smtClean="0"/>
              <a:t>‹#›</a:t>
            </a:fld>
            <a:endParaRPr lang="en-US"/>
          </a:p>
        </p:txBody>
      </p:sp>
    </p:spTree>
    <p:extLst>
      <p:ext uri="{BB962C8B-B14F-4D97-AF65-F5344CB8AC3E}">
        <p14:creationId xmlns:p14="http://schemas.microsoft.com/office/powerpoint/2010/main" val="3405271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9C4AC-0D7A-4623-A52E-A46ACD5E88D1}"/>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F2D35F3-8027-4425-9245-0F4720DD3BAD}"/>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0E8415-ACB1-423A-9D9C-745E11F0491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CCEF33CE-DB98-4767-8844-001E19907510}"/>
              </a:ext>
            </a:extLst>
          </p:cNvPr>
          <p:cNvSpPr>
            <a:spLocks noGrp="1"/>
          </p:cNvSpPr>
          <p:nvPr>
            <p:ph type="dt" sz="half" idx="10"/>
          </p:nvPr>
        </p:nvSpPr>
        <p:spPr/>
        <p:txBody>
          <a:bodyPr/>
          <a:lstStyle/>
          <a:p>
            <a:fld id="{82369309-EB43-4B77-BA87-55FC3CB1CEF6}" type="datetimeFigureOut">
              <a:rPr lang="en-US" smtClean="0"/>
              <a:t>7/7/2020</a:t>
            </a:fld>
            <a:endParaRPr lang="en-US"/>
          </a:p>
        </p:txBody>
      </p:sp>
      <p:sp>
        <p:nvSpPr>
          <p:cNvPr id="6" name="Footer Placeholder 5">
            <a:extLst>
              <a:ext uri="{FF2B5EF4-FFF2-40B4-BE49-F238E27FC236}">
                <a16:creationId xmlns:a16="http://schemas.microsoft.com/office/drawing/2014/main" id="{77100904-0898-4EC6-8966-D4CE8F6B58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EA6098-1BF6-480E-87DB-0A1940998C5D}"/>
              </a:ext>
            </a:extLst>
          </p:cNvPr>
          <p:cNvSpPr>
            <a:spLocks noGrp="1"/>
          </p:cNvSpPr>
          <p:nvPr>
            <p:ph type="sldNum" sz="quarter" idx="12"/>
          </p:nvPr>
        </p:nvSpPr>
        <p:spPr/>
        <p:txBody>
          <a:bodyPr/>
          <a:lstStyle/>
          <a:p>
            <a:fld id="{03A2E968-C293-4DF4-9F3D-093B59752BB5}" type="slidenum">
              <a:rPr lang="en-US" smtClean="0"/>
              <a:t>‹#›</a:t>
            </a:fld>
            <a:endParaRPr lang="en-US"/>
          </a:p>
        </p:txBody>
      </p:sp>
    </p:spTree>
    <p:extLst>
      <p:ext uri="{BB962C8B-B14F-4D97-AF65-F5344CB8AC3E}">
        <p14:creationId xmlns:p14="http://schemas.microsoft.com/office/powerpoint/2010/main" val="1209557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EF8F-9CFC-4B62-A33F-816BFEB6EE06}"/>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C3D9EA7-10A0-4716-9F28-02D338005755}"/>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63324DF-027C-439B-9C05-492DDEBBAF2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DAFCB07F-58CF-4F46-9B65-7FD80D739FAD}"/>
              </a:ext>
            </a:extLst>
          </p:cNvPr>
          <p:cNvSpPr>
            <a:spLocks noGrp="1"/>
          </p:cNvSpPr>
          <p:nvPr>
            <p:ph type="dt" sz="half" idx="10"/>
          </p:nvPr>
        </p:nvSpPr>
        <p:spPr/>
        <p:txBody>
          <a:bodyPr/>
          <a:lstStyle/>
          <a:p>
            <a:fld id="{82369309-EB43-4B77-BA87-55FC3CB1CEF6}" type="datetimeFigureOut">
              <a:rPr lang="en-US" smtClean="0"/>
              <a:t>7/7/2020</a:t>
            </a:fld>
            <a:endParaRPr lang="en-US"/>
          </a:p>
        </p:txBody>
      </p:sp>
      <p:sp>
        <p:nvSpPr>
          <p:cNvPr id="6" name="Footer Placeholder 5">
            <a:extLst>
              <a:ext uri="{FF2B5EF4-FFF2-40B4-BE49-F238E27FC236}">
                <a16:creationId xmlns:a16="http://schemas.microsoft.com/office/drawing/2014/main" id="{ACEBFE5C-7107-4280-9E4F-90A13D4DAD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DF8C94-6595-4E84-8A4C-D4C86C2E733E}"/>
              </a:ext>
            </a:extLst>
          </p:cNvPr>
          <p:cNvSpPr>
            <a:spLocks noGrp="1"/>
          </p:cNvSpPr>
          <p:nvPr>
            <p:ph type="sldNum" sz="quarter" idx="12"/>
          </p:nvPr>
        </p:nvSpPr>
        <p:spPr/>
        <p:txBody>
          <a:bodyPr/>
          <a:lstStyle/>
          <a:p>
            <a:fld id="{03A2E968-C293-4DF4-9F3D-093B59752BB5}" type="slidenum">
              <a:rPr lang="en-US" smtClean="0"/>
              <a:t>‹#›</a:t>
            </a:fld>
            <a:endParaRPr lang="en-US"/>
          </a:p>
        </p:txBody>
      </p:sp>
    </p:spTree>
    <p:extLst>
      <p:ext uri="{BB962C8B-B14F-4D97-AF65-F5344CB8AC3E}">
        <p14:creationId xmlns:p14="http://schemas.microsoft.com/office/powerpoint/2010/main" val="2801261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3A284D-E1C6-42AE-8A0F-1851F55386C8}"/>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D8A83B-6831-40A7-94CA-40E83CE6D777}"/>
              </a:ext>
            </a:extLst>
          </p:cNvPr>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BF111B-E960-4C2F-9887-C83DAB060C12}"/>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82369309-EB43-4B77-BA87-55FC3CB1CEF6}" type="datetimeFigureOut">
              <a:rPr lang="en-US" smtClean="0"/>
              <a:t>7/7/2020</a:t>
            </a:fld>
            <a:endParaRPr lang="en-US"/>
          </a:p>
        </p:txBody>
      </p:sp>
      <p:sp>
        <p:nvSpPr>
          <p:cNvPr id="5" name="Footer Placeholder 4">
            <a:extLst>
              <a:ext uri="{FF2B5EF4-FFF2-40B4-BE49-F238E27FC236}">
                <a16:creationId xmlns:a16="http://schemas.microsoft.com/office/drawing/2014/main" id="{9480912D-3D12-47DB-A966-3C132578DA05}"/>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B20A46-C212-4FB7-B72C-9B2005FDD9BD}"/>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03A2E968-C293-4DF4-9F3D-093B59752BB5}" type="slidenum">
              <a:rPr lang="en-US" smtClean="0"/>
              <a:t>‹#›</a:t>
            </a:fld>
            <a:endParaRPr lang="en-US"/>
          </a:p>
        </p:txBody>
      </p:sp>
    </p:spTree>
    <p:extLst>
      <p:ext uri="{BB962C8B-B14F-4D97-AF65-F5344CB8AC3E}">
        <p14:creationId xmlns:p14="http://schemas.microsoft.com/office/powerpoint/2010/main" val="3160864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espn.com/nba/player/_/id/4237/john-wall" TargetMode="External"/><Relationship Id="rId13" Type="http://schemas.openxmlformats.org/officeDocument/2006/relationships/hyperlink" Target="http://www.espn.com/nba/player/_/id/1966/lebron-james" TargetMode="External"/><Relationship Id="rId18" Type="http://schemas.openxmlformats.org/officeDocument/2006/relationships/hyperlink" Target="http://www.espn.com/nba/team/_/name/det/detroit-pistons" TargetMode="External"/><Relationship Id="rId3" Type="http://schemas.openxmlformats.org/officeDocument/2006/relationships/hyperlink" Target="http://www.espn.com/nba/team/_/name/gs/golden-state-warriors" TargetMode="External"/><Relationship Id="rId7" Type="http://schemas.openxmlformats.org/officeDocument/2006/relationships/hyperlink" Target="http://www.espn.com/nba/team/_/name/hou/houston-rockets" TargetMode="External"/><Relationship Id="rId12" Type="http://schemas.openxmlformats.org/officeDocument/2006/relationships/hyperlink" Target="http://www.espn.com/nba/player/_/id/3992/james-harden" TargetMode="External"/><Relationship Id="rId17" Type="http://schemas.openxmlformats.org/officeDocument/2006/relationships/hyperlink" Target="http://www.espn.com/nba/player/_/id/3989/blake-griffin" TargetMode="External"/><Relationship Id="rId2" Type="http://schemas.openxmlformats.org/officeDocument/2006/relationships/hyperlink" Target="http://www.espn.com/nba/player/_/id/3975/stephen-curry" TargetMode="External"/><Relationship Id="rId16" Type="http://schemas.openxmlformats.org/officeDocument/2006/relationships/hyperlink" Target="http://www.espn.com/nba/team/_/name/tor/toronto-raptors" TargetMode="External"/><Relationship Id="rId20" Type="http://schemas.openxmlformats.org/officeDocument/2006/relationships/hyperlink" Target="http://www.espn.com/nba/team/_/name/phi/philadelphia-76ers" TargetMode="External"/><Relationship Id="rId1" Type="http://schemas.openxmlformats.org/officeDocument/2006/relationships/slideLayout" Target="../slideLayouts/slideLayout7.xml"/><Relationship Id="rId6" Type="http://schemas.openxmlformats.org/officeDocument/2006/relationships/hyperlink" Target="http://www.espn.com/nba/player/_/id/3468/russell-westbrook" TargetMode="External"/><Relationship Id="rId11" Type="http://schemas.openxmlformats.org/officeDocument/2006/relationships/hyperlink" Target="http://www.espn.com/nba/team/_/name/bkn/brooklyn-nets" TargetMode="External"/><Relationship Id="rId5" Type="http://schemas.openxmlformats.org/officeDocument/2006/relationships/hyperlink" Target="http://www.espn.com/nba/team/_/name/okc/oklahoma-city-thunder" TargetMode="External"/><Relationship Id="rId15" Type="http://schemas.openxmlformats.org/officeDocument/2006/relationships/hyperlink" Target="http://www.espn.com/nba/player/_/id/3012/kyle-lowry" TargetMode="External"/><Relationship Id="rId10" Type="http://schemas.openxmlformats.org/officeDocument/2006/relationships/hyperlink" Target="http://www.espn.com/nba/player/_/id/3202/kevin-durant" TargetMode="External"/><Relationship Id="rId19" Type="http://schemas.openxmlformats.org/officeDocument/2006/relationships/hyperlink" Target="http://www.espn.com/nba/player/_/id/6440/tobias-harris" TargetMode="External"/><Relationship Id="rId4" Type="http://schemas.openxmlformats.org/officeDocument/2006/relationships/hyperlink" Target="http://www.espn.com/nba/player/_/id/2779/chris-paul" TargetMode="External"/><Relationship Id="rId9" Type="http://schemas.openxmlformats.org/officeDocument/2006/relationships/hyperlink" Target="http://www.espn.com/nba/team/_/name/wsh/washington-wizards" TargetMode="External"/><Relationship Id="rId14" Type="http://schemas.openxmlformats.org/officeDocument/2006/relationships/hyperlink" Target="http://www.espn.com/nba/team/_/name/lal/los-angeles-laker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026" name="Picture 2" descr="Don't Let Low-Hanging Fruit Hold Back Your Sales - HFA">
            <a:extLst>
              <a:ext uri="{FF2B5EF4-FFF2-40B4-BE49-F238E27FC236}">
                <a16:creationId xmlns:a16="http://schemas.microsoft.com/office/drawing/2014/main" id="{C42235E8-9632-4A26-A228-BD62A93C709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 t="3866" r="3860" b="1"/>
          <a:stretch/>
        </p:blipFill>
        <p:spPr bwMode="auto">
          <a:xfrm>
            <a:off x="15" y="7"/>
            <a:ext cx="9143986" cy="5143493"/>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849901" y="-1150602"/>
            <a:ext cx="3444203"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5" name="TextBox 4">
            <a:extLst>
              <a:ext uri="{FF2B5EF4-FFF2-40B4-BE49-F238E27FC236}">
                <a16:creationId xmlns:a16="http://schemas.microsoft.com/office/drawing/2014/main" id="{50A70D73-F90D-4A74-B9D5-0ACC63E33B97}"/>
              </a:ext>
            </a:extLst>
          </p:cNvPr>
          <p:cNvSpPr txBox="1"/>
          <p:nvPr/>
        </p:nvSpPr>
        <p:spPr>
          <a:xfrm>
            <a:off x="303414" y="2252271"/>
            <a:ext cx="6808922" cy="1790700"/>
          </a:xfrm>
        </p:spPr>
        <p:txBody>
          <a:bodyPr vert="horz" lIns="68580" tIns="34290" rIns="68580" bIns="34290" rtlCol="0" anchor="b">
            <a:normAutofit/>
          </a:bodyPr>
          <a:lstStyle/>
          <a:p>
            <a:pPr>
              <a:lnSpc>
                <a:spcPct val="90000"/>
              </a:lnSpc>
              <a:spcBef>
                <a:spcPct val="0"/>
              </a:spcBef>
              <a:spcAft>
                <a:spcPts val="450"/>
              </a:spcAft>
            </a:pPr>
            <a:r>
              <a:rPr lang="en-US" sz="5000" b="1" dirty="0">
                <a:latin typeface="+mj-lt"/>
                <a:ea typeface="+mj-ea"/>
                <a:cs typeface="+mj-cs"/>
              </a:rPr>
              <a:t>Low Hanging Fruit </a:t>
            </a:r>
          </a:p>
          <a:p>
            <a:pPr>
              <a:lnSpc>
                <a:spcPct val="90000"/>
              </a:lnSpc>
              <a:spcBef>
                <a:spcPct val="0"/>
              </a:spcBef>
              <a:spcAft>
                <a:spcPts val="450"/>
              </a:spcAft>
            </a:pPr>
            <a:r>
              <a:rPr lang="zh-TW" altLang="en-US" sz="5000" b="1" dirty="0">
                <a:latin typeface="+mj-lt"/>
                <a:ea typeface="+mj-ea"/>
                <a:cs typeface="+mj-cs"/>
              </a:rPr>
              <a:t>低垂的果子</a:t>
            </a:r>
            <a:endParaRPr lang="en-US" sz="5000" b="1" dirty="0">
              <a:latin typeface="+mj-lt"/>
              <a:ea typeface="+mj-ea"/>
              <a:cs typeface="+mj-cs"/>
            </a:endParaRPr>
          </a:p>
        </p:txBody>
      </p:sp>
      <p:sp>
        <p:nvSpPr>
          <p:cNvPr id="79" name="Rectangle: Rounded Corners 7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1279"/>
            <a:ext cx="7339423" cy="5143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altLang="zh-TW" sz="2000" b="1" dirty="0">
                <a:solidFill>
                  <a:schemeClr val="tx1"/>
                </a:solidFill>
              </a:rPr>
              <a:t>7/5/2020     Rev. Joseph Chang   BOLGPC </a:t>
            </a:r>
            <a:r>
              <a:rPr lang="zh-TW" altLang="en-US" sz="2000" b="1" dirty="0">
                <a:solidFill>
                  <a:schemeClr val="tx1"/>
                </a:solidFill>
              </a:rPr>
              <a:t>爾灣 大公園靈糧堂</a:t>
            </a:r>
          </a:p>
        </p:txBody>
      </p:sp>
    </p:spTree>
    <p:extLst>
      <p:ext uri="{BB962C8B-B14F-4D97-AF65-F5344CB8AC3E}">
        <p14:creationId xmlns:p14="http://schemas.microsoft.com/office/powerpoint/2010/main" val="152709291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8531" y="157946"/>
            <a:ext cx="1979068" cy="469359"/>
          </a:xfrm>
          <a:prstGeom prst="rect">
            <a:avLst/>
          </a:prstGeom>
        </p:spPr>
        <p:txBody>
          <a:bodyPr wrap="none" lIns="68580" tIns="34290" rIns="68580" bIns="34290">
            <a:spAutoFit/>
          </a:bodyPr>
          <a:lstStyle/>
          <a:p>
            <a:r>
              <a:rPr lang="en-US" altLang="zh-TW" sz="2600" b="1" u="sng" dirty="0"/>
              <a:t>Illustration 2:</a:t>
            </a:r>
            <a:endParaRPr lang="zh-TW" altLang="en-US" sz="2600" b="1" u="sng" dirty="0"/>
          </a:p>
        </p:txBody>
      </p:sp>
      <p:sp>
        <p:nvSpPr>
          <p:cNvPr id="3" name="矩形 2"/>
          <p:cNvSpPr/>
          <p:nvPr/>
        </p:nvSpPr>
        <p:spPr>
          <a:xfrm>
            <a:off x="298885" y="713826"/>
            <a:ext cx="7843942" cy="438582"/>
          </a:xfrm>
          <a:prstGeom prst="rect">
            <a:avLst/>
          </a:prstGeom>
        </p:spPr>
        <p:txBody>
          <a:bodyPr wrap="none" lIns="68580" tIns="34290" rIns="68580" bIns="34290">
            <a:spAutoFit/>
          </a:bodyPr>
          <a:lstStyle/>
          <a:p>
            <a:r>
              <a:rPr lang="en-US" altLang="zh-TW" sz="2400" b="1" dirty="0"/>
              <a:t>ACA5 Bill (California Assembly Constitutional Amendment 5)</a:t>
            </a:r>
            <a:endParaRPr lang="zh-TW" altLang="zh-TW"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465" y="1152408"/>
            <a:ext cx="4090235" cy="273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030152" y="4032648"/>
            <a:ext cx="6664260" cy="830997"/>
          </a:xfrm>
          <a:prstGeom prst="rect">
            <a:avLst/>
          </a:prstGeom>
        </p:spPr>
        <p:txBody>
          <a:bodyPr wrap="none">
            <a:spAutoFit/>
          </a:bodyPr>
          <a:lstStyle/>
          <a:p>
            <a:r>
              <a:rPr lang="en-US" altLang="zh-TW" sz="2400" b="1" dirty="0">
                <a:solidFill>
                  <a:srgbClr val="FF0000"/>
                </a:solidFill>
              </a:rPr>
              <a:t>Voters could repeal Prop. 209 by a simple majority.</a:t>
            </a:r>
          </a:p>
          <a:p>
            <a:r>
              <a:rPr lang="zh-TW" altLang="en-US" sz="2400" b="1" dirty="0">
                <a:solidFill>
                  <a:srgbClr val="FF0000"/>
                </a:solidFill>
              </a:rPr>
              <a:t>只要簡單的多數，選民可以否決</a:t>
            </a:r>
            <a:r>
              <a:rPr lang="en-US" altLang="zh-TW" sz="2400" b="1" dirty="0">
                <a:solidFill>
                  <a:srgbClr val="FF0000"/>
                </a:solidFill>
              </a:rPr>
              <a:t>209</a:t>
            </a:r>
            <a:r>
              <a:rPr lang="zh-TW" altLang="en-US" sz="2400" b="1" dirty="0">
                <a:solidFill>
                  <a:srgbClr val="FF0000"/>
                </a:solidFill>
              </a:rPr>
              <a:t>號提案。</a:t>
            </a:r>
            <a:endParaRPr lang="zh-TW" altLang="zh-TW" sz="2400" b="1" dirty="0">
              <a:solidFill>
                <a:srgbClr val="FF0000"/>
              </a:solidFill>
            </a:endParaRPr>
          </a:p>
        </p:txBody>
      </p:sp>
    </p:spTree>
    <p:extLst>
      <p:ext uri="{BB962C8B-B14F-4D97-AF65-F5344CB8AC3E}">
        <p14:creationId xmlns:p14="http://schemas.microsoft.com/office/powerpoint/2010/main" val="1269791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6076" y="744687"/>
            <a:ext cx="5417942" cy="3611962"/>
          </a:xfrm>
          <a:prstGeom prst="rect">
            <a:avLst/>
          </a:prstGeom>
        </p:spPr>
      </p:pic>
      <p:sp>
        <p:nvSpPr>
          <p:cNvPr id="5" name="Rectangle 4"/>
          <p:cNvSpPr/>
          <p:nvPr/>
        </p:nvSpPr>
        <p:spPr>
          <a:xfrm>
            <a:off x="5762694" y="835460"/>
            <a:ext cx="3177376" cy="3046988"/>
          </a:xfrm>
          <a:prstGeom prst="rect">
            <a:avLst/>
          </a:prstGeom>
        </p:spPr>
        <p:txBody>
          <a:bodyPr wrap="square">
            <a:spAutoFit/>
          </a:bodyPr>
          <a:lstStyle/>
          <a:p>
            <a:r>
              <a:rPr lang="en-US" sz="2400" dirty="0">
                <a:solidFill>
                  <a:srgbClr val="262D26"/>
                </a:solidFill>
                <a:latin typeface="Calibri" panose="020F0502020204030204" pitchFamily="34" charset="0"/>
                <a:ea typeface="PMingLiU" panose="02020500000000000000" pitchFamily="18" charset="-120"/>
                <a:cs typeface="Calibri" panose="020F0502020204030204" pitchFamily="34" charset="0"/>
              </a:rPr>
              <a:t>Assemblywoman Shirley Weber, a Democrat from San Diego who wrote the bill, also wants to pay compensation to the black due to damage of slavery.</a:t>
            </a:r>
            <a:endParaRPr lang="en-US" sz="2400" dirty="0">
              <a:latin typeface="Calibri" panose="020F0502020204030204" pitchFamily="34" charset="0"/>
              <a:ea typeface="PMingLiU"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796718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1678" y="257829"/>
            <a:ext cx="6507925" cy="1361911"/>
          </a:xfrm>
          <a:prstGeom prst="rect">
            <a:avLst/>
          </a:prstGeom>
          <a:ln/>
        </p:spPr>
        <p:style>
          <a:lnRef idx="1">
            <a:schemeClr val="accent5"/>
          </a:lnRef>
          <a:fillRef idx="3">
            <a:schemeClr val="accent5"/>
          </a:fillRef>
          <a:effectRef idx="2">
            <a:schemeClr val="accent5"/>
          </a:effectRef>
          <a:fontRef idx="minor">
            <a:schemeClr val="lt1"/>
          </a:fontRef>
        </p:style>
        <p:txBody>
          <a:bodyPr wrap="square" lIns="68580" tIns="34290" rIns="68580" bIns="34290">
            <a:spAutoFit/>
          </a:bodyPr>
          <a:lstStyle/>
          <a:p>
            <a:r>
              <a:rPr lang="en-US" altLang="zh-TW" sz="2800" b="1" dirty="0">
                <a:solidFill>
                  <a:srgbClr val="FF0000"/>
                </a:solidFill>
              </a:rPr>
              <a:t>II.</a:t>
            </a:r>
            <a:r>
              <a:rPr lang="en-US" altLang="zh-TW" sz="2800" b="1" dirty="0"/>
              <a:t> Pursuit of Happiness </a:t>
            </a:r>
          </a:p>
          <a:p>
            <a:r>
              <a:rPr lang="en-US" altLang="zh-TW" sz="2800" b="1" dirty="0"/>
              <a:t>    Not Happiness as unalienable Rights</a:t>
            </a:r>
          </a:p>
          <a:p>
            <a:r>
              <a:rPr lang="en-US" altLang="zh-TW" sz="2800" b="1" dirty="0"/>
              <a:t>    </a:t>
            </a:r>
            <a:r>
              <a:rPr lang="zh-TW" altLang="zh-TW" sz="2800" b="1" dirty="0"/>
              <a:t>追求幸福的權力</a:t>
            </a:r>
            <a:r>
              <a:rPr lang="en-US" altLang="zh-TW" sz="2800" b="1" dirty="0"/>
              <a:t>, </a:t>
            </a:r>
            <a:r>
              <a:rPr lang="zh-TW" altLang="zh-TW" sz="2800" b="1" dirty="0"/>
              <a:t>不是幸福的權力</a:t>
            </a:r>
            <a:r>
              <a:rPr lang="en-US" altLang="zh-TW" sz="2800" b="1" dirty="0"/>
              <a:t>. </a:t>
            </a:r>
            <a:endParaRPr lang="zh-TW" altLang="zh-TW" sz="2800" dirty="0"/>
          </a:p>
        </p:txBody>
      </p:sp>
      <p:pic>
        <p:nvPicPr>
          <p:cNvPr id="1026" name="Picture 2" descr="What the Declaration of Independence really means by 'pursuit of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098" y="2019657"/>
            <a:ext cx="3873501" cy="258481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1304" y="1966660"/>
            <a:ext cx="2088392" cy="269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150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7FD347B-7E70-458C-A2F0-EC595A994BA3}"/>
              </a:ext>
            </a:extLst>
          </p:cNvPr>
          <p:cNvSpPr txBox="1"/>
          <p:nvPr/>
        </p:nvSpPr>
        <p:spPr>
          <a:xfrm>
            <a:off x="314324" y="1678967"/>
            <a:ext cx="8639175" cy="3270126"/>
          </a:xfrm>
          <a:prstGeom prst="rect">
            <a:avLst/>
          </a:prstGeom>
          <a:noFill/>
        </p:spPr>
        <p:txBody>
          <a:bodyPr wrap="square" lIns="68580" tIns="34290" rIns="68580" bIns="34290">
            <a:spAutoFit/>
          </a:bodyPr>
          <a:lstStyle/>
          <a:p>
            <a:pPr marL="342900" marR="342900"/>
            <a:r>
              <a:rPr lang="en-US" sz="2600" b="1" dirty="0">
                <a:latin typeface="Calibri" panose="020F0502020204030204" pitchFamily="34" charset="0"/>
              </a:rPr>
              <a:t>We hold these truths to be self-evident, that all men are </a:t>
            </a:r>
            <a:r>
              <a:rPr lang="en-US" sz="2600" b="1" dirty="0">
                <a:solidFill>
                  <a:srgbClr val="FF0000"/>
                </a:solidFill>
                <a:latin typeface="Calibri" panose="020F0502020204030204" pitchFamily="34" charset="0"/>
              </a:rPr>
              <a:t>created equal</a:t>
            </a:r>
            <a:r>
              <a:rPr lang="en-US" sz="2600" b="1" dirty="0">
                <a:latin typeface="Calibri" panose="020F0502020204030204" pitchFamily="34" charset="0"/>
              </a:rPr>
              <a:t>, that they are endowed by their Creator with certain unalienable Rights, that among these are Life, Liberty and </a:t>
            </a:r>
            <a:r>
              <a:rPr lang="en-US" sz="2600" b="1" dirty="0">
                <a:solidFill>
                  <a:srgbClr val="FF0000"/>
                </a:solidFill>
                <a:latin typeface="Calibri" panose="020F0502020204030204" pitchFamily="34" charset="0"/>
              </a:rPr>
              <a:t>the pursuit of Happiness</a:t>
            </a:r>
            <a:r>
              <a:rPr lang="en-US" sz="2600" b="1" dirty="0">
                <a:latin typeface="Calibri" panose="020F0502020204030204" pitchFamily="34" charset="0"/>
              </a:rPr>
              <a:t>.</a:t>
            </a:r>
            <a:endParaRPr lang="en-US" sz="2600" b="1" dirty="0"/>
          </a:p>
          <a:p>
            <a:pPr marL="342900" marR="342900"/>
            <a:r>
              <a:rPr lang="zh-TW" altLang="en-US" sz="2600" b="1" dirty="0">
                <a:latin typeface="Calibri" panose="020F0502020204030204" pitchFamily="34" charset="0"/>
              </a:rPr>
              <a:t>我們相信下列的真理是不問自明的</a:t>
            </a:r>
            <a:r>
              <a:rPr lang="en-US" altLang="zh-TW" sz="2600" b="1" dirty="0">
                <a:latin typeface="Calibri" panose="020F0502020204030204" pitchFamily="34" charset="0"/>
              </a:rPr>
              <a:t>, </a:t>
            </a:r>
            <a:r>
              <a:rPr lang="zh-TW" altLang="en-US" sz="2600" b="1" dirty="0">
                <a:latin typeface="Calibri" panose="020F0502020204030204" pitchFamily="34" charset="0"/>
              </a:rPr>
              <a:t>每個人心裡可以曉得</a:t>
            </a:r>
            <a:r>
              <a:rPr lang="en-US" altLang="zh-TW" sz="2600" b="1" dirty="0">
                <a:latin typeface="Calibri" panose="020F0502020204030204" pitchFamily="34" charset="0"/>
              </a:rPr>
              <a:t>, </a:t>
            </a:r>
            <a:r>
              <a:rPr lang="zh-TW" altLang="en-US" sz="2600" b="1" dirty="0">
                <a:latin typeface="Calibri" panose="020F0502020204030204" pitchFamily="34" charset="0"/>
              </a:rPr>
              <a:t>無可推諉的</a:t>
            </a:r>
            <a:r>
              <a:rPr lang="en-US" altLang="zh-TW" sz="2600" b="1" dirty="0">
                <a:latin typeface="Calibri" panose="020F0502020204030204" pitchFamily="34" charset="0"/>
              </a:rPr>
              <a:t>: </a:t>
            </a:r>
            <a:r>
              <a:rPr lang="zh-TW" altLang="en-US" sz="2600" b="1" dirty="0">
                <a:latin typeface="Calibri" panose="020F0502020204030204" pitchFamily="34" charset="0"/>
              </a:rPr>
              <a:t>所有的人是</a:t>
            </a:r>
            <a:r>
              <a:rPr lang="zh-TW" altLang="en-US" sz="2600" b="1" dirty="0">
                <a:solidFill>
                  <a:srgbClr val="FF0000"/>
                </a:solidFill>
                <a:latin typeface="Calibri" panose="020F0502020204030204" pitchFamily="34" charset="0"/>
              </a:rPr>
              <a:t>受造而平等的</a:t>
            </a:r>
            <a:r>
              <a:rPr lang="en-US" altLang="zh-TW" sz="2600" b="1" dirty="0">
                <a:latin typeface="Calibri" panose="020F0502020204030204" pitchFamily="34" charset="0"/>
              </a:rPr>
              <a:t>, </a:t>
            </a:r>
            <a:r>
              <a:rPr lang="zh-TW" altLang="en-US" sz="2600" b="1" dirty="0">
                <a:latin typeface="Calibri" panose="020F0502020204030204" pitchFamily="34" charset="0"/>
              </a:rPr>
              <a:t>每個人都擁有創造主付與他們不可分離</a:t>
            </a:r>
            <a:r>
              <a:rPr lang="en-US" altLang="zh-TW" sz="2600" b="1" dirty="0">
                <a:latin typeface="Calibri" panose="020F0502020204030204" pitchFamily="34" charset="0"/>
              </a:rPr>
              <a:t>, </a:t>
            </a:r>
            <a:r>
              <a:rPr lang="zh-TW" altLang="en-US" sz="2600" b="1" dirty="0">
                <a:latin typeface="Calibri" panose="020F0502020204030204" pitchFamily="34" charset="0"/>
              </a:rPr>
              <a:t>不能被剝奪的權力</a:t>
            </a:r>
            <a:r>
              <a:rPr lang="en-US" altLang="zh-TW" sz="2600" b="1" dirty="0">
                <a:latin typeface="Calibri" panose="020F0502020204030204" pitchFamily="34" charset="0"/>
              </a:rPr>
              <a:t>, </a:t>
            </a:r>
            <a:r>
              <a:rPr lang="zh-TW" altLang="en-US" sz="2600" b="1" dirty="0">
                <a:latin typeface="Calibri" panose="020F0502020204030204" pitchFamily="34" charset="0"/>
              </a:rPr>
              <a:t>譬如</a:t>
            </a:r>
            <a:r>
              <a:rPr lang="en-US" altLang="zh-TW" sz="2600" b="1" dirty="0">
                <a:latin typeface="Calibri" panose="020F0502020204030204" pitchFamily="34" charset="0"/>
              </a:rPr>
              <a:t>:</a:t>
            </a:r>
            <a:r>
              <a:rPr lang="zh-TW" altLang="en-US" sz="2600" b="1" dirty="0">
                <a:latin typeface="Calibri" panose="020F0502020204030204" pitchFamily="34" charset="0"/>
              </a:rPr>
              <a:t>生命</a:t>
            </a:r>
            <a:r>
              <a:rPr lang="en-US" altLang="zh-TW" sz="2600" b="1" dirty="0">
                <a:latin typeface="Calibri" panose="020F0502020204030204" pitchFamily="34" charset="0"/>
              </a:rPr>
              <a:t>, </a:t>
            </a:r>
            <a:r>
              <a:rPr lang="zh-TW" altLang="en-US" sz="2600" b="1" dirty="0">
                <a:latin typeface="Calibri" panose="020F0502020204030204" pitchFamily="34" charset="0"/>
              </a:rPr>
              <a:t>自由</a:t>
            </a:r>
            <a:r>
              <a:rPr lang="en-US" altLang="zh-TW" sz="2600" b="1" dirty="0">
                <a:latin typeface="Calibri" panose="020F0502020204030204" pitchFamily="34" charset="0"/>
              </a:rPr>
              <a:t>, </a:t>
            </a:r>
            <a:r>
              <a:rPr lang="zh-TW" altLang="en-US" sz="2600" b="1" dirty="0">
                <a:latin typeface="Calibri" panose="020F0502020204030204" pitchFamily="34" charset="0"/>
              </a:rPr>
              <a:t>和</a:t>
            </a:r>
            <a:r>
              <a:rPr lang="zh-TW" altLang="en-US" sz="2600" b="1" dirty="0">
                <a:solidFill>
                  <a:srgbClr val="FF0000"/>
                </a:solidFill>
                <a:latin typeface="Calibri" panose="020F0502020204030204" pitchFamily="34" charset="0"/>
              </a:rPr>
              <a:t>追求幸福的權力</a:t>
            </a:r>
            <a:r>
              <a:rPr lang="en-US" altLang="zh-TW" sz="2600" b="1" dirty="0">
                <a:latin typeface="Calibri" panose="020F0502020204030204" pitchFamily="34" charset="0"/>
              </a:rPr>
              <a:t>.</a:t>
            </a:r>
            <a:endParaRPr lang="zh-TW" altLang="en-US" sz="2600" b="1" dirty="0"/>
          </a:p>
        </p:txBody>
      </p:sp>
      <p:sp>
        <p:nvSpPr>
          <p:cNvPr id="4" name="矩形 3"/>
          <p:cNvSpPr/>
          <p:nvPr/>
        </p:nvSpPr>
        <p:spPr>
          <a:xfrm>
            <a:off x="457200" y="177999"/>
            <a:ext cx="7953375" cy="1292662"/>
          </a:xfrm>
          <a:prstGeom prst="rect">
            <a:avLst/>
          </a:prstGeom>
        </p:spPr>
        <p:txBody>
          <a:bodyPr wrap="square">
            <a:spAutoFit/>
          </a:bodyPr>
          <a:lstStyle/>
          <a:p>
            <a:r>
              <a:rPr lang="zh-TW" altLang="en-US" sz="2600" b="1" dirty="0">
                <a:solidFill>
                  <a:srgbClr val="FF0000"/>
                </a:solidFill>
              </a:rPr>
              <a:t>→</a:t>
            </a:r>
            <a:r>
              <a:rPr lang="zh-TW" altLang="en-US" sz="2600" b="1" dirty="0"/>
              <a:t>美國的獨立宣言講得很好</a:t>
            </a:r>
            <a:r>
              <a:rPr lang="en-US" altLang="zh-TW" sz="2600" b="1" dirty="0"/>
              <a:t>:</a:t>
            </a:r>
          </a:p>
          <a:p>
            <a:r>
              <a:rPr lang="en-US" altLang="zh-TW" sz="2600" b="1" dirty="0"/>
              <a:t>   The American Declaration of Independence has the</a:t>
            </a:r>
          </a:p>
          <a:p>
            <a:r>
              <a:rPr lang="en-US" altLang="zh-TW" sz="2600" b="1" dirty="0"/>
              <a:t>    good statement:</a:t>
            </a:r>
            <a:endParaRPr lang="zh-TW" altLang="en-US" sz="2600" b="1" dirty="0"/>
          </a:p>
        </p:txBody>
      </p:sp>
    </p:spTree>
    <p:extLst>
      <p:ext uri="{BB962C8B-B14F-4D97-AF65-F5344CB8AC3E}">
        <p14:creationId xmlns:p14="http://schemas.microsoft.com/office/powerpoint/2010/main" val="41402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78788" y="1541562"/>
            <a:ext cx="6701322" cy="892552"/>
          </a:xfrm>
          <a:prstGeom prst="rect">
            <a:avLst/>
          </a:prstGeom>
        </p:spPr>
        <p:txBody>
          <a:bodyPr wrap="none">
            <a:spAutoFit/>
          </a:bodyPr>
          <a:lstStyle/>
          <a:p>
            <a:r>
              <a:rPr lang="en-US" altLang="zh-TW" sz="2600" b="1" dirty="0">
                <a:solidFill>
                  <a:srgbClr val="FF0000"/>
                </a:solidFill>
              </a:rPr>
              <a:t> (1) </a:t>
            </a:r>
            <a:r>
              <a:rPr lang="zh-TW" altLang="zh-TW" sz="2600" b="1" dirty="0"/>
              <a:t>就是人有追求幸福的權力</a:t>
            </a:r>
            <a:r>
              <a:rPr lang="en-US" altLang="zh-TW" sz="2600" b="1" dirty="0"/>
              <a:t>. </a:t>
            </a:r>
          </a:p>
          <a:p>
            <a:r>
              <a:rPr lang="en-US" altLang="zh-TW" sz="2600" b="1" dirty="0"/>
              <a:t>       People have the right to pursue happiness. </a:t>
            </a:r>
            <a:endParaRPr lang="zh-TW" altLang="en-US" sz="2600" b="1" dirty="0"/>
          </a:p>
        </p:txBody>
      </p:sp>
      <p:sp>
        <p:nvSpPr>
          <p:cNvPr id="3" name="矩形 2"/>
          <p:cNvSpPr/>
          <p:nvPr/>
        </p:nvSpPr>
        <p:spPr>
          <a:xfrm>
            <a:off x="483562" y="2817823"/>
            <a:ext cx="8503033" cy="892552"/>
          </a:xfrm>
          <a:prstGeom prst="rect">
            <a:avLst/>
          </a:prstGeom>
        </p:spPr>
        <p:txBody>
          <a:bodyPr wrap="none">
            <a:spAutoFit/>
          </a:bodyPr>
          <a:lstStyle/>
          <a:p>
            <a:r>
              <a:rPr lang="en-US" altLang="zh-TW" sz="2600" b="1" dirty="0">
                <a:solidFill>
                  <a:srgbClr val="FF0000"/>
                </a:solidFill>
              </a:rPr>
              <a:t>(2) </a:t>
            </a:r>
            <a:r>
              <a:rPr lang="zh-TW" altLang="zh-TW" sz="2600" b="1" dirty="0"/>
              <a:t>我們是受造平等</a:t>
            </a:r>
            <a:r>
              <a:rPr lang="en-US" altLang="zh-TW" sz="2600" b="1" dirty="0"/>
              <a:t>, </a:t>
            </a:r>
            <a:r>
              <a:rPr lang="zh-TW" altLang="zh-TW" sz="2600" b="1" dirty="0"/>
              <a:t>在神面前我們都是寶貴的</a:t>
            </a:r>
            <a:r>
              <a:rPr lang="en-US" altLang="zh-TW" sz="2600" b="1" dirty="0"/>
              <a:t>. </a:t>
            </a:r>
          </a:p>
          <a:p>
            <a:r>
              <a:rPr lang="en-US" altLang="zh-TW" sz="2600" b="1" dirty="0"/>
              <a:t>     We are created equal and we are all precious before God.</a:t>
            </a:r>
            <a:endParaRPr lang="zh-TW" altLang="en-US" sz="2600" b="1" dirty="0"/>
          </a:p>
        </p:txBody>
      </p:sp>
      <p:sp>
        <p:nvSpPr>
          <p:cNvPr id="5" name="矩形 4"/>
          <p:cNvSpPr/>
          <p:nvPr/>
        </p:nvSpPr>
        <p:spPr>
          <a:xfrm>
            <a:off x="904048" y="3719096"/>
            <a:ext cx="5069016" cy="892552"/>
          </a:xfrm>
          <a:prstGeom prst="rect">
            <a:avLst/>
          </a:prstGeom>
        </p:spPr>
        <p:txBody>
          <a:bodyPr wrap="none">
            <a:spAutoFit/>
          </a:bodyPr>
          <a:lstStyle/>
          <a:p>
            <a:r>
              <a:rPr lang="zh-TW" altLang="zh-TW" sz="2600" b="1" dirty="0"/>
              <a:t>這裡不是講生而平等</a:t>
            </a:r>
            <a:r>
              <a:rPr lang="en-US" altLang="zh-TW" sz="2600" b="1" dirty="0"/>
              <a:t>. </a:t>
            </a:r>
          </a:p>
          <a:p>
            <a:r>
              <a:rPr lang="en-US" altLang="zh-TW" sz="2600" b="1" dirty="0"/>
              <a:t>This is not about being born equal. </a:t>
            </a:r>
            <a:endParaRPr lang="zh-TW" altLang="en-US" sz="2600" b="1" dirty="0"/>
          </a:p>
        </p:txBody>
      </p:sp>
      <p:sp>
        <p:nvSpPr>
          <p:cNvPr id="4" name="矩形 3"/>
          <p:cNvSpPr/>
          <p:nvPr/>
        </p:nvSpPr>
        <p:spPr>
          <a:xfrm>
            <a:off x="483563" y="378024"/>
            <a:ext cx="8114337" cy="892552"/>
          </a:xfrm>
          <a:prstGeom prst="rect">
            <a:avLst/>
          </a:prstGeom>
        </p:spPr>
        <p:txBody>
          <a:bodyPr wrap="none">
            <a:spAutoFit/>
          </a:bodyPr>
          <a:lstStyle/>
          <a:p>
            <a:r>
              <a:rPr lang="zh-TW" altLang="en-US" sz="2600" b="1" dirty="0">
                <a:solidFill>
                  <a:srgbClr val="FF0000"/>
                </a:solidFill>
                <a:sym typeface="Wingdings"/>
              </a:rPr>
              <a:t></a:t>
            </a:r>
            <a:r>
              <a:rPr lang="zh-TW" altLang="zh-TW" sz="2600" b="1" dirty="0"/>
              <a:t>這裡有兩點要特別申明的</a:t>
            </a:r>
            <a:r>
              <a:rPr lang="en-US" altLang="zh-TW" sz="2600" b="1" dirty="0"/>
              <a:t>:</a:t>
            </a:r>
          </a:p>
          <a:p>
            <a:r>
              <a:rPr lang="en-US" altLang="zh-TW" sz="2600" b="1" dirty="0"/>
              <a:t>    There are two points that need to be specifically stated.</a:t>
            </a:r>
            <a:endParaRPr lang="zh-TW" altLang="en-US" sz="2600" b="1" dirty="0"/>
          </a:p>
        </p:txBody>
      </p:sp>
    </p:spTree>
    <p:extLst>
      <p:ext uri="{BB962C8B-B14F-4D97-AF65-F5344CB8AC3E}">
        <p14:creationId xmlns:p14="http://schemas.microsoft.com/office/powerpoint/2010/main" val="106200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14324" y="342781"/>
            <a:ext cx="8601075" cy="4493538"/>
          </a:xfrm>
          <a:prstGeom prst="rect">
            <a:avLst/>
          </a:prstGeom>
        </p:spPr>
        <p:txBody>
          <a:bodyPr wrap="square">
            <a:spAutoFit/>
          </a:bodyPr>
          <a:lstStyle/>
          <a:p>
            <a:r>
              <a:rPr lang="en-US" altLang="zh-TW" sz="2600" b="1" baseline="30000" dirty="0"/>
              <a:t>10</a:t>
            </a:r>
            <a:r>
              <a:rPr lang="zh-TW" altLang="zh-TW" sz="2600" b="1" dirty="0"/>
              <a:t>我們在你們那裡的時候，曾吩咐你們說，</a:t>
            </a:r>
            <a:r>
              <a:rPr lang="zh-TW" altLang="zh-TW" sz="2600" b="1" dirty="0">
                <a:solidFill>
                  <a:srgbClr val="FF0000"/>
                </a:solidFill>
              </a:rPr>
              <a:t>若有人不肯做工，就不可吃飯。</a:t>
            </a:r>
            <a:r>
              <a:rPr lang="en-US" altLang="zh-TW" sz="2600" b="1" baseline="30000" dirty="0"/>
              <a:t>11</a:t>
            </a:r>
            <a:r>
              <a:rPr lang="zh-TW" altLang="zh-TW" sz="2600" b="1" dirty="0"/>
              <a:t>因我們聽說，在你們中間有人不按規矩而行，甚麼工都不做，反倒專管閒事。</a:t>
            </a:r>
            <a:r>
              <a:rPr lang="en-US" altLang="zh-TW" sz="2600" b="1" baseline="30000" dirty="0"/>
              <a:t>12</a:t>
            </a:r>
            <a:r>
              <a:rPr lang="zh-TW" altLang="zh-TW" sz="2600" b="1" dirty="0"/>
              <a:t>我們靠主耶穌基督吩咐、勸戒這樣的人，要安靜做工，吃自己的飯。【帖後</a:t>
            </a:r>
            <a:r>
              <a:rPr lang="en-US" altLang="zh-TW" sz="2600" b="1" dirty="0"/>
              <a:t> 3:10~12</a:t>
            </a:r>
            <a:r>
              <a:rPr lang="zh-TW" altLang="zh-TW" sz="2600" b="1" dirty="0"/>
              <a:t>】</a:t>
            </a:r>
            <a:br>
              <a:rPr lang="en-US" altLang="zh-TW" sz="2600" b="1" dirty="0"/>
            </a:br>
            <a:r>
              <a:rPr lang="en-US" altLang="zh-TW" sz="2600" b="1" baseline="30000" dirty="0"/>
              <a:t>10</a:t>
            </a:r>
            <a:r>
              <a:rPr lang="en-US" altLang="zh-TW" sz="2600" b="1" dirty="0"/>
              <a:t>For even when we were with you, we would give you this command: If anyone is </a:t>
            </a:r>
            <a:r>
              <a:rPr lang="en-US" altLang="zh-TW" sz="2600" b="1" dirty="0">
                <a:solidFill>
                  <a:srgbClr val="FF0000"/>
                </a:solidFill>
              </a:rPr>
              <a:t>not willing to work, let him not eat.</a:t>
            </a:r>
            <a:r>
              <a:rPr lang="en-US" altLang="zh-TW" sz="2600" b="1" dirty="0"/>
              <a:t> </a:t>
            </a:r>
            <a:r>
              <a:rPr lang="en-US" altLang="zh-TW" sz="2600" b="1" baseline="30000" dirty="0"/>
              <a:t>11</a:t>
            </a:r>
            <a:r>
              <a:rPr lang="en-US" altLang="zh-TW" sz="2600" b="1" dirty="0"/>
              <a:t>For we hear that some among you walk in idleness, not busy at work, but busybodies. </a:t>
            </a:r>
            <a:r>
              <a:rPr lang="en-US" altLang="zh-TW" sz="2600" b="1" baseline="30000" dirty="0"/>
              <a:t>12</a:t>
            </a:r>
            <a:r>
              <a:rPr lang="en-US" altLang="zh-TW" sz="2600" b="1" dirty="0"/>
              <a:t>Now such persons we command and encourage in the Lord Jesus Christ to do their work quietly and to earn their own living. </a:t>
            </a:r>
            <a:r>
              <a:rPr lang="zh-TW" altLang="zh-TW" sz="2600" b="1" dirty="0"/>
              <a:t>【</a:t>
            </a:r>
            <a:r>
              <a:rPr lang="en-US" altLang="zh-TW" sz="2600" b="1" dirty="0"/>
              <a:t>2Thess 3:10~12</a:t>
            </a:r>
            <a:r>
              <a:rPr lang="zh-TW" altLang="zh-TW" sz="2600" b="1" dirty="0"/>
              <a:t>】</a:t>
            </a:r>
          </a:p>
        </p:txBody>
      </p:sp>
    </p:spTree>
    <p:extLst>
      <p:ext uri="{BB962C8B-B14F-4D97-AF65-F5344CB8AC3E}">
        <p14:creationId xmlns:p14="http://schemas.microsoft.com/office/powerpoint/2010/main" val="1100470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28650" y="248959"/>
            <a:ext cx="7124700" cy="1692771"/>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zh-TW" altLang="zh-TW" sz="2600" b="1" dirty="0"/>
              <a:t>聖經鼓勵我們要</a:t>
            </a:r>
            <a:r>
              <a:rPr lang="en-US" altLang="zh-TW" sz="2600" b="1" dirty="0"/>
              <a:t>hard working, </a:t>
            </a:r>
            <a:r>
              <a:rPr lang="zh-TW" altLang="zh-TW" sz="2600" b="1" dirty="0"/>
              <a:t>靠著實力</a:t>
            </a:r>
            <a:r>
              <a:rPr lang="en-US" altLang="zh-TW" sz="2600" b="1" dirty="0"/>
              <a:t>, achieve excellence. </a:t>
            </a:r>
          </a:p>
          <a:p>
            <a:r>
              <a:rPr lang="en-US" altLang="zh-TW" sz="2600" b="1" dirty="0"/>
              <a:t>The Bible encourages us to work hard and achieve excellence with our own ability.</a:t>
            </a:r>
            <a:endParaRPr lang="zh-TW" altLang="zh-TW" sz="26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2257423"/>
            <a:ext cx="24860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207" y="2257423"/>
            <a:ext cx="2752665" cy="2505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446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2" descr="Colors for a Bygone Era: May 2019">
            <a:extLst>
              <a:ext uri="{FF2B5EF4-FFF2-40B4-BE49-F238E27FC236}">
                <a16:creationId xmlns:a16="http://schemas.microsoft.com/office/drawing/2014/main" id="{7CA1CCD8-F958-4FC0-A4DE-403A930E70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249"/>
          <a:stretch/>
        </p:blipFill>
        <p:spPr bwMode="auto">
          <a:xfrm>
            <a:off x="15" y="7"/>
            <a:ext cx="9143985" cy="51434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FFB4B8C-263A-4E6F-9C40-94E9324517DA}"/>
              </a:ext>
            </a:extLst>
          </p:cNvPr>
          <p:cNvSpPr txBox="1"/>
          <p:nvPr/>
        </p:nvSpPr>
        <p:spPr>
          <a:xfrm>
            <a:off x="480059" y="352425"/>
            <a:ext cx="2815591" cy="2743199"/>
          </a:xfrm>
          <a:prstGeom prst="ellipse">
            <a:avLst/>
          </a:prstGeom>
          <a:solidFill>
            <a:srgbClr val="231815"/>
          </a:solidFill>
          <a:ln w="174625" cmpd="thinThick">
            <a:solidFill>
              <a:srgbClr val="231815"/>
            </a:solidFill>
          </a:ln>
        </p:spPr>
        <p:txBody>
          <a:bodyPr vert="horz" lIns="68580" tIns="34290" rIns="68580" bIns="34290" rtlCol="0" anchor="ctr">
            <a:noAutofit/>
          </a:bodyPr>
          <a:lstStyle/>
          <a:p>
            <a:pPr algn="ctr">
              <a:lnSpc>
                <a:spcPct val="90000"/>
              </a:lnSpc>
              <a:spcBef>
                <a:spcPct val="0"/>
              </a:spcBef>
              <a:spcAft>
                <a:spcPts val="450"/>
              </a:spcAft>
            </a:pPr>
            <a:r>
              <a:rPr lang="en-US" sz="2800" b="1" dirty="0">
                <a:solidFill>
                  <a:srgbClr val="FF0000"/>
                </a:solidFill>
                <a:latin typeface="+mj-lt"/>
                <a:ea typeface="+mj-ea"/>
                <a:cs typeface="+mj-cs"/>
              </a:rPr>
              <a:t>III. </a:t>
            </a:r>
            <a:r>
              <a:rPr lang="en-US" sz="2800" b="1" dirty="0">
                <a:solidFill>
                  <a:srgbClr val="FFFFFF"/>
                </a:solidFill>
                <a:latin typeface="+mj-lt"/>
                <a:ea typeface="+mj-ea"/>
                <a:cs typeface="+mj-cs"/>
              </a:rPr>
              <a:t>Freedom is not Free </a:t>
            </a:r>
            <a:r>
              <a:rPr lang="zh-TW" altLang="en-US" sz="2800" b="1" dirty="0">
                <a:solidFill>
                  <a:srgbClr val="FFFFFF"/>
                </a:solidFill>
                <a:latin typeface="+mj-lt"/>
                <a:ea typeface="+mj-ea"/>
                <a:cs typeface="+mj-cs"/>
              </a:rPr>
              <a:t>自由不是廉價的</a:t>
            </a:r>
            <a:endParaRPr lang="en-US" sz="2800" dirty="0">
              <a:solidFill>
                <a:srgbClr val="FFFFFF"/>
              </a:solidFill>
              <a:latin typeface="+mj-lt"/>
              <a:ea typeface="+mj-ea"/>
              <a:cs typeface="+mj-cs"/>
            </a:endParaRPr>
          </a:p>
        </p:txBody>
      </p:sp>
      <p:sp>
        <p:nvSpPr>
          <p:cNvPr id="5" name="TextBox 4">
            <a:extLst>
              <a:ext uri="{FF2B5EF4-FFF2-40B4-BE49-F238E27FC236}">
                <a16:creationId xmlns:a16="http://schemas.microsoft.com/office/drawing/2014/main" id="{E9FD336B-13B0-4C83-A0FA-71E132D868CD}"/>
              </a:ext>
            </a:extLst>
          </p:cNvPr>
          <p:cNvSpPr txBox="1"/>
          <p:nvPr/>
        </p:nvSpPr>
        <p:spPr>
          <a:xfrm>
            <a:off x="603504" y="2153987"/>
            <a:ext cx="3586844" cy="2386263"/>
          </a:xfrm>
        </p:spPr>
        <p:txBody>
          <a:bodyPr vert="horz" lIns="68580" tIns="34290" rIns="68580" bIns="34290" rtlCol="0" anchor="t">
            <a:normAutofit/>
          </a:bodyPr>
          <a:lstStyle/>
          <a:p>
            <a:pPr marL="171450" marR="342900">
              <a:lnSpc>
                <a:spcPct val="90000"/>
              </a:lnSpc>
              <a:spcAft>
                <a:spcPts val="450"/>
              </a:spcAft>
            </a:pPr>
            <a:endParaRPr lang="en-US" sz="800" dirty="0"/>
          </a:p>
        </p:txBody>
      </p:sp>
    </p:spTree>
    <p:extLst>
      <p:ext uri="{BB962C8B-B14F-4D97-AF65-F5344CB8AC3E}">
        <p14:creationId xmlns:p14="http://schemas.microsoft.com/office/powerpoint/2010/main" val="2681323725"/>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9101" y="951250"/>
            <a:ext cx="8496300" cy="4154984"/>
          </a:xfrm>
          <a:prstGeom prst="rect">
            <a:avLst/>
          </a:prstGeom>
        </p:spPr>
        <p:txBody>
          <a:bodyPr wrap="square">
            <a:spAutoFit/>
          </a:bodyPr>
          <a:lstStyle/>
          <a:p>
            <a:r>
              <a:rPr lang="en-US" altLang="zh-TW" sz="2200" b="1" dirty="0"/>
              <a:t>O say can you see, by the dawn's early light,</a:t>
            </a:r>
          </a:p>
          <a:p>
            <a:r>
              <a:rPr lang="en-US" altLang="zh-TW" sz="2200" b="1" dirty="0"/>
              <a:t>What so proudly we hailed at the twilight's last gleaming,</a:t>
            </a:r>
          </a:p>
          <a:p>
            <a:r>
              <a:rPr lang="en-US" altLang="zh-TW" sz="2200" b="1" dirty="0"/>
              <a:t>Whose broad stripes and bright stars through the perilous fight,</a:t>
            </a:r>
          </a:p>
          <a:p>
            <a:r>
              <a:rPr lang="en-US" altLang="zh-TW" sz="2200" b="1" dirty="0"/>
              <a:t>O'er the ramparts we watched, were so gallantly streaming?</a:t>
            </a:r>
          </a:p>
          <a:p>
            <a:r>
              <a:rPr lang="en-US" altLang="zh-TW" sz="2200" b="1" dirty="0"/>
              <a:t>And the rocket's red glare, the bombs bursting in air,</a:t>
            </a:r>
          </a:p>
          <a:p>
            <a:r>
              <a:rPr lang="en-US" altLang="zh-TW" sz="2200" b="1" dirty="0"/>
              <a:t>Gave proof through the night that our flag was still there;</a:t>
            </a:r>
          </a:p>
          <a:p>
            <a:r>
              <a:rPr lang="en-US" altLang="zh-TW" sz="2200" b="1" dirty="0"/>
              <a:t>O say does that star-spangled banner yet wave</a:t>
            </a:r>
          </a:p>
          <a:p>
            <a:r>
              <a:rPr lang="en-US" altLang="zh-TW" sz="2200" b="1" dirty="0"/>
              <a:t>O'er </a:t>
            </a:r>
            <a:r>
              <a:rPr lang="en-US" altLang="zh-TW" sz="2200" b="1" dirty="0">
                <a:solidFill>
                  <a:srgbClr val="FF0000"/>
                </a:solidFill>
              </a:rPr>
              <a:t>the land of the free and the home of the brave</a:t>
            </a:r>
            <a:r>
              <a:rPr lang="en-US" altLang="zh-TW" sz="2200" b="1" dirty="0"/>
              <a:t>?</a:t>
            </a:r>
          </a:p>
          <a:p>
            <a:r>
              <a:rPr lang="zh-TW" altLang="en-US" sz="2200" b="1" dirty="0"/>
              <a:t>哦，你可看見，透過一線曙光，我們對著什麼，發出歡呼的聲浪？</a:t>
            </a:r>
          </a:p>
          <a:p>
            <a:r>
              <a:rPr lang="zh-TW" altLang="en-US" sz="2200" b="1" dirty="0"/>
              <a:t>谁的阔条明星，冒着一夜炮火，依然迎风招展，在我军碉堡上？</a:t>
            </a:r>
          </a:p>
          <a:p>
            <a:r>
              <a:rPr lang="zh-TW" altLang="en-US" sz="2200" b="1" dirty="0"/>
              <a:t>火箭闪闪发光，炸弹轰轰作响，它们彻夜见证，国旗安然无恙。</a:t>
            </a:r>
          </a:p>
          <a:p>
            <a:r>
              <a:rPr lang="zh-TW" altLang="en-US" sz="2200" b="1" dirty="0"/>
              <a:t>你看星条旗不是还高高飘扬 在这</a:t>
            </a:r>
            <a:r>
              <a:rPr lang="zh-TW" altLang="en-US" sz="2200" b="1" dirty="0">
                <a:solidFill>
                  <a:srgbClr val="FF0000"/>
                </a:solidFill>
              </a:rPr>
              <a:t>自由国土，勇士的家乡</a:t>
            </a:r>
            <a:r>
              <a:rPr lang="zh-TW" altLang="en-US" sz="2200" b="1" dirty="0"/>
              <a:t>？</a:t>
            </a:r>
          </a:p>
        </p:txBody>
      </p:sp>
      <p:sp>
        <p:nvSpPr>
          <p:cNvPr id="3" name="矩形 2"/>
          <p:cNvSpPr/>
          <p:nvPr/>
        </p:nvSpPr>
        <p:spPr>
          <a:xfrm>
            <a:off x="323850" y="84237"/>
            <a:ext cx="7414274" cy="830997"/>
          </a:xfrm>
          <a:prstGeom prst="rect">
            <a:avLst/>
          </a:prstGeom>
        </p:spPr>
        <p:txBody>
          <a:bodyPr wrap="none">
            <a:spAutoFit/>
          </a:bodyPr>
          <a:lstStyle/>
          <a:p>
            <a:r>
              <a:rPr lang="zh-TW" altLang="en-US" sz="2400" b="1" dirty="0">
                <a:solidFill>
                  <a:srgbClr val="FF0000"/>
                </a:solidFill>
                <a:sym typeface="Wingdings"/>
              </a:rPr>
              <a:t></a:t>
            </a:r>
            <a:r>
              <a:rPr lang="zh-TW" altLang="zh-TW" sz="2400" b="1" dirty="0"/>
              <a:t>我最喜歡美國的國歌最後的兩句話</a:t>
            </a:r>
            <a:r>
              <a:rPr lang="en-US" altLang="zh-TW" sz="2400" b="1" dirty="0"/>
              <a:t>:</a:t>
            </a:r>
          </a:p>
          <a:p>
            <a:r>
              <a:rPr lang="en-US" altLang="zh-TW" sz="2400" b="1" dirty="0"/>
              <a:t>    I like best the last two phrases of the national anthem.</a:t>
            </a:r>
            <a:endParaRPr lang="zh-TW" altLang="en-US" sz="2400" b="1" dirty="0"/>
          </a:p>
        </p:txBody>
      </p:sp>
    </p:spTree>
    <p:extLst>
      <p:ext uri="{BB962C8B-B14F-4D97-AF65-F5344CB8AC3E}">
        <p14:creationId xmlns:p14="http://schemas.microsoft.com/office/powerpoint/2010/main" val="673448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06B2C5-51B9-4075-A786-D9747ADB5F6B}"/>
              </a:ext>
            </a:extLst>
          </p:cNvPr>
          <p:cNvSpPr txBox="1"/>
          <p:nvPr/>
        </p:nvSpPr>
        <p:spPr>
          <a:xfrm>
            <a:off x="3766366" y="2859715"/>
            <a:ext cx="4848965" cy="1137011"/>
          </a:xfrm>
        </p:spPr>
        <p:txBody>
          <a:bodyPr vert="horz" lIns="68580" tIns="34290" rIns="68580" bIns="34290" rtlCol="0" anchor="b">
            <a:normAutofit/>
          </a:bodyPr>
          <a:lstStyle/>
          <a:p>
            <a:pPr algn="r">
              <a:lnSpc>
                <a:spcPct val="90000"/>
              </a:lnSpc>
              <a:spcBef>
                <a:spcPct val="0"/>
              </a:spcBef>
              <a:spcAft>
                <a:spcPts val="450"/>
              </a:spcAft>
            </a:pPr>
            <a:r>
              <a:rPr lang="en-US" sz="3300" dirty="0">
                <a:solidFill>
                  <a:srgbClr val="FFFFFF"/>
                </a:solidFill>
                <a:latin typeface="+mj-lt"/>
                <a:ea typeface="+mj-ea"/>
                <a:cs typeface="+mj-cs"/>
              </a:rPr>
              <a:t>Regents of the University of California v. Bakke 1978</a:t>
            </a:r>
          </a:p>
        </p:txBody>
      </p:sp>
      <p:sp>
        <p:nvSpPr>
          <p:cNvPr id="2" name="矩形 1"/>
          <p:cNvSpPr/>
          <p:nvPr/>
        </p:nvSpPr>
        <p:spPr>
          <a:xfrm>
            <a:off x="676377" y="273248"/>
            <a:ext cx="7231723" cy="830997"/>
          </a:xfrm>
          <a:prstGeom prst="rect">
            <a:avLst/>
          </a:prstGeom>
          <a:ln w="38100"/>
        </p:spPr>
        <p:style>
          <a:lnRef idx="1">
            <a:schemeClr val="accent2"/>
          </a:lnRef>
          <a:fillRef idx="2">
            <a:schemeClr val="accent2"/>
          </a:fillRef>
          <a:effectRef idx="1">
            <a:schemeClr val="accent2"/>
          </a:effectRef>
          <a:fontRef idx="minor">
            <a:schemeClr val="dk1"/>
          </a:fontRef>
        </p:style>
        <p:txBody>
          <a:bodyPr wrap="none">
            <a:spAutoFit/>
          </a:bodyPr>
          <a:lstStyle/>
          <a:p>
            <a:r>
              <a:rPr lang="zh-TW" altLang="en-US" sz="2400" b="1" dirty="0">
                <a:solidFill>
                  <a:srgbClr val="FF0000"/>
                </a:solidFill>
                <a:sym typeface="Wingdings"/>
              </a:rPr>
              <a:t></a:t>
            </a:r>
            <a:r>
              <a:rPr lang="zh-TW" altLang="zh-TW" sz="2400" b="1" dirty="0"/>
              <a:t>美國的自由和公平公義不是沒有代價得來的</a:t>
            </a:r>
            <a:r>
              <a:rPr lang="en-US" altLang="zh-TW" sz="2400" b="1" dirty="0"/>
              <a:t>. </a:t>
            </a:r>
          </a:p>
          <a:p>
            <a:r>
              <a:rPr lang="en-US" altLang="zh-TW" sz="2400" b="1" dirty="0"/>
              <a:t>    American freedom , fairness and justice are not free.  </a:t>
            </a:r>
            <a:endParaRPr lang="zh-TW" altLang="en-US" sz="2400" b="1"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3608" y="2191784"/>
            <a:ext cx="4943373" cy="278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419202" y="3181998"/>
            <a:ext cx="1428020" cy="400110"/>
          </a:xfrm>
          <a:prstGeom prst="rect">
            <a:avLst/>
          </a:prstGeom>
        </p:spPr>
        <p:txBody>
          <a:bodyPr wrap="none">
            <a:spAutoFit/>
          </a:bodyPr>
          <a:lstStyle/>
          <a:p>
            <a:r>
              <a:rPr lang="en-US" altLang="zh-TW" sz="2000" b="1" dirty="0"/>
              <a:t>Allan Bakke</a:t>
            </a:r>
            <a:endParaRPr lang="zh-TW" altLang="en-US" sz="2000" b="1" dirty="0"/>
          </a:p>
        </p:txBody>
      </p:sp>
      <p:sp>
        <p:nvSpPr>
          <p:cNvPr id="7" name="矩形 6"/>
          <p:cNvSpPr/>
          <p:nvPr/>
        </p:nvSpPr>
        <p:spPr>
          <a:xfrm>
            <a:off x="486195" y="1229558"/>
            <a:ext cx="8248229" cy="769441"/>
          </a:xfrm>
          <a:prstGeom prst="rect">
            <a:avLst/>
          </a:prstGeom>
        </p:spPr>
        <p:txBody>
          <a:bodyPr wrap="square">
            <a:spAutoFit/>
          </a:bodyPr>
          <a:lstStyle/>
          <a:p>
            <a:r>
              <a:rPr lang="en-US" altLang="zh-TW" sz="2200" b="1" dirty="0">
                <a:solidFill>
                  <a:srgbClr val="FF0000"/>
                </a:solidFill>
              </a:rPr>
              <a:t>→</a:t>
            </a:r>
            <a:r>
              <a:rPr lang="en-US" altLang="zh-TW" sz="2200" b="1" dirty="0"/>
              <a:t>Bakke </a:t>
            </a:r>
            <a:r>
              <a:rPr lang="zh-TW" altLang="zh-TW" sz="2200" b="1" dirty="0"/>
              <a:t>兩度被加州大學</a:t>
            </a:r>
            <a:r>
              <a:rPr lang="en-US" altLang="zh-TW" sz="2200" b="1" dirty="0"/>
              <a:t>UC Davis denied admittance to Medical</a:t>
            </a:r>
          </a:p>
          <a:p>
            <a:r>
              <a:rPr lang="en-US" altLang="zh-TW" sz="2200" b="1" dirty="0"/>
              <a:t> </a:t>
            </a:r>
            <a:r>
              <a:rPr lang="zh-TW" altLang="en-US" sz="2200" b="1" dirty="0"/>
              <a:t>   </a:t>
            </a:r>
            <a:r>
              <a:rPr lang="en-US" altLang="zh-TW" sz="2200" b="1" dirty="0"/>
              <a:t>School, </a:t>
            </a:r>
            <a:r>
              <a:rPr lang="zh-TW" altLang="zh-TW" sz="2200" b="1" dirty="0"/>
              <a:t>因為在</a:t>
            </a:r>
            <a:r>
              <a:rPr lang="en-US" altLang="zh-TW" sz="2200" b="1" dirty="0"/>
              <a:t>100</a:t>
            </a:r>
            <a:r>
              <a:rPr lang="zh-TW" altLang="zh-TW" sz="2200" b="1" dirty="0"/>
              <a:t>名學生裡面有</a:t>
            </a:r>
            <a:r>
              <a:rPr lang="en-US" altLang="zh-TW" sz="2200" b="1" dirty="0"/>
              <a:t>16</a:t>
            </a:r>
            <a:r>
              <a:rPr lang="zh-TW" altLang="zh-TW" sz="2200" b="1" dirty="0"/>
              <a:t>個位置是留給黑人學生的</a:t>
            </a:r>
            <a:r>
              <a:rPr lang="en-US" altLang="zh-TW" sz="2200" b="1" dirty="0"/>
              <a:t>. </a:t>
            </a:r>
            <a:endParaRPr lang="zh-TW" altLang="en-US" sz="2200" b="1" dirty="0"/>
          </a:p>
        </p:txBody>
      </p:sp>
    </p:spTree>
    <p:extLst>
      <p:ext uri="{BB962C8B-B14F-4D97-AF65-F5344CB8AC3E}">
        <p14:creationId xmlns:p14="http://schemas.microsoft.com/office/powerpoint/2010/main" val="1266983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6587" y="4577490"/>
            <a:ext cx="7333013" cy="346249"/>
          </a:xfrm>
          <a:prstGeom prst="rect">
            <a:avLst/>
          </a:prstGeom>
        </p:spPr>
        <p:txBody>
          <a:bodyPr wrap="square" lIns="68580" tIns="34290" rIns="68580" bIns="34290">
            <a:spAutoFit/>
          </a:bodyPr>
          <a:lstStyle/>
          <a:p>
            <a:r>
              <a:rPr lang="en-US" altLang="zh-TW" sz="1800" b="1" dirty="0"/>
              <a:t>Stephen Curry and Chris Paul are the two highest paid players in the NBA.</a:t>
            </a:r>
            <a:endParaRPr lang="zh-TW" altLang="en-US" sz="18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348" y="840179"/>
            <a:ext cx="6339491" cy="3576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403814" y="226806"/>
            <a:ext cx="1979068" cy="469359"/>
          </a:xfrm>
          <a:prstGeom prst="rect">
            <a:avLst/>
          </a:prstGeom>
        </p:spPr>
        <p:txBody>
          <a:bodyPr wrap="none" lIns="68580" tIns="34290" rIns="68580" bIns="34290">
            <a:spAutoFit/>
          </a:bodyPr>
          <a:lstStyle/>
          <a:p>
            <a:r>
              <a:rPr lang="en-US" altLang="zh-TW" sz="2600" b="1" u="sng" dirty="0"/>
              <a:t>Illustration 1:</a:t>
            </a:r>
            <a:endParaRPr lang="zh-TW" altLang="zh-TW" sz="2600" b="1" u="sng" dirty="0"/>
          </a:p>
        </p:txBody>
      </p:sp>
    </p:spTree>
    <p:extLst>
      <p:ext uri="{BB962C8B-B14F-4D97-AF65-F5344CB8AC3E}">
        <p14:creationId xmlns:p14="http://schemas.microsoft.com/office/powerpoint/2010/main" val="2338309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62" y="1308892"/>
            <a:ext cx="5693954" cy="2377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090" y="621518"/>
            <a:ext cx="2759075" cy="4123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72062" y="4021693"/>
            <a:ext cx="5721246" cy="400110"/>
          </a:xfrm>
          <a:prstGeom prst="rect">
            <a:avLst/>
          </a:prstGeom>
        </p:spPr>
        <p:txBody>
          <a:bodyPr wrap="none">
            <a:spAutoFit/>
          </a:bodyPr>
          <a:lstStyle/>
          <a:p>
            <a:r>
              <a:rPr lang="en-US" altLang="zh-TW" sz="2000" b="1" dirty="0"/>
              <a:t>Regents of the University of California v. Bakke 1978</a:t>
            </a:r>
            <a:endParaRPr lang="zh-TW" altLang="en-US" sz="2000" b="1" dirty="0"/>
          </a:p>
        </p:txBody>
      </p:sp>
    </p:spTree>
    <p:extLst>
      <p:ext uri="{BB962C8B-B14F-4D97-AF65-F5344CB8AC3E}">
        <p14:creationId xmlns:p14="http://schemas.microsoft.com/office/powerpoint/2010/main" val="3555048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5280" y="193119"/>
            <a:ext cx="8598695" cy="1569660"/>
          </a:xfrm>
          <a:prstGeom prst="rect">
            <a:avLst/>
          </a:prstGeom>
        </p:spPr>
        <p:txBody>
          <a:bodyPr wrap="square">
            <a:spAutoFit/>
          </a:bodyPr>
          <a:lstStyle/>
          <a:p>
            <a:r>
              <a:rPr lang="zh-TW" altLang="en-US" sz="2400" b="1" dirty="0">
                <a:solidFill>
                  <a:srgbClr val="FF0000"/>
                </a:solidFill>
              </a:rPr>
              <a:t>→</a:t>
            </a:r>
            <a:r>
              <a:rPr lang="zh-TW" altLang="zh-TW" sz="2400" b="1" dirty="0"/>
              <a:t>華人</a:t>
            </a:r>
            <a:r>
              <a:rPr lang="zh-TW" altLang="en-US" sz="2400" b="1" dirty="0"/>
              <a:t>在</a:t>
            </a:r>
            <a:r>
              <a:rPr lang="zh-TW" altLang="zh-TW" sz="2400" b="1" dirty="0"/>
              <a:t>好的制度就可以活得很好</a:t>
            </a:r>
            <a:r>
              <a:rPr lang="en-US" altLang="zh-TW" sz="2400" b="1" dirty="0"/>
              <a:t>, </a:t>
            </a:r>
            <a:r>
              <a:rPr lang="zh-TW" altLang="en-US" sz="2400" b="1" dirty="0"/>
              <a:t>在</a:t>
            </a:r>
            <a:r>
              <a:rPr lang="zh-TW" altLang="zh-TW" sz="2400" b="1" dirty="0"/>
              <a:t>不好的制度</a:t>
            </a:r>
            <a:r>
              <a:rPr lang="en-US" altLang="zh-TW" sz="2400" b="1" dirty="0"/>
              <a:t>, </a:t>
            </a:r>
            <a:r>
              <a:rPr lang="zh-TW" altLang="zh-TW" sz="2400" b="1" dirty="0"/>
              <a:t>就</a:t>
            </a:r>
            <a:r>
              <a:rPr lang="en-US" altLang="zh-TW" sz="2400" b="1" dirty="0"/>
              <a:t>pack up and look for another. </a:t>
            </a:r>
            <a:r>
              <a:rPr lang="zh-TW" altLang="zh-TW" sz="2400" b="1" dirty="0"/>
              <a:t>這就是我們所說的 </a:t>
            </a:r>
            <a:r>
              <a:rPr lang="en-US" altLang="zh-TW" sz="2400" b="1" dirty="0"/>
              <a:t>“</a:t>
            </a:r>
            <a:r>
              <a:rPr lang="zh-TW" altLang="zh-TW" sz="2400" b="1" dirty="0"/>
              <a:t>逐水草而居</a:t>
            </a:r>
            <a:r>
              <a:rPr lang="en-US" altLang="zh-TW" sz="2400" b="1" dirty="0"/>
              <a:t>” </a:t>
            </a:r>
            <a:r>
              <a:rPr lang="zh-TW" altLang="zh-TW" sz="2400" b="1" dirty="0"/>
              <a:t>的生活</a:t>
            </a:r>
            <a:r>
              <a:rPr lang="en-US" altLang="zh-TW" sz="2400" b="1" dirty="0"/>
              <a:t>. Overseas Chinese settles down if it is a good system; they pack up and look for another place when they encounter a bad system.</a:t>
            </a:r>
            <a:endParaRPr lang="zh-TW" altLang="en-US" sz="24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8335" y="2114550"/>
            <a:ext cx="3462916" cy="2593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9531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5374" y="2274092"/>
            <a:ext cx="3705226" cy="2470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759" y="2252662"/>
            <a:ext cx="3776385" cy="2513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38149" y="319415"/>
            <a:ext cx="8572501" cy="1569660"/>
          </a:xfrm>
          <a:prstGeom prst="rect">
            <a:avLst/>
          </a:prstGeom>
        </p:spPr>
        <p:txBody>
          <a:bodyPr wrap="square">
            <a:spAutoFit/>
          </a:bodyPr>
          <a:lstStyle/>
          <a:p>
            <a:r>
              <a:rPr lang="zh-TW" altLang="en-US" sz="2400" b="1" dirty="0">
                <a:solidFill>
                  <a:srgbClr val="FF0000"/>
                </a:solidFill>
                <a:sym typeface="Wingdings"/>
              </a:rPr>
              <a:t></a:t>
            </a:r>
            <a:r>
              <a:rPr lang="zh-TW" altLang="zh-TW" sz="2400" b="1" dirty="0"/>
              <a:t>香港人不再能夠逐水草而居了</a:t>
            </a:r>
            <a:r>
              <a:rPr lang="en-US" altLang="zh-TW" sz="2400" b="1" dirty="0"/>
              <a:t>. </a:t>
            </a:r>
            <a:r>
              <a:rPr lang="zh-TW" altLang="zh-TW" sz="2400" b="1" dirty="0"/>
              <a:t>四處流浪尋找好的制度</a:t>
            </a:r>
            <a:r>
              <a:rPr lang="en-US" altLang="zh-TW" sz="2400" b="1" dirty="0"/>
              <a:t>. </a:t>
            </a:r>
            <a:r>
              <a:rPr lang="zh-TW" altLang="zh-TW" sz="2400" b="1" dirty="0"/>
              <a:t>而是</a:t>
            </a:r>
            <a:endParaRPr lang="en-US" altLang="zh-TW" sz="2400" b="1" dirty="0"/>
          </a:p>
          <a:p>
            <a:r>
              <a:rPr lang="en-US" altLang="zh-TW" sz="2400" b="1" dirty="0"/>
              <a:t>     </a:t>
            </a:r>
            <a:r>
              <a:rPr lang="zh-TW" altLang="zh-TW" sz="2400" b="1" dirty="0"/>
              <a:t>必須要為制度而戰</a:t>
            </a:r>
            <a:r>
              <a:rPr lang="en-US" altLang="zh-TW" sz="2400" b="1" dirty="0"/>
              <a:t>. </a:t>
            </a:r>
          </a:p>
          <a:p>
            <a:r>
              <a:rPr lang="en-US" altLang="zh-TW" sz="2400" b="1" dirty="0"/>
              <a:t>     People of Hong Kong can no longer wander around looking for </a:t>
            </a:r>
          </a:p>
          <a:p>
            <a:r>
              <a:rPr lang="en-US" altLang="zh-TW" sz="2400" b="1" dirty="0"/>
              <a:t>     another good system. Instead, they must fight for it.</a:t>
            </a:r>
            <a:endParaRPr lang="zh-TW" altLang="zh-TW" sz="2400" b="1" dirty="0"/>
          </a:p>
        </p:txBody>
      </p:sp>
    </p:spTree>
    <p:extLst>
      <p:ext uri="{BB962C8B-B14F-4D97-AF65-F5344CB8AC3E}">
        <p14:creationId xmlns:p14="http://schemas.microsoft.com/office/powerpoint/2010/main" val="3200705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57211" y="240267"/>
            <a:ext cx="8320089" cy="1692771"/>
          </a:xfrm>
          <a:prstGeom prst="rect">
            <a:avLst/>
          </a:prstGeom>
        </p:spPr>
        <p:txBody>
          <a:bodyPr wrap="square">
            <a:spAutoFit/>
          </a:bodyPr>
          <a:lstStyle/>
          <a:p>
            <a:r>
              <a:rPr lang="en-US" altLang="zh-TW" sz="2600" b="1" dirty="0">
                <a:solidFill>
                  <a:srgbClr val="FF0000"/>
                </a:solidFill>
              </a:rPr>
              <a:t>→</a:t>
            </a:r>
            <a:r>
              <a:rPr lang="en-US" altLang="zh-TW" sz="2600" b="1" dirty="0"/>
              <a:t>November 3</a:t>
            </a:r>
            <a:r>
              <a:rPr lang="zh-TW" altLang="zh-TW" sz="2600" b="1" dirty="0"/>
              <a:t>的</a:t>
            </a:r>
            <a:r>
              <a:rPr lang="en-US" altLang="zh-TW" sz="2600" b="1" dirty="0"/>
              <a:t>Amendment </a:t>
            </a:r>
            <a:r>
              <a:rPr lang="zh-TW" altLang="zh-TW" sz="2600" b="1" dirty="0"/>
              <a:t>是華人建立制度</a:t>
            </a:r>
            <a:r>
              <a:rPr lang="en-US" altLang="zh-TW" sz="2600" b="1" dirty="0"/>
              <a:t>, </a:t>
            </a:r>
            <a:r>
              <a:rPr lang="zh-TW" altLang="zh-TW" sz="2600" b="1" dirty="0"/>
              <a:t>或是讓別</a:t>
            </a:r>
            <a:endParaRPr lang="en-US" altLang="zh-TW" sz="2600" b="1" dirty="0"/>
          </a:p>
          <a:p>
            <a:r>
              <a:rPr lang="en-US" altLang="zh-TW" sz="2600" b="1" dirty="0"/>
              <a:t>   </a:t>
            </a:r>
            <a:r>
              <a:rPr lang="zh-TW" altLang="zh-TW" sz="2600" b="1" dirty="0"/>
              <a:t>人決定制度</a:t>
            </a:r>
            <a:r>
              <a:rPr lang="en-US" altLang="zh-TW" sz="2600" b="1" dirty="0"/>
              <a:t>, </a:t>
            </a:r>
            <a:r>
              <a:rPr lang="zh-TW" altLang="zh-TW" sz="2600" b="1" dirty="0"/>
              <a:t>而自己在下面苟延殘喘的生活</a:t>
            </a:r>
            <a:r>
              <a:rPr lang="en-US" altLang="zh-TW" sz="2600" b="1" dirty="0"/>
              <a:t>. </a:t>
            </a:r>
            <a:endParaRPr lang="zh-TW" altLang="zh-TW" sz="2600" b="1" dirty="0"/>
          </a:p>
          <a:p>
            <a:r>
              <a:rPr lang="en-US" altLang="zh-TW" sz="2600" b="1" dirty="0"/>
              <a:t>  November 3 is for overseas Chinese to establish a system,</a:t>
            </a:r>
          </a:p>
          <a:p>
            <a:r>
              <a:rPr lang="en-US" altLang="zh-TW" sz="2600" b="1" dirty="0"/>
              <a:t>   or let others decide the system for you.</a:t>
            </a:r>
            <a:endParaRPr lang="zh-TW" altLang="en-US" sz="2600" b="1" dirty="0"/>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7425" y="2181225"/>
            <a:ext cx="381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3421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2087" y="-1039626"/>
            <a:ext cx="1818655"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8251" y="-253936"/>
            <a:ext cx="1226966"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20989" y="-4941"/>
            <a:ext cx="3044545"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697193" y="1099335"/>
            <a:ext cx="889281"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167" y="3899057"/>
            <a:ext cx="1833680"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327341" y="4079920"/>
            <a:ext cx="696350"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550984" y="550734"/>
            <a:ext cx="4042034"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sp>
        <p:nvSpPr>
          <p:cNvPr id="3" name="TextBox 2">
            <a:extLst>
              <a:ext uri="{FF2B5EF4-FFF2-40B4-BE49-F238E27FC236}">
                <a16:creationId xmlns:a16="http://schemas.microsoft.com/office/drawing/2014/main" id="{CD06F2A4-FBE2-4A04-BFDB-7A301B6A9FB0}"/>
              </a:ext>
            </a:extLst>
          </p:cNvPr>
          <p:cNvSpPr txBox="1"/>
          <p:nvPr/>
        </p:nvSpPr>
        <p:spPr>
          <a:xfrm>
            <a:off x="2403482" y="1765231"/>
            <a:ext cx="4337037" cy="1613039"/>
          </a:xfrm>
          <a:noFill/>
        </p:spPr>
        <p:txBody>
          <a:bodyPr vert="horz" lIns="68580" tIns="34290" rIns="68580" bIns="34290" rtlCol="0" anchor="ctr">
            <a:normAutofit/>
          </a:bodyPr>
          <a:lstStyle/>
          <a:p>
            <a:pPr algn="ctr">
              <a:lnSpc>
                <a:spcPct val="90000"/>
              </a:lnSpc>
              <a:spcBef>
                <a:spcPct val="0"/>
              </a:spcBef>
              <a:spcAft>
                <a:spcPts val="450"/>
              </a:spcAft>
            </a:pPr>
            <a:r>
              <a:rPr lang="en-US" sz="3600" b="1" dirty="0">
                <a:solidFill>
                  <a:srgbClr val="080808"/>
                </a:solidFill>
                <a:latin typeface="Times New Roman" panose="02020603050405020304" pitchFamily="18" charset="0"/>
                <a:ea typeface="+mj-ea"/>
                <a:cs typeface="Times New Roman" panose="02020603050405020304" pitchFamily="18" charset="0"/>
              </a:rPr>
              <a:t>Conclusion </a:t>
            </a:r>
            <a:r>
              <a:rPr lang="zh-TW" altLang="en-US" sz="3600" b="1" dirty="0">
                <a:solidFill>
                  <a:srgbClr val="080808"/>
                </a:solidFill>
                <a:latin typeface="Times New Roman" panose="02020603050405020304" pitchFamily="18" charset="0"/>
                <a:ea typeface="+mj-ea"/>
                <a:cs typeface="Times New Roman" panose="02020603050405020304" pitchFamily="18" charset="0"/>
              </a:rPr>
              <a:t>結論</a:t>
            </a:r>
            <a:endParaRPr lang="en-US" sz="3600" dirty="0">
              <a:solidFill>
                <a:srgbClr val="080808"/>
              </a:solidFill>
              <a:latin typeface="Times New Roman" panose="02020603050405020304" pitchFamily="18" charset="0"/>
              <a:ea typeface="+mj-ea"/>
              <a:cs typeface="Times New Roman" panose="02020603050405020304" pitchFamily="18" charset="0"/>
            </a:endParaRPr>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025213" y="24963"/>
            <a:ext cx="5093576"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solidFill>
                <a:schemeClr val="tx1"/>
              </a:solidFill>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22367" y="4093194"/>
            <a:ext cx="1673846"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90045" y="3932659"/>
            <a:ext cx="719989"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a:p>
        </p:txBody>
      </p:sp>
    </p:spTree>
    <p:extLst>
      <p:ext uri="{BB962C8B-B14F-4D97-AF65-F5344CB8AC3E}">
        <p14:creationId xmlns:p14="http://schemas.microsoft.com/office/powerpoint/2010/main" val="2503227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630" y="756481"/>
            <a:ext cx="3986211" cy="3995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612" y="384560"/>
            <a:ext cx="4298668" cy="3297608"/>
          </a:xfrm>
          <a:prstGeom prst="rect">
            <a:avLst/>
          </a:prstGeom>
        </p:spPr>
      </p:pic>
    </p:spTree>
    <p:extLst>
      <p:ext uri="{BB962C8B-B14F-4D97-AF65-F5344CB8AC3E}">
        <p14:creationId xmlns:p14="http://schemas.microsoft.com/office/powerpoint/2010/main" val="3264105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6" y="2311888"/>
            <a:ext cx="4091250" cy="2727500"/>
          </a:xfrm>
          <a:prstGeom prst="rect">
            <a:avLst/>
          </a:prstGeom>
        </p:spPr>
      </p:pic>
      <p:sp>
        <p:nvSpPr>
          <p:cNvPr id="11" name="AutoShape 2" descr="https://mail.google.com/mail/u/0?ui=2&amp;ik=fde3a5db1e&amp;attid=0.1.2&amp;permmsgid=msg-f:1671408469233043723&amp;th=17320925b337090b&amp;view=fimg&amp;sz=s0-l75-ft&amp;attbid=ANGjdJ_M36-uu_8QwNDKSKMHAdtiU_8BsD0wSkKwqhkZ7f-A0jHnNd1Nu_PA4jtvUGE3abFSEz98Ix99Wxix4yPsHi0fjyUYEOvYiTuc3PZs9K69EUakmK81ey0Xgyc&amp;disp=em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3"/>
          <a:stretch>
            <a:fillRect/>
          </a:stretch>
        </p:blipFill>
        <p:spPr>
          <a:xfrm>
            <a:off x="4389175" y="221944"/>
            <a:ext cx="4430825" cy="3461582"/>
          </a:xfrm>
          <a:prstGeom prst="rect">
            <a:avLst/>
          </a:prstGeom>
        </p:spPr>
      </p:pic>
    </p:spTree>
    <p:extLst>
      <p:ext uri="{BB962C8B-B14F-4D97-AF65-F5344CB8AC3E}">
        <p14:creationId xmlns:p14="http://schemas.microsoft.com/office/powerpoint/2010/main" val="3723238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2024064"/>
            <a:ext cx="3826517"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52400" y="295930"/>
            <a:ext cx="8662990" cy="1569660"/>
          </a:xfrm>
          <a:prstGeom prst="rect">
            <a:avLst/>
          </a:prstGeom>
        </p:spPr>
        <p:txBody>
          <a:bodyPr wrap="square">
            <a:spAutoFit/>
          </a:bodyPr>
          <a:lstStyle/>
          <a:p>
            <a:r>
              <a:rPr lang="zh-TW" altLang="en-US" sz="2400" b="1" dirty="0">
                <a:solidFill>
                  <a:srgbClr val="FF0000"/>
                </a:solidFill>
                <a:sym typeface="Wingdings"/>
              </a:rPr>
              <a:t></a:t>
            </a:r>
            <a:r>
              <a:rPr lang="zh-TW" altLang="zh-TW" sz="2400" b="1" dirty="0"/>
              <a:t>雅各死的時候</a:t>
            </a:r>
            <a:r>
              <a:rPr lang="en-US" altLang="zh-TW" sz="2400" b="1" dirty="0"/>
              <a:t>, </a:t>
            </a:r>
            <a:r>
              <a:rPr lang="zh-TW" altLang="zh-TW" sz="2400" b="1" dirty="0"/>
              <a:t>曾經惡待他賣他到埃及的哥哥們來跪在他的</a:t>
            </a:r>
            <a:endParaRPr lang="en-US" altLang="zh-TW" sz="2400" b="1" dirty="0"/>
          </a:p>
          <a:p>
            <a:r>
              <a:rPr lang="en-US" altLang="zh-TW" sz="2400" b="1" dirty="0"/>
              <a:t>     </a:t>
            </a:r>
            <a:r>
              <a:rPr lang="zh-TW" altLang="zh-TW" sz="2400" b="1" dirty="0"/>
              <a:t>面前求饒</a:t>
            </a:r>
            <a:r>
              <a:rPr lang="en-US" altLang="zh-TW" sz="2400" b="1" dirty="0"/>
              <a:t>, </a:t>
            </a:r>
            <a:r>
              <a:rPr lang="zh-TW" altLang="zh-TW" sz="2400" b="1" dirty="0"/>
              <a:t>約瑟怎麼說呢</a:t>
            </a:r>
            <a:r>
              <a:rPr lang="en-US" altLang="zh-TW" sz="2400" b="1" dirty="0"/>
              <a:t>? </a:t>
            </a:r>
          </a:p>
          <a:p>
            <a:r>
              <a:rPr lang="en-US" altLang="zh-TW" sz="2400" b="1" dirty="0"/>
              <a:t>     When Jacob died, Joseph’s brothers who sold him to Egypt </a:t>
            </a:r>
          </a:p>
          <a:p>
            <a:r>
              <a:rPr lang="en-US" altLang="zh-TW" sz="2400" b="1" dirty="0"/>
              <a:t>     came to kneel before him to beg for mercy. What did Joseph say?</a:t>
            </a:r>
            <a:endParaRPr lang="zh-TW" altLang="zh-TW" sz="2400" b="1" dirty="0"/>
          </a:p>
        </p:txBody>
      </p:sp>
      <p:pic>
        <p:nvPicPr>
          <p:cNvPr id="4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219" y="2024064"/>
            <a:ext cx="3612355" cy="2713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158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3375" y="133857"/>
            <a:ext cx="8534400" cy="4893647"/>
          </a:xfrm>
          <a:prstGeom prst="rect">
            <a:avLst/>
          </a:prstGeom>
        </p:spPr>
        <p:txBody>
          <a:bodyPr wrap="square">
            <a:spAutoFit/>
          </a:bodyPr>
          <a:lstStyle/>
          <a:p>
            <a:r>
              <a:rPr lang="en-US" altLang="zh-TW" sz="2400" b="1" baseline="30000" dirty="0"/>
              <a:t>18</a:t>
            </a:r>
            <a:r>
              <a:rPr lang="zh-TW" altLang="zh-TW" sz="2400" b="1" dirty="0"/>
              <a:t>他的哥哥們又來俯伏在他面前，說：我們是你的僕人。</a:t>
            </a:r>
            <a:r>
              <a:rPr lang="en-US" altLang="zh-TW" sz="2400" b="1" baseline="30000" dirty="0"/>
              <a:t>19</a:t>
            </a:r>
            <a:r>
              <a:rPr lang="zh-TW" altLang="zh-TW" sz="2400" b="1" dirty="0"/>
              <a:t>約瑟對他們說：不要害怕，我豈能代替　 神呢？</a:t>
            </a:r>
            <a:r>
              <a:rPr lang="en-US" altLang="zh-TW" sz="2400" b="1" baseline="30000" dirty="0"/>
              <a:t>20</a:t>
            </a:r>
            <a:r>
              <a:rPr lang="zh-TW" altLang="zh-TW" sz="2400" b="1" dirty="0"/>
              <a:t>從前你們的意思是要害我，但　 神的意思原是好的，要保全許多人的性命，成就今日的光景。</a:t>
            </a:r>
            <a:r>
              <a:rPr lang="en-US" altLang="zh-TW" sz="2400" b="1" baseline="30000" dirty="0"/>
              <a:t>21</a:t>
            </a:r>
            <a:r>
              <a:rPr lang="zh-TW" altLang="zh-TW" sz="2400" b="1" dirty="0"/>
              <a:t>現在你們不要害怕，我必養活你們和你們的婦人孩子。於是約瑟用親愛的話安慰他們。</a:t>
            </a:r>
            <a:endParaRPr lang="en-US" altLang="zh-TW" sz="2400" b="1" dirty="0"/>
          </a:p>
          <a:p>
            <a:r>
              <a:rPr lang="zh-TW" altLang="zh-TW" sz="2400" b="1" dirty="0"/>
              <a:t>【創</a:t>
            </a:r>
            <a:r>
              <a:rPr lang="en-US" altLang="zh-TW" sz="2400" b="1" dirty="0"/>
              <a:t> 50:18~21</a:t>
            </a:r>
            <a:r>
              <a:rPr lang="zh-TW" altLang="zh-TW" sz="2400" b="1" dirty="0"/>
              <a:t>】</a:t>
            </a:r>
            <a:br>
              <a:rPr lang="en-US" altLang="zh-TW" sz="2400" b="1" dirty="0"/>
            </a:br>
            <a:r>
              <a:rPr lang="en-US" altLang="zh-TW" sz="2400" b="1" baseline="30000" dirty="0"/>
              <a:t>18</a:t>
            </a:r>
            <a:r>
              <a:rPr lang="en-US" altLang="zh-TW" sz="2400" b="1" dirty="0"/>
              <a:t>His brothers also came and fell down before him and said, "Behold, we are your servants." </a:t>
            </a:r>
            <a:r>
              <a:rPr lang="en-US" altLang="zh-TW" sz="2400" b="1" baseline="30000" dirty="0"/>
              <a:t>19</a:t>
            </a:r>
            <a:r>
              <a:rPr lang="en-US" altLang="zh-TW" sz="2400" b="1" dirty="0"/>
              <a:t>But Joseph said to them, "Do not fear, for am I in the place of God? </a:t>
            </a:r>
            <a:r>
              <a:rPr lang="en-US" altLang="zh-TW" sz="2400" b="1" baseline="30000" dirty="0"/>
              <a:t>20</a:t>
            </a:r>
            <a:r>
              <a:rPr lang="en-US" altLang="zh-TW" sz="2400" b="1" dirty="0"/>
              <a:t>As for you, you meant evil against me, but God meant it for good, to bring it about that many people should be kept alive, as they are today. </a:t>
            </a:r>
            <a:r>
              <a:rPr lang="en-US" altLang="zh-TW" sz="2400" b="1" baseline="30000" dirty="0"/>
              <a:t>21</a:t>
            </a:r>
            <a:r>
              <a:rPr lang="en-US" altLang="zh-TW" sz="2400" b="1" dirty="0"/>
              <a:t>So do not fear; I will provide for you and your little ones." Thus he comforted them and spoke kindly to them. </a:t>
            </a:r>
            <a:r>
              <a:rPr lang="zh-TW" altLang="zh-TW" sz="2400" b="1" dirty="0"/>
              <a:t>【</a:t>
            </a:r>
            <a:r>
              <a:rPr lang="en-US" altLang="zh-TW" sz="2400" b="1" dirty="0"/>
              <a:t>Gen 50:18~21</a:t>
            </a:r>
            <a:r>
              <a:rPr lang="zh-TW" altLang="zh-TW" sz="2400" b="1" dirty="0"/>
              <a:t>】</a:t>
            </a:r>
          </a:p>
        </p:txBody>
      </p:sp>
    </p:spTree>
    <p:extLst>
      <p:ext uri="{BB962C8B-B14F-4D97-AF65-F5344CB8AC3E}">
        <p14:creationId xmlns:p14="http://schemas.microsoft.com/office/powerpoint/2010/main" val="3744148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8206" y="1482725"/>
            <a:ext cx="5157919"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780468" y="313948"/>
            <a:ext cx="7473393" cy="89255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zh-TW" altLang="zh-TW" sz="2600" b="1" dirty="0"/>
              <a:t> 上帝要我們去採在樹梢上</a:t>
            </a:r>
            <a:r>
              <a:rPr lang="en-US" altLang="zh-TW" sz="2600" b="1" dirty="0"/>
              <a:t>, </a:t>
            </a:r>
            <a:r>
              <a:rPr lang="zh-TW" altLang="zh-TW" sz="2600" b="1" dirty="0"/>
              <a:t>在最高處的</a:t>
            </a:r>
            <a:r>
              <a:rPr lang="en-US" altLang="zh-TW" sz="2600" b="1" dirty="0"/>
              <a:t>Fruit.</a:t>
            </a:r>
          </a:p>
          <a:p>
            <a:r>
              <a:rPr lang="en-US" altLang="zh-TW" sz="2600" b="1" dirty="0"/>
              <a:t>God wants us to reach beyond the low-hanging fruit.</a:t>
            </a:r>
            <a:endParaRPr lang="zh-TW" altLang="en-US" sz="2600" b="1" dirty="0"/>
          </a:p>
        </p:txBody>
      </p:sp>
    </p:spTree>
    <p:extLst>
      <p:ext uri="{BB962C8B-B14F-4D97-AF65-F5344CB8AC3E}">
        <p14:creationId xmlns:p14="http://schemas.microsoft.com/office/powerpoint/2010/main" val="417372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TW" dirty="0"/>
              <a:t>In average, For the 2018-19 season, the </a:t>
            </a:r>
            <a:r>
              <a:rPr lang="en-US" altLang="zh-TW" b="1" dirty="0"/>
              <a:t>average NBA salary</a:t>
            </a:r>
            <a:r>
              <a:rPr lang="en-US" altLang="zh-TW" dirty="0"/>
              <a:t> is $6,388,007, per Basketball-Reference. </a:t>
            </a:r>
            <a:endParaRPr lang="en-US" dirty="0"/>
          </a:p>
        </p:txBody>
      </p:sp>
      <p:sp>
        <p:nvSpPr>
          <p:cNvPr id="27" name="Freeform: Shape 26">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9"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29" name="Rectangle 28">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1" y="316610"/>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9" name="Rectangle 30">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2"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40" name="Freeform: Shape 32">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3" y="0"/>
            <a:ext cx="2126518" cy="111062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en-US" dirty="0"/>
          </a:p>
        </p:txBody>
      </p:sp>
      <p:sp>
        <p:nvSpPr>
          <p:cNvPr id="41" name="Isosceles Triangle 34">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6"/>
            <a:ext cx="1120885" cy="55687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42" name="Isosceles Triangle 36">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1" y="4839858"/>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 name="Rectangle 1">
            <a:extLst>
              <a:ext uri="{FF2B5EF4-FFF2-40B4-BE49-F238E27FC236}">
                <a16:creationId xmlns:a16="http://schemas.microsoft.com/office/drawing/2014/main" id="{F5E15540-1642-4B85-95DE-96BBC0613D08}"/>
              </a:ext>
            </a:extLst>
          </p:cNvPr>
          <p:cNvSpPr>
            <a:spLocks noChangeArrowheads="1"/>
          </p:cNvSpPr>
          <p:nvPr/>
        </p:nvSpPr>
        <p:spPr bwMode="auto">
          <a:xfrm>
            <a:off x="2382441" y="2083079"/>
            <a:ext cx="138564" cy="779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eaLnBrk="0" fontAlgn="base" hangingPunct="0">
              <a:spcBef>
                <a:spcPct val="0"/>
              </a:spcBef>
              <a:spcAft>
                <a:spcPts val="450"/>
              </a:spcAft>
            </a:pPr>
            <a:br>
              <a:rPr kumimoji="0" lang="en-US" altLang="en-US" b="0" i="0" u="none" strike="noStrike" cap="none" normalizeH="0" baseline="0">
                <a:ln>
                  <a:noFill/>
                </a:ln>
                <a:solidFill>
                  <a:schemeClr val="tx1"/>
                </a:solidFill>
                <a:effectLst/>
                <a:latin typeface="Arial" panose="020B0604020202020204" pitchFamily="34" charset="0"/>
              </a:rPr>
            </a:br>
            <a:endParaRPr kumimoji="0" lang="en-US" altLang="en-US" b="0" i="0" u="none" strike="noStrike" cap="none" normalizeH="0" baseline="0">
              <a:ln>
                <a:noFill/>
              </a:ln>
              <a:solidFill>
                <a:schemeClr val="tx1"/>
              </a:solidFill>
              <a:effectLst/>
              <a:latin typeface="Arial" panose="020B0604020202020204" pitchFamily="34" charset="0"/>
            </a:endParaRPr>
          </a:p>
          <a:p>
            <a:pPr eaLnBrk="0" fontAlgn="base" hangingPunct="0">
              <a:spcBef>
                <a:spcPct val="0"/>
              </a:spcBef>
              <a:spcAft>
                <a:spcPts val="450"/>
              </a:spcAft>
            </a:pPr>
            <a:endParaRPr kumimoji="0" lang="en-US" altLang="en-US"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3AF08264-6956-4CB5-ADA8-11F37EAF92A5}"/>
              </a:ext>
            </a:extLst>
          </p:cNvPr>
          <p:cNvGraphicFramePr>
            <a:graphicFrameLocks noGrp="1"/>
          </p:cNvGraphicFramePr>
          <p:nvPr>
            <p:extLst>
              <p:ext uri="{D42A27DB-BD31-4B8C-83A1-F6EECF244321}">
                <p14:modId xmlns:p14="http://schemas.microsoft.com/office/powerpoint/2010/main" val="4226783968"/>
              </p:ext>
            </p:extLst>
          </p:nvPr>
        </p:nvGraphicFramePr>
        <p:xfrm>
          <a:off x="482600" y="752268"/>
          <a:ext cx="8178800" cy="3873290"/>
        </p:xfrm>
        <a:graphic>
          <a:graphicData uri="http://schemas.openxmlformats.org/drawingml/2006/table">
            <a:tbl>
              <a:tblPr firstRow="1" bandRow="1">
                <a:noFill/>
              </a:tblPr>
              <a:tblGrid>
                <a:gridCol w="592007">
                  <a:extLst>
                    <a:ext uri="{9D8B030D-6E8A-4147-A177-3AD203B41FA5}">
                      <a16:colId xmlns:a16="http://schemas.microsoft.com/office/drawing/2014/main" val="522197985"/>
                    </a:ext>
                  </a:extLst>
                </a:gridCol>
                <a:gridCol w="2603769">
                  <a:extLst>
                    <a:ext uri="{9D8B030D-6E8A-4147-A177-3AD203B41FA5}">
                      <a16:colId xmlns:a16="http://schemas.microsoft.com/office/drawing/2014/main" val="223936812"/>
                    </a:ext>
                  </a:extLst>
                </a:gridCol>
                <a:gridCol w="3063136">
                  <a:extLst>
                    <a:ext uri="{9D8B030D-6E8A-4147-A177-3AD203B41FA5}">
                      <a16:colId xmlns:a16="http://schemas.microsoft.com/office/drawing/2014/main" val="981579205"/>
                    </a:ext>
                  </a:extLst>
                </a:gridCol>
                <a:gridCol w="1919888">
                  <a:extLst>
                    <a:ext uri="{9D8B030D-6E8A-4147-A177-3AD203B41FA5}">
                      <a16:colId xmlns:a16="http://schemas.microsoft.com/office/drawing/2014/main" val="2105147352"/>
                    </a:ext>
                  </a:extLst>
                </a:gridCol>
              </a:tblGrid>
              <a:tr h="449051">
                <a:tc>
                  <a:txBody>
                    <a:bodyPr/>
                    <a:lstStyle/>
                    <a:p>
                      <a:pPr rtl="0" fontAlgn="ctr">
                        <a:spcBef>
                          <a:spcPts val="0"/>
                        </a:spcBef>
                        <a:spcAft>
                          <a:spcPts val="0"/>
                        </a:spcAft>
                      </a:pPr>
                      <a:r>
                        <a:rPr lang="en-US" sz="1700" b="1" i="0" u="none" strike="noStrike" dirty="0">
                          <a:solidFill>
                            <a:schemeClr val="tx1">
                              <a:lumMod val="75000"/>
                              <a:lumOff val="25000"/>
                            </a:schemeClr>
                          </a:solidFill>
                          <a:effectLst/>
                          <a:latin typeface="Verdana" panose="020B0604030504040204" pitchFamily="34" charset="0"/>
                        </a:rPr>
                        <a:t>1</a:t>
                      </a:r>
                      <a:endParaRPr lang="en-US" sz="1700" b="1" dirty="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rtl="0" fontAlgn="ctr">
                        <a:spcBef>
                          <a:spcPts val="0"/>
                        </a:spcBef>
                        <a:spcAft>
                          <a:spcPts val="0"/>
                        </a:spcAft>
                      </a:pPr>
                      <a:r>
                        <a:rPr lang="en-US" sz="1700" b="1" i="0" u="sng" strike="noStrike">
                          <a:solidFill>
                            <a:schemeClr val="tx1">
                              <a:lumMod val="75000"/>
                              <a:lumOff val="25000"/>
                            </a:schemeClr>
                          </a:solidFill>
                          <a:effectLst/>
                          <a:latin typeface="Verdana" panose="020B0604030504040204" pitchFamily="34" charset="0"/>
                          <a:hlinkClick r:id="rId2">
                            <a:extLst>
                              <a:ext uri="{A12FA001-AC4F-418D-AE19-62706E023703}">
                                <ahyp:hlinkClr xmlns:ahyp="http://schemas.microsoft.com/office/drawing/2018/hyperlinkcolor" val="tx"/>
                              </a:ext>
                            </a:extLst>
                          </a:hlinkClick>
                        </a:rPr>
                        <a:t>Stephen Curry</a:t>
                      </a:r>
                      <a:r>
                        <a:rPr lang="en-US" sz="1700" b="1" i="0" u="none" strike="noStrike">
                          <a:solidFill>
                            <a:schemeClr val="tx1">
                              <a:lumMod val="75000"/>
                              <a:lumOff val="25000"/>
                            </a:schemeClr>
                          </a:solidFill>
                          <a:effectLst/>
                          <a:latin typeface="Verdana" panose="020B0604030504040204" pitchFamily="34" charset="0"/>
                        </a:rPr>
                        <a:t>, PG</a:t>
                      </a:r>
                      <a:endParaRPr lang="en-US" sz="1700" b="1">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rtl="0" fontAlgn="ctr">
                        <a:spcBef>
                          <a:spcPts val="0"/>
                        </a:spcBef>
                        <a:spcAft>
                          <a:spcPts val="0"/>
                        </a:spcAft>
                      </a:pPr>
                      <a:r>
                        <a:rPr lang="en-US" sz="1700" b="1" i="0" u="sng" strike="noStrike">
                          <a:solidFill>
                            <a:schemeClr val="tx1">
                              <a:lumMod val="75000"/>
                              <a:lumOff val="25000"/>
                            </a:schemeClr>
                          </a:solidFill>
                          <a:effectLst/>
                          <a:latin typeface="Verdana" panose="020B0604030504040204" pitchFamily="34" charset="0"/>
                          <a:hlinkClick r:id="rId3">
                            <a:extLst>
                              <a:ext uri="{A12FA001-AC4F-418D-AE19-62706E023703}">
                                <ahyp:hlinkClr xmlns:ahyp="http://schemas.microsoft.com/office/drawing/2018/hyperlinkcolor" val="tx"/>
                              </a:ext>
                            </a:extLst>
                          </a:hlinkClick>
                        </a:rPr>
                        <a:t>Golden State Warriors</a:t>
                      </a:r>
                      <a:endParaRPr lang="en-US" sz="1700" b="1">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algn="r" rtl="0" fontAlgn="ctr">
                        <a:spcBef>
                          <a:spcPts val="0"/>
                        </a:spcBef>
                        <a:spcAft>
                          <a:spcPts val="0"/>
                        </a:spcAft>
                      </a:pPr>
                      <a:r>
                        <a:rPr lang="en-US" sz="1700" b="1" i="0" u="none" strike="noStrike">
                          <a:solidFill>
                            <a:schemeClr val="tx1">
                              <a:lumMod val="75000"/>
                              <a:lumOff val="25000"/>
                            </a:schemeClr>
                          </a:solidFill>
                          <a:effectLst/>
                          <a:latin typeface="Verdana" panose="020B0604030504040204" pitchFamily="34" charset="0"/>
                        </a:rPr>
                        <a:t>$40,231,758</a:t>
                      </a:r>
                      <a:endParaRPr lang="en-US" sz="1700" b="1">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2808933904"/>
                  </a:ext>
                </a:extLst>
              </a:tr>
              <a:tr h="380471">
                <a:tc>
                  <a:txBody>
                    <a:bodyPr/>
                    <a:lstStyle/>
                    <a:p>
                      <a:pPr rtl="0" fontAlgn="ctr">
                        <a:spcBef>
                          <a:spcPts val="0"/>
                        </a:spcBef>
                        <a:spcAft>
                          <a:spcPts val="0"/>
                        </a:spcAft>
                      </a:pPr>
                      <a:r>
                        <a:rPr lang="en-US" sz="1200" b="0" i="0" u="none" strike="noStrike">
                          <a:solidFill>
                            <a:schemeClr val="tx1">
                              <a:lumMod val="75000"/>
                              <a:lumOff val="25000"/>
                            </a:schemeClr>
                          </a:solidFill>
                          <a:effectLst/>
                          <a:latin typeface="Verdana" panose="020B0604030504040204" pitchFamily="34" charset="0"/>
                        </a:rPr>
                        <a:t>2</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rtl="0" fontAlgn="ctr">
                        <a:spcBef>
                          <a:spcPts val="0"/>
                        </a:spcBef>
                        <a:spcAft>
                          <a:spcPts val="0"/>
                        </a:spcAft>
                      </a:pPr>
                      <a:r>
                        <a:rPr lang="en-US" sz="1200" b="0" i="0" u="sng" strike="noStrike">
                          <a:solidFill>
                            <a:schemeClr val="tx1">
                              <a:lumMod val="75000"/>
                              <a:lumOff val="25000"/>
                            </a:schemeClr>
                          </a:solidFill>
                          <a:effectLst/>
                          <a:latin typeface="Verdana" panose="020B0604030504040204" pitchFamily="34" charset="0"/>
                          <a:hlinkClick r:id="rId4">
                            <a:extLst>
                              <a:ext uri="{A12FA001-AC4F-418D-AE19-62706E023703}">
                                <ahyp:hlinkClr xmlns:ahyp="http://schemas.microsoft.com/office/drawing/2018/hyperlinkcolor" val="tx"/>
                              </a:ext>
                            </a:extLst>
                          </a:hlinkClick>
                        </a:rPr>
                        <a:t>Chris Paul</a:t>
                      </a:r>
                      <a:r>
                        <a:rPr lang="en-US" sz="1200" b="0" i="0" u="none" strike="noStrike">
                          <a:solidFill>
                            <a:schemeClr val="tx1">
                              <a:lumMod val="75000"/>
                              <a:lumOff val="25000"/>
                            </a:schemeClr>
                          </a:solidFill>
                          <a:effectLst/>
                          <a:latin typeface="Verdana" panose="020B0604030504040204" pitchFamily="34" charset="0"/>
                        </a:rPr>
                        <a:t>, PG</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rtl="0" fontAlgn="ctr">
                        <a:spcBef>
                          <a:spcPts val="0"/>
                        </a:spcBef>
                        <a:spcAft>
                          <a:spcPts val="0"/>
                        </a:spcAft>
                      </a:pPr>
                      <a:r>
                        <a:rPr lang="en-US" sz="1200" b="0" i="0" u="sng" strike="noStrike" dirty="0">
                          <a:solidFill>
                            <a:schemeClr val="tx1">
                              <a:lumMod val="75000"/>
                              <a:lumOff val="25000"/>
                            </a:schemeClr>
                          </a:solidFill>
                          <a:effectLst/>
                          <a:latin typeface="Verdana" panose="020B0604030504040204" pitchFamily="34" charset="0"/>
                          <a:hlinkClick r:id="rId5">
                            <a:extLst>
                              <a:ext uri="{A12FA001-AC4F-418D-AE19-62706E023703}">
                                <ahyp:hlinkClr xmlns:ahyp="http://schemas.microsoft.com/office/drawing/2018/hyperlinkcolor" val="tx"/>
                              </a:ext>
                            </a:extLst>
                          </a:hlinkClick>
                        </a:rPr>
                        <a:t>Oklahoma City Thunder</a:t>
                      </a:r>
                      <a:endParaRPr lang="en-US" sz="1200" dirty="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r" rtl="0" fontAlgn="ctr">
                        <a:spcBef>
                          <a:spcPts val="0"/>
                        </a:spcBef>
                        <a:spcAft>
                          <a:spcPts val="0"/>
                        </a:spcAft>
                      </a:pPr>
                      <a:r>
                        <a:rPr lang="en-US" sz="1200" b="0" i="0" u="none" strike="noStrike">
                          <a:solidFill>
                            <a:schemeClr val="tx1">
                              <a:lumMod val="75000"/>
                              <a:lumOff val="25000"/>
                            </a:schemeClr>
                          </a:solidFill>
                          <a:effectLst/>
                          <a:latin typeface="Verdana" panose="020B0604030504040204" pitchFamily="34" charset="0"/>
                        </a:rPr>
                        <a:t>$38,506,482</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4153965044"/>
                  </a:ext>
                </a:extLst>
              </a:tr>
              <a:tr h="380471">
                <a:tc>
                  <a:txBody>
                    <a:bodyPr/>
                    <a:lstStyle/>
                    <a:p>
                      <a:pPr rtl="0" fontAlgn="ctr">
                        <a:spcBef>
                          <a:spcPts val="0"/>
                        </a:spcBef>
                        <a:spcAft>
                          <a:spcPts val="0"/>
                        </a:spcAft>
                      </a:pPr>
                      <a:r>
                        <a:rPr lang="en-US" sz="1200" b="0" i="0" u="none" strike="noStrike">
                          <a:solidFill>
                            <a:schemeClr val="tx1">
                              <a:lumMod val="75000"/>
                              <a:lumOff val="25000"/>
                            </a:schemeClr>
                          </a:solidFill>
                          <a:effectLst/>
                          <a:latin typeface="Verdana" panose="020B0604030504040204" pitchFamily="34" charset="0"/>
                        </a:rPr>
                        <a:t>3</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rtl="0" fontAlgn="ctr">
                        <a:spcBef>
                          <a:spcPts val="0"/>
                        </a:spcBef>
                        <a:spcAft>
                          <a:spcPts val="0"/>
                        </a:spcAft>
                      </a:pPr>
                      <a:r>
                        <a:rPr lang="en-US" sz="1200" b="0" i="0" u="sng" strike="noStrike">
                          <a:solidFill>
                            <a:schemeClr val="tx1">
                              <a:lumMod val="75000"/>
                              <a:lumOff val="25000"/>
                            </a:schemeClr>
                          </a:solidFill>
                          <a:effectLst/>
                          <a:latin typeface="Verdana" panose="020B0604030504040204" pitchFamily="34" charset="0"/>
                          <a:hlinkClick r:id="rId6">
                            <a:extLst>
                              <a:ext uri="{A12FA001-AC4F-418D-AE19-62706E023703}">
                                <ahyp:hlinkClr xmlns:ahyp="http://schemas.microsoft.com/office/drawing/2018/hyperlinkcolor" val="tx"/>
                              </a:ext>
                            </a:extLst>
                          </a:hlinkClick>
                        </a:rPr>
                        <a:t>Russell Westbrook</a:t>
                      </a:r>
                      <a:r>
                        <a:rPr lang="en-US" sz="1200" b="0" i="0" u="none" strike="noStrike">
                          <a:solidFill>
                            <a:schemeClr val="tx1">
                              <a:lumMod val="75000"/>
                              <a:lumOff val="25000"/>
                            </a:schemeClr>
                          </a:solidFill>
                          <a:effectLst/>
                          <a:latin typeface="Verdana" panose="020B0604030504040204" pitchFamily="34" charset="0"/>
                        </a:rPr>
                        <a:t>, PG</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rtl="0" fontAlgn="ctr">
                        <a:spcBef>
                          <a:spcPts val="0"/>
                        </a:spcBef>
                        <a:spcAft>
                          <a:spcPts val="0"/>
                        </a:spcAft>
                      </a:pPr>
                      <a:r>
                        <a:rPr lang="en-US" sz="1200" b="0" i="0" u="sng" strike="noStrike">
                          <a:solidFill>
                            <a:schemeClr val="tx1">
                              <a:lumMod val="75000"/>
                              <a:lumOff val="25000"/>
                            </a:schemeClr>
                          </a:solidFill>
                          <a:effectLst/>
                          <a:latin typeface="Verdana" panose="020B0604030504040204" pitchFamily="34" charset="0"/>
                          <a:hlinkClick r:id="rId7">
                            <a:extLst>
                              <a:ext uri="{A12FA001-AC4F-418D-AE19-62706E023703}">
                                <ahyp:hlinkClr xmlns:ahyp="http://schemas.microsoft.com/office/drawing/2018/hyperlinkcolor" val="tx"/>
                              </a:ext>
                            </a:extLst>
                          </a:hlinkClick>
                        </a:rPr>
                        <a:t>Houston Rockets</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r" rtl="0" fontAlgn="ctr">
                        <a:spcBef>
                          <a:spcPts val="0"/>
                        </a:spcBef>
                        <a:spcAft>
                          <a:spcPts val="0"/>
                        </a:spcAft>
                      </a:pPr>
                      <a:r>
                        <a:rPr lang="en-US" sz="1200" b="0" i="0" u="none" strike="noStrike">
                          <a:solidFill>
                            <a:schemeClr val="tx1">
                              <a:lumMod val="75000"/>
                              <a:lumOff val="25000"/>
                            </a:schemeClr>
                          </a:solidFill>
                          <a:effectLst/>
                          <a:latin typeface="Verdana" panose="020B0604030504040204" pitchFamily="34" charset="0"/>
                        </a:rPr>
                        <a:t>$38,506,482</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583396163"/>
                  </a:ext>
                </a:extLst>
              </a:tr>
              <a:tr h="380471">
                <a:tc>
                  <a:txBody>
                    <a:bodyPr/>
                    <a:lstStyle/>
                    <a:p>
                      <a:pPr rtl="0" fontAlgn="ctr">
                        <a:spcBef>
                          <a:spcPts val="0"/>
                        </a:spcBef>
                        <a:spcAft>
                          <a:spcPts val="0"/>
                        </a:spcAft>
                      </a:pPr>
                      <a:r>
                        <a:rPr lang="en-US" sz="1200" b="0" i="0" u="none" strike="noStrike">
                          <a:solidFill>
                            <a:schemeClr val="tx1">
                              <a:lumMod val="75000"/>
                              <a:lumOff val="25000"/>
                            </a:schemeClr>
                          </a:solidFill>
                          <a:effectLst/>
                          <a:latin typeface="Verdana" panose="020B0604030504040204" pitchFamily="34" charset="0"/>
                        </a:rPr>
                        <a:t>4</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rtl="0" fontAlgn="ctr">
                        <a:spcBef>
                          <a:spcPts val="0"/>
                        </a:spcBef>
                        <a:spcAft>
                          <a:spcPts val="0"/>
                        </a:spcAft>
                      </a:pPr>
                      <a:r>
                        <a:rPr lang="en-US" sz="1200" b="0" i="0" u="sng" strike="noStrike">
                          <a:solidFill>
                            <a:schemeClr val="tx1">
                              <a:lumMod val="75000"/>
                              <a:lumOff val="25000"/>
                            </a:schemeClr>
                          </a:solidFill>
                          <a:effectLst/>
                          <a:latin typeface="Verdana" panose="020B0604030504040204" pitchFamily="34" charset="0"/>
                          <a:hlinkClick r:id="rId8">
                            <a:extLst>
                              <a:ext uri="{A12FA001-AC4F-418D-AE19-62706E023703}">
                                <ahyp:hlinkClr xmlns:ahyp="http://schemas.microsoft.com/office/drawing/2018/hyperlinkcolor" val="tx"/>
                              </a:ext>
                            </a:extLst>
                          </a:hlinkClick>
                        </a:rPr>
                        <a:t>John Wall</a:t>
                      </a:r>
                      <a:r>
                        <a:rPr lang="en-US" sz="1200" b="0" i="0" u="none" strike="noStrike">
                          <a:solidFill>
                            <a:schemeClr val="tx1">
                              <a:lumMod val="75000"/>
                              <a:lumOff val="25000"/>
                            </a:schemeClr>
                          </a:solidFill>
                          <a:effectLst/>
                          <a:latin typeface="Verdana" panose="020B0604030504040204" pitchFamily="34" charset="0"/>
                        </a:rPr>
                        <a:t>, PG</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rtl="0" fontAlgn="ctr">
                        <a:spcBef>
                          <a:spcPts val="0"/>
                        </a:spcBef>
                        <a:spcAft>
                          <a:spcPts val="0"/>
                        </a:spcAft>
                      </a:pPr>
                      <a:r>
                        <a:rPr lang="en-US" sz="1200" b="0" i="0" u="sng" strike="noStrike">
                          <a:solidFill>
                            <a:schemeClr val="tx1">
                              <a:lumMod val="75000"/>
                              <a:lumOff val="25000"/>
                            </a:schemeClr>
                          </a:solidFill>
                          <a:effectLst/>
                          <a:latin typeface="Verdana" panose="020B0604030504040204" pitchFamily="34" charset="0"/>
                          <a:hlinkClick r:id="rId9">
                            <a:extLst>
                              <a:ext uri="{A12FA001-AC4F-418D-AE19-62706E023703}">
                                <ahyp:hlinkClr xmlns:ahyp="http://schemas.microsoft.com/office/drawing/2018/hyperlinkcolor" val="tx"/>
                              </a:ext>
                            </a:extLst>
                          </a:hlinkClick>
                        </a:rPr>
                        <a:t>Washington Wizards</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r" rtl="0" fontAlgn="ctr">
                        <a:spcBef>
                          <a:spcPts val="0"/>
                        </a:spcBef>
                        <a:spcAft>
                          <a:spcPts val="0"/>
                        </a:spcAft>
                      </a:pPr>
                      <a:r>
                        <a:rPr lang="en-US" sz="1200" b="0" i="0" u="none" strike="noStrike">
                          <a:solidFill>
                            <a:schemeClr val="tx1">
                              <a:lumMod val="75000"/>
                              <a:lumOff val="25000"/>
                            </a:schemeClr>
                          </a:solidFill>
                          <a:effectLst/>
                          <a:latin typeface="Verdana" panose="020B0604030504040204" pitchFamily="34" charset="0"/>
                        </a:rPr>
                        <a:t>$38,199,000</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4204725872"/>
                  </a:ext>
                </a:extLst>
              </a:tr>
              <a:tr h="380471">
                <a:tc>
                  <a:txBody>
                    <a:bodyPr/>
                    <a:lstStyle/>
                    <a:p>
                      <a:pPr rtl="0" fontAlgn="ctr">
                        <a:spcBef>
                          <a:spcPts val="0"/>
                        </a:spcBef>
                        <a:spcAft>
                          <a:spcPts val="0"/>
                        </a:spcAft>
                      </a:pPr>
                      <a:r>
                        <a:rPr lang="en-US" sz="1200" b="0" i="0" u="none" strike="noStrike">
                          <a:solidFill>
                            <a:schemeClr val="tx1">
                              <a:lumMod val="75000"/>
                              <a:lumOff val="25000"/>
                            </a:schemeClr>
                          </a:solidFill>
                          <a:effectLst/>
                          <a:latin typeface="Verdana" panose="020B0604030504040204" pitchFamily="34" charset="0"/>
                        </a:rPr>
                        <a:t>5</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rtl="0" fontAlgn="ctr">
                        <a:spcBef>
                          <a:spcPts val="0"/>
                        </a:spcBef>
                        <a:spcAft>
                          <a:spcPts val="0"/>
                        </a:spcAft>
                      </a:pPr>
                      <a:r>
                        <a:rPr lang="en-US" sz="1200" b="0" i="0" u="sng" strike="noStrike" dirty="0">
                          <a:solidFill>
                            <a:schemeClr val="tx1">
                              <a:lumMod val="75000"/>
                              <a:lumOff val="25000"/>
                            </a:schemeClr>
                          </a:solidFill>
                          <a:effectLst/>
                          <a:latin typeface="Verdana" panose="020B0604030504040204" pitchFamily="34" charset="0"/>
                          <a:hlinkClick r:id="rId10">
                            <a:extLst>
                              <a:ext uri="{A12FA001-AC4F-418D-AE19-62706E023703}">
                                <ahyp:hlinkClr xmlns:ahyp="http://schemas.microsoft.com/office/drawing/2018/hyperlinkcolor" val="tx"/>
                              </a:ext>
                            </a:extLst>
                          </a:hlinkClick>
                        </a:rPr>
                        <a:t>Kevin Durant</a:t>
                      </a:r>
                      <a:r>
                        <a:rPr lang="en-US" sz="1200" b="0" i="0" u="none" strike="noStrike" dirty="0">
                          <a:solidFill>
                            <a:schemeClr val="tx1">
                              <a:lumMod val="75000"/>
                              <a:lumOff val="25000"/>
                            </a:schemeClr>
                          </a:solidFill>
                          <a:effectLst/>
                          <a:latin typeface="Verdana" panose="020B0604030504040204" pitchFamily="34" charset="0"/>
                        </a:rPr>
                        <a:t>, SF</a:t>
                      </a:r>
                      <a:endParaRPr lang="en-US" sz="1200" dirty="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rtl="0" fontAlgn="ctr">
                        <a:spcBef>
                          <a:spcPts val="0"/>
                        </a:spcBef>
                        <a:spcAft>
                          <a:spcPts val="0"/>
                        </a:spcAft>
                      </a:pPr>
                      <a:r>
                        <a:rPr lang="en-US" sz="1200" b="0" i="0" u="sng" strike="noStrike">
                          <a:solidFill>
                            <a:schemeClr val="tx1">
                              <a:lumMod val="75000"/>
                              <a:lumOff val="25000"/>
                            </a:schemeClr>
                          </a:solidFill>
                          <a:effectLst/>
                          <a:latin typeface="Verdana" panose="020B0604030504040204" pitchFamily="34" charset="0"/>
                          <a:hlinkClick r:id="rId11">
                            <a:extLst>
                              <a:ext uri="{A12FA001-AC4F-418D-AE19-62706E023703}">
                                <ahyp:hlinkClr xmlns:ahyp="http://schemas.microsoft.com/office/drawing/2018/hyperlinkcolor" val="tx"/>
                              </a:ext>
                            </a:extLst>
                          </a:hlinkClick>
                        </a:rPr>
                        <a:t>Brooklyn Nets</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r" rtl="0" fontAlgn="ctr">
                        <a:spcBef>
                          <a:spcPts val="0"/>
                        </a:spcBef>
                        <a:spcAft>
                          <a:spcPts val="0"/>
                        </a:spcAft>
                      </a:pPr>
                      <a:r>
                        <a:rPr lang="en-US" sz="1200" b="0" i="0" u="none" strike="noStrike">
                          <a:solidFill>
                            <a:schemeClr val="tx1">
                              <a:lumMod val="75000"/>
                              <a:lumOff val="25000"/>
                            </a:schemeClr>
                          </a:solidFill>
                          <a:effectLst/>
                          <a:latin typeface="Verdana" panose="020B0604030504040204" pitchFamily="34" charset="0"/>
                        </a:rPr>
                        <a:t>$38,199,000</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243216539"/>
                  </a:ext>
                </a:extLst>
              </a:tr>
              <a:tr h="380471">
                <a:tc>
                  <a:txBody>
                    <a:bodyPr/>
                    <a:lstStyle/>
                    <a:p>
                      <a:pPr rtl="0" fontAlgn="ctr">
                        <a:spcBef>
                          <a:spcPts val="0"/>
                        </a:spcBef>
                        <a:spcAft>
                          <a:spcPts val="0"/>
                        </a:spcAft>
                      </a:pPr>
                      <a:r>
                        <a:rPr lang="en-US" sz="1200" b="0" i="0" u="none" strike="noStrike">
                          <a:solidFill>
                            <a:schemeClr val="tx1">
                              <a:lumMod val="75000"/>
                              <a:lumOff val="25000"/>
                            </a:schemeClr>
                          </a:solidFill>
                          <a:effectLst/>
                          <a:latin typeface="Verdana" panose="020B0604030504040204" pitchFamily="34" charset="0"/>
                        </a:rPr>
                        <a:t>6</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rtl="0" fontAlgn="ctr">
                        <a:spcBef>
                          <a:spcPts val="0"/>
                        </a:spcBef>
                        <a:spcAft>
                          <a:spcPts val="0"/>
                        </a:spcAft>
                      </a:pPr>
                      <a:r>
                        <a:rPr lang="en-US" sz="1200" b="0" i="0" u="sng" strike="noStrike">
                          <a:solidFill>
                            <a:schemeClr val="tx1">
                              <a:lumMod val="75000"/>
                              <a:lumOff val="25000"/>
                            </a:schemeClr>
                          </a:solidFill>
                          <a:effectLst/>
                          <a:latin typeface="Verdana" panose="020B0604030504040204" pitchFamily="34" charset="0"/>
                          <a:hlinkClick r:id="rId12">
                            <a:extLst>
                              <a:ext uri="{A12FA001-AC4F-418D-AE19-62706E023703}">
                                <ahyp:hlinkClr xmlns:ahyp="http://schemas.microsoft.com/office/drawing/2018/hyperlinkcolor" val="tx"/>
                              </a:ext>
                            </a:extLst>
                          </a:hlinkClick>
                        </a:rPr>
                        <a:t>James Harden</a:t>
                      </a:r>
                      <a:r>
                        <a:rPr lang="en-US" sz="1200" b="0" i="0" u="none" strike="noStrike">
                          <a:solidFill>
                            <a:schemeClr val="tx1">
                              <a:lumMod val="75000"/>
                              <a:lumOff val="25000"/>
                            </a:schemeClr>
                          </a:solidFill>
                          <a:effectLst/>
                          <a:latin typeface="Verdana" panose="020B0604030504040204" pitchFamily="34" charset="0"/>
                        </a:rPr>
                        <a:t>, SG</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rtl="0" fontAlgn="ctr">
                        <a:spcBef>
                          <a:spcPts val="0"/>
                        </a:spcBef>
                        <a:spcAft>
                          <a:spcPts val="0"/>
                        </a:spcAft>
                      </a:pPr>
                      <a:r>
                        <a:rPr lang="en-US" sz="1200" b="0" i="0" u="sng" strike="noStrike">
                          <a:solidFill>
                            <a:schemeClr val="tx1">
                              <a:lumMod val="75000"/>
                              <a:lumOff val="25000"/>
                            </a:schemeClr>
                          </a:solidFill>
                          <a:effectLst/>
                          <a:latin typeface="Verdana" panose="020B0604030504040204" pitchFamily="34" charset="0"/>
                          <a:hlinkClick r:id="rId7">
                            <a:extLst>
                              <a:ext uri="{A12FA001-AC4F-418D-AE19-62706E023703}">
                                <ahyp:hlinkClr xmlns:ahyp="http://schemas.microsoft.com/office/drawing/2018/hyperlinkcolor" val="tx"/>
                              </a:ext>
                            </a:extLst>
                          </a:hlinkClick>
                        </a:rPr>
                        <a:t>Houston Rockets</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r" rtl="0" fontAlgn="ctr">
                        <a:spcBef>
                          <a:spcPts val="0"/>
                        </a:spcBef>
                        <a:spcAft>
                          <a:spcPts val="0"/>
                        </a:spcAft>
                      </a:pPr>
                      <a:r>
                        <a:rPr lang="en-US" sz="1200" b="0" i="0" u="none" strike="noStrike">
                          <a:solidFill>
                            <a:schemeClr val="tx1">
                              <a:lumMod val="75000"/>
                              <a:lumOff val="25000"/>
                            </a:schemeClr>
                          </a:solidFill>
                          <a:effectLst/>
                          <a:latin typeface="Verdana" panose="020B0604030504040204" pitchFamily="34" charset="0"/>
                        </a:rPr>
                        <a:t>$38,199,000</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700095902"/>
                  </a:ext>
                </a:extLst>
              </a:tr>
              <a:tr h="380471">
                <a:tc>
                  <a:txBody>
                    <a:bodyPr/>
                    <a:lstStyle/>
                    <a:p>
                      <a:pPr rtl="0" fontAlgn="ctr">
                        <a:spcBef>
                          <a:spcPts val="0"/>
                        </a:spcBef>
                        <a:spcAft>
                          <a:spcPts val="0"/>
                        </a:spcAft>
                      </a:pPr>
                      <a:r>
                        <a:rPr lang="en-US" sz="1200" b="0" i="0" u="none" strike="noStrike">
                          <a:solidFill>
                            <a:schemeClr val="tx1">
                              <a:lumMod val="75000"/>
                              <a:lumOff val="25000"/>
                            </a:schemeClr>
                          </a:solidFill>
                          <a:effectLst/>
                          <a:latin typeface="Verdana" panose="020B0604030504040204" pitchFamily="34" charset="0"/>
                        </a:rPr>
                        <a:t>7</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rtl="0" fontAlgn="ctr">
                        <a:spcBef>
                          <a:spcPts val="0"/>
                        </a:spcBef>
                        <a:spcAft>
                          <a:spcPts val="0"/>
                        </a:spcAft>
                      </a:pPr>
                      <a:r>
                        <a:rPr lang="en-US" sz="1200" b="0" i="0" u="sng" strike="noStrike">
                          <a:solidFill>
                            <a:schemeClr val="tx1">
                              <a:lumMod val="75000"/>
                              <a:lumOff val="25000"/>
                            </a:schemeClr>
                          </a:solidFill>
                          <a:effectLst/>
                          <a:latin typeface="Verdana" panose="020B0604030504040204" pitchFamily="34" charset="0"/>
                          <a:hlinkClick r:id="rId13">
                            <a:extLst>
                              <a:ext uri="{A12FA001-AC4F-418D-AE19-62706E023703}">
                                <ahyp:hlinkClr xmlns:ahyp="http://schemas.microsoft.com/office/drawing/2018/hyperlinkcolor" val="tx"/>
                              </a:ext>
                            </a:extLst>
                          </a:hlinkClick>
                        </a:rPr>
                        <a:t>LeBron James</a:t>
                      </a:r>
                      <a:r>
                        <a:rPr lang="en-US" sz="1200" b="0" i="0" u="none" strike="noStrike">
                          <a:solidFill>
                            <a:schemeClr val="tx1">
                              <a:lumMod val="75000"/>
                              <a:lumOff val="25000"/>
                            </a:schemeClr>
                          </a:solidFill>
                          <a:effectLst/>
                          <a:latin typeface="Verdana" panose="020B0604030504040204" pitchFamily="34" charset="0"/>
                        </a:rPr>
                        <a:t>, SF</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rtl="0" fontAlgn="ctr">
                        <a:spcBef>
                          <a:spcPts val="0"/>
                        </a:spcBef>
                        <a:spcAft>
                          <a:spcPts val="0"/>
                        </a:spcAft>
                      </a:pPr>
                      <a:r>
                        <a:rPr lang="en-US" sz="1200" b="0" i="0" u="sng" strike="noStrike">
                          <a:solidFill>
                            <a:schemeClr val="tx1">
                              <a:lumMod val="75000"/>
                              <a:lumOff val="25000"/>
                            </a:schemeClr>
                          </a:solidFill>
                          <a:effectLst/>
                          <a:latin typeface="Verdana" panose="020B0604030504040204" pitchFamily="34" charset="0"/>
                          <a:hlinkClick r:id="rId14">
                            <a:extLst>
                              <a:ext uri="{A12FA001-AC4F-418D-AE19-62706E023703}">
                                <ahyp:hlinkClr xmlns:ahyp="http://schemas.microsoft.com/office/drawing/2018/hyperlinkcolor" val="tx"/>
                              </a:ext>
                            </a:extLst>
                          </a:hlinkClick>
                        </a:rPr>
                        <a:t>Los Angeles Lakers</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r" rtl="0" fontAlgn="ctr">
                        <a:spcBef>
                          <a:spcPts val="0"/>
                        </a:spcBef>
                        <a:spcAft>
                          <a:spcPts val="0"/>
                        </a:spcAft>
                      </a:pPr>
                      <a:r>
                        <a:rPr lang="en-US" sz="1200" b="0" i="0" u="none" strike="noStrike">
                          <a:solidFill>
                            <a:schemeClr val="tx1">
                              <a:lumMod val="75000"/>
                              <a:lumOff val="25000"/>
                            </a:schemeClr>
                          </a:solidFill>
                          <a:effectLst/>
                          <a:latin typeface="Verdana" panose="020B0604030504040204" pitchFamily="34" charset="0"/>
                        </a:rPr>
                        <a:t>$37,436,858</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865532821"/>
                  </a:ext>
                </a:extLst>
              </a:tr>
              <a:tr h="380471">
                <a:tc>
                  <a:txBody>
                    <a:bodyPr/>
                    <a:lstStyle/>
                    <a:p>
                      <a:pPr rtl="0" fontAlgn="ctr">
                        <a:spcBef>
                          <a:spcPts val="0"/>
                        </a:spcBef>
                        <a:spcAft>
                          <a:spcPts val="0"/>
                        </a:spcAft>
                      </a:pPr>
                      <a:r>
                        <a:rPr lang="en-US" sz="1200" b="0" i="0" u="none" strike="noStrike">
                          <a:solidFill>
                            <a:schemeClr val="tx1">
                              <a:lumMod val="75000"/>
                              <a:lumOff val="25000"/>
                            </a:schemeClr>
                          </a:solidFill>
                          <a:effectLst/>
                          <a:latin typeface="Verdana" panose="020B0604030504040204" pitchFamily="34" charset="0"/>
                        </a:rPr>
                        <a:t>8</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rtl="0" fontAlgn="ctr">
                        <a:spcBef>
                          <a:spcPts val="0"/>
                        </a:spcBef>
                        <a:spcAft>
                          <a:spcPts val="0"/>
                        </a:spcAft>
                      </a:pPr>
                      <a:r>
                        <a:rPr lang="en-US" sz="1200" b="0" i="0" u="sng" strike="noStrike">
                          <a:solidFill>
                            <a:schemeClr val="tx1">
                              <a:lumMod val="75000"/>
                              <a:lumOff val="25000"/>
                            </a:schemeClr>
                          </a:solidFill>
                          <a:effectLst/>
                          <a:latin typeface="Verdana" panose="020B0604030504040204" pitchFamily="34" charset="0"/>
                          <a:hlinkClick r:id="rId15">
                            <a:extLst>
                              <a:ext uri="{A12FA001-AC4F-418D-AE19-62706E023703}">
                                <ahyp:hlinkClr xmlns:ahyp="http://schemas.microsoft.com/office/drawing/2018/hyperlinkcolor" val="tx"/>
                              </a:ext>
                            </a:extLst>
                          </a:hlinkClick>
                        </a:rPr>
                        <a:t>Kyle Lowry</a:t>
                      </a:r>
                      <a:r>
                        <a:rPr lang="en-US" sz="1200" b="0" i="0" u="none" strike="noStrike">
                          <a:solidFill>
                            <a:schemeClr val="tx1">
                              <a:lumMod val="75000"/>
                              <a:lumOff val="25000"/>
                            </a:schemeClr>
                          </a:solidFill>
                          <a:effectLst/>
                          <a:latin typeface="Verdana" panose="020B0604030504040204" pitchFamily="34" charset="0"/>
                        </a:rPr>
                        <a:t>, PG</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rtl="0" fontAlgn="ctr">
                        <a:spcBef>
                          <a:spcPts val="0"/>
                        </a:spcBef>
                        <a:spcAft>
                          <a:spcPts val="0"/>
                        </a:spcAft>
                      </a:pPr>
                      <a:r>
                        <a:rPr lang="en-US" sz="1200" b="0" i="0" u="sng" strike="noStrike">
                          <a:solidFill>
                            <a:schemeClr val="tx1">
                              <a:lumMod val="75000"/>
                              <a:lumOff val="25000"/>
                            </a:schemeClr>
                          </a:solidFill>
                          <a:effectLst/>
                          <a:latin typeface="Verdana" panose="020B0604030504040204" pitchFamily="34" charset="0"/>
                          <a:hlinkClick r:id="rId16">
                            <a:extLst>
                              <a:ext uri="{A12FA001-AC4F-418D-AE19-62706E023703}">
                                <ahyp:hlinkClr xmlns:ahyp="http://schemas.microsoft.com/office/drawing/2018/hyperlinkcolor" val="tx"/>
                              </a:ext>
                            </a:extLst>
                          </a:hlinkClick>
                        </a:rPr>
                        <a:t>Toronto Raptors</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r" rtl="0" fontAlgn="ctr">
                        <a:spcBef>
                          <a:spcPts val="0"/>
                        </a:spcBef>
                        <a:spcAft>
                          <a:spcPts val="0"/>
                        </a:spcAft>
                      </a:pPr>
                      <a:r>
                        <a:rPr lang="en-US" sz="1200" b="0" i="0" u="none" strike="noStrike">
                          <a:solidFill>
                            <a:schemeClr val="tx1">
                              <a:lumMod val="75000"/>
                              <a:lumOff val="25000"/>
                            </a:schemeClr>
                          </a:solidFill>
                          <a:effectLst/>
                          <a:latin typeface="Verdana" panose="020B0604030504040204" pitchFamily="34" charset="0"/>
                        </a:rPr>
                        <a:t>$34,996,296</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194293327"/>
                  </a:ext>
                </a:extLst>
              </a:tr>
              <a:tr h="380471">
                <a:tc>
                  <a:txBody>
                    <a:bodyPr/>
                    <a:lstStyle/>
                    <a:p>
                      <a:pPr rtl="0" fontAlgn="ctr">
                        <a:spcBef>
                          <a:spcPts val="0"/>
                        </a:spcBef>
                        <a:spcAft>
                          <a:spcPts val="0"/>
                        </a:spcAft>
                      </a:pPr>
                      <a:r>
                        <a:rPr lang="en-US" sz="1200" b="0" i="0" u="none" strike="noStrike">
                          <a:solidFill>
                            <a:schemeClr val="tx1">
                              <a:lumMod val="75000"/>
                              <a:lumOff val="25000"/>
                            </a:schemeClr>
                          </a:solidFill>
                          <a:effectLst/>
                          <a:latin typeface="Verdana" panose="020B0604030504040204" pitchFamily="34" charset="0"/>
                        </a:rPr>
                        <a:t>9</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rtl="0" fontAlgn="ctr">
                        <a:spcBef>
                          <a:spcPts val="0"/>
                        </a:spcBef>
                        <a:spcAft>
                          <a:spcPts val="0"/>
                        </a:spcAft>
                      </a:pPr>
                      <a:r>
                        <a:rPr lang="en-US" sz="1200" b="0" i="0" u="sng" strike="noStrike">
                          <a:solidFill>
                            <a:schemeClr val="tx1">
                              <a:lumMod val="75000"/>
                              <a:lumOff val="25000"/>
                            </a:schemeClr>
                          </a:solidFill>
                          <a:effectLst/>
                          <a:latin typeface="Verdana" panose="020B0604030504040204" pitchFamily="34" charset="0"/>
                          <a:hlinkClick r:id="rId17">
                            <a:extLst>
                              <a:ext uri="{A12FA001-AC4F-418D-AE19-62706E023703}">
                                <ahyp:hlinkClr xmlns:ahyp="http://schemas.microsoft.com/office/drawing/2018/hyperlinkcolor" val="tx"/>
                              </a:ext>
                            </a:extLst>
                          </a:hlinkClick>
                        </a:rPr>
                        <a:t>Blake Griffin</a:t>
                      </a:r>
                      <a:r>
                        <a:rPr lang="en-US" sz="1200" b="0" i="0" u="none" strike="noStrike">
                          <a:solidFill>
                            <a:schemeClr val="tx1">
                              <a:lumMod val="75000"/>
                              <a:lumOff val="25000"/>
                            </a:schemeClr>
                          </a:solidFill>
                          <a:effectLst/>
                          <a:latin typeface="Verdana" panose="020B0604030504040204" pitchFamily="34" charset="0"/>
                        </a:rPr>
                        <a:t>, PF</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rtl="0" fontAlgn="ctr">
                        <a:spcBef>
                          <a:spcPts val="0"/>
                        </a:spcBef>
                        <a:spcAft>
                          <a:spcPts val="0"/>
                        </a:spcAft>
                      </a:pPr>
                      <a:r>
                        <a:rPr lang="en-US" sz="1200" b="0" i="0" u="sng" strike="noStrike">
                          <a:solidFill>
                            <a:schemeClr val="tx1">
                              <a:lumMod val="75000"/>
                              <a:lumOff val="25000"/>
                            </a:schemeClr>
                          </a:solidFill>
                          <a:effectLst/>
                          <a:latin typeface="Verdana" panose="020B0604030504040204" pitchFamily="34" charset="0"/>
                          <a:hlinkClick r:id="rId18">
                            <a:extLst>
                              <a:ext uri="{A12FA001-AC4F-418D-AE19-62706E023703}">
                                <ahyp:hlinkClr xmlns:ahyp="http://schemas.microsoft.com/office/drawing/2018/hyperlinkcolor" val="tx"/>
                              </a:ext>
                            </a:extLst>
                          </a:hlinkClick>
                        </a:rPr>
                        <a:t>Detroit Pistons</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algn="r" rtl="0" fontAlgn="ctr">
                        <a:spcBef>
                          <a:spcPts val="0"/>
                        </a:spcBef>
                        <a:spcAft>
                          <a:spcPts val="0"/>
                        </a:spcAft>
                      </a:pPr>
                      <a:r>
                        <a:rPr lang="en-US" sz="1200" b="0" i="0" u="none" strike="noStrike">
                          <a:solidFill>
                            <a:schemeClr val="tx1">
                              <a:lumMod val="75000"/>
                              <a:lumOff val="25000"/>
                            </a:schemeClr>
                          </a:solidFill>
                          <a:effectLst/>
                          <a:latin typeface="Verdana" panose="020B0604030504040204" pitchFamily="34" charset="0"/>
                        </a:rPr>
                        <a:t>$34,449,964</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699847325"/>
                  </a:ext>
                </a:extLst>
              </a:tr>
              <a:tr h="380471">
                <a:tc>
                  <a:txBody>
                    <a:bodyPr/>
                    <a:lstStyle/>
                    <a:p>
                      <a:pPr rtl="0" fontAlgn="ctr">
                        <a:spcBef>
                          <a:spcPts val="0"/>
                        </a:spcBef>
                        <a:spcAft>
                          <a:spcPts val="0"/>
                        </a:spcAft>
                      </a:pPr>
                      <a:r>
                        <a:rPr lang="en-US" sz="1200" b="0" i="0" u="none" strike="noStrike">
                          <a:solidFill>
                            <a:schemeClr val="tx1">
                              <a:lumMod val="75000"/>
                              <a:lumOff val="25000"/>
                            </a:schemeClr>
                          </a:solidFill>
                          <a:effectLst/>
                          <a:latin typeface="Verdana" panose="020B0604030504040204" pitchFamily="34" charset="0"/>
                        </a:rPr>
                        <a:t>10</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pPr rtl="0" fontAlgn="ctr">
                        <a:spcBef>
                          <a:spcPts val="0"/>
                        </a:spcBef>
                        <a:spcAft>
                          <a:spcPts val="0"/>
                        </a:spcAft>
                      </a:pPr>
                      <a:r>
                        <a:rPr lang="en-US" sz="1200" b="0" i="0" u="sng" strike="noStrike" dirty="0">
                          <a:solidFill>
                            <a:schemeClr val="tx1">
                              <a:lumMod val="75000"/>
                              <a:lumOff val="25000"/>
                            </a:schemeClr>
                          </a:solidFill>
                          <a:effectLst/>
                          <a:latin typeface="Verdana" panose="020B0604030504040204" pitchFamily="34" charset="0"/>
                          <a:hlinkClick r:id="rId19">
                            <a:extLst>
                              <a:ext uri="{A12FA001-AC4F-418D-AE19-62706E023703}">
                                <ahyp:hlinkClr xmlns:ahyp="http://schemas.microsoft.com/office/drawing/2018/hyperlinkcolor" val="tx"/>
                              </a:ext>
                            </a:extLst>
                          </a:hlinkClick>
                        </a:rPr>
                        <a:t>Tobias Harris</a:t>
                      </a:r>
                      <a:r>
                        <a:rPr lang="en-US" sz="1200" b="0" i="0" u="none" strike="noStrike" dirty="0">
                          <a:solidFill>
                            <a:schemeClr val="tx1">
                              <a:lumMod val="75000"/>
                              <a:lumOff val="25000"/>
                            </a:schemeClr>
                          </a:solidFill>
                          <a:effectLst/>
                          <a:latin typeface="Verdana" panose="020B0604030504040204" pitchFamily="34" charset="0"/>
                        </a:rPr>
                        <a:t>, SF</a:t>
                      </a:r>
                      <a:endParaRPr lang="en-US" sz="1200" dirty="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pPr rtl="0" fontAlgn="ctr">
                        <a:spcBef>
                          <a:spcPts val="0"/>
                        </a:spcBef>
                        <a:spcAft>
                          <a:spcPts val="0"/>
                        </a:spcAft>
                      </a:pPr>
                      <a:r>
                        <a:rPr lang="en-US" sz="1200" b="0" i="0" u="sng" strike="noStrike">
                          <a:solidFill>
                            <a:schemeClr val="tx1">
                              <a:lumMod val="75000"/>
                              <a:lumOff val="25000"/>
                            </a:schemeClr>
                          </a:solidFill>
                          <a:effectLst/>
                          <a:latin typeface="Verdana" panose="020B0604030504040204" pitchFamily="34" charset="0"/>
                          <a:hlinkClick r:id="rId20">
                            <a:extLst>
                              <a:ext uri="{A12FA001-AC4F-418D-AE19-62706E023703}">
                                <ahyp:hlinkClr xmlns:ahyp="http://schemas.microsoft.com/office/drawing/2018/hyperlinkcolor" val="tx"/>
                              </a:ext>
                            </a:extLst>
                          </a:hlinkClick>
                        </a:rPr>
                        <a:t>Philadelphia 76ers</a:t>
                      </a:r>
                      <a:endParaRPr lang="en-US" sz="120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pPr algn="r" rtl="0" fontAlgn="ctr">
                        <a:spcBef>
                          <a:spcPts val="0"/>
                        </a:spcBef>
                        <a:spcAft>
                          <a:spcPts val="0"/>
                        </a:spcAft>
                      </a:pPr>
                      <a:r>
                        <a:rPr lang="en-US" sz="1200" b="0" i="0" u="none" strike="noStrike" dirty="0">
                          <a:solidFill>
                            <a:schemeClr val="tx1">
                              <a:lumMod val="75000"/>
                              <a:lumOff val="25000"/>
                            </a:schemeClr>
                          </a:solidFill>
                          <a:effectLst/>
                          <a:latin typeface="Verdana" panose="020B0604030504040204" pitchFamily="34" charset="0"/>
                        </a:rPr>
                        <a:t>$32,742,000</a:t>
                      </a:r>
                      <a:endParaRPr lang="en-US" sz="1200" dirty="0">
                        <a:solidFill>
                          <a:schemeClr val="tx1">
                            <a:lumMod val="75000"/>
                            <a:lumOff val="25000"/>
                          </a:schemeClr>
                        </a:solidFill>
                        <a:effectLst/>
                      </a:endParaRPr>
                    </a:p>
                  </a:txBody>
                  <a:tcPr marL="170158" marR="127619" marT="85079" marB="85079" anchor="ctr">
                    <a:lnL w="12700" cmpd="sng">
                      <a:noFill/>
                      <a:prstDash val="solid"/>
                    </a:lnL>
                    <a:lnR w="12700" cmpd="sng">
                      <a:noFill/>
                      <a:prstDash val="solid"/>
                    </a:lnR>
                    <a:lnT w="9525" cap="flat" cmpd="sng" algn="ctr">
                      <a:solidFill>
                        <a:srgbClr val="C7C6C1"/>
                      </a:solidFill>
                      <a:prstDash val="solid"/>
                    </a:lnT>
                    <a:lnB w="12700" cmpd="sng">
                      <a:noFill/>
                      <a:prstDash val="solid"/>
                    </a:lnB>
                    <a:noFill/>
                  </a:tcPr>
                </a:tc>
                <a:extLst>
                  <a:ext uri="{0D108BD9-81ED-4DB2-BD59-A6C34878D82A}">
                    <a16:rowId xmlns:a16="http://schemas.microsoft.com/office/drawing/2014/main" val="3281613605"/>
                  </a:ext>
                </a:extLst>
              </a:tr>
            </a:tbl>
          </a:graphicData>
        </a:graphic>
      </p:graphicFrame>
    </p:spTree>
    <p:extLst>
      <p:ext uri="{BB962C8B-B14F-4D97-AF65-F5344CB8AC3E}">
        <p14:creationId xmlns:p14="http://schemas.microsoft.com/office/powerpoint/2010/main" val="2315100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75952" y="3492001"/>
            <a:ext cx="8250382" cy="1177245"/>
          </a:xfrm>
          <a:prstGeom prst="rect">
            <a:avLst/>
          </a:prstGeom>
        </p:spPr>
        <p:txBody>
          <a:bodyPr wrap="square" lIns="68580" tIns="34290" rIns="68580" bIns="34290">
            <a:spAutoFit/>
          </a:bodyPr>
          <a:lstStyle/>
          <a:p>
            <a:r>
              <a:rPr lang="en-US" altLang="zh-TW" sz="2400" b="1" dirty="0"/>
              <a:t>On average, for the 2018-19 season, the average NBA salary is $6,388,007,per Basketball-Reference.</a:t>
            </a:r>
          </a:p>
          <a:p>
            <a:r>
              <a:rPr lang="en-US" altLang="zh-TW" sz="2400" b="1" dirty="0"/>
              <a:t> (Rookie </a:t>
            </a:r>
            <a:r>
              <a:rPr lang="zh-TW" altLang="en-US" sz="2400" b="1" dirty="0"/>
              <a:t>一年開始的薪水就是</a:t>
            </a:r>
            <a:r>
              <a:rPr lang="en-US" altLang="zh-TW" sz="2400" b="1" dirty="0"/>
              <a:t>$893,310)</a:t>
            </a:r>
            <a:endParaRPr lang="zh-TW" altLang="en-US"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88" y="377861"/>
            <a:ext cx="5441681" cy="2930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922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圖表 9"/>
          <p:cNvGraphicFramePr/>
          <p:nvPr>
            <p:extLst>
              <p:ext uri="{D42A27DB-BD31-4B8C-83A1-F6EECF244321}">
                <p14:modId xmlns:p14="http://schemas.microsoft.com/office/powerpoint/2010/main" val="333332320"/>
              </p:ext>
            </p:extLst>
          </p:nvPr>
        </p:nvGraphicFramePr>
        <p:xfrm>
          <a:off x="398052" y="412419"/>
          <a:ext cx="8195086" cy="4518685"/>
        </p:xfrm>
        <a:graphic>
          <a:graphicData uri="http://schemas.openxmlformats.org/drawingml/2006/chart">
            <c:chart xmlns:c="http://schemas.openxmlformats.org/drawingml/2006/chart" xmlns:r="http://schemas.openxmlformats.org/officeDocument/2006/relationships" r:id="rId2"/>
          </a:graphicData>
        </a:graphic>
      </p:graphicFrame>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4475"/>
            <a:ext cx="2316163" cy="232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6888" y="244475"/>
            <a:ext cx="1584325" cy="342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8483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6069" y="304715"/>
            <a:ext cx="4898713" cy="500137"/>
          </a:xfrm>
          <a:prstGeom prst="rect">
            <a:avLst/>
          </a:prstGeom>
          <a:ln/>
        </p:spPr>
        <p:style>
          <a:lnRef idx="1">
            <a:schemeClr val="accent5"/>
          </a:lnRef>
          <a:fillRef idx="3">
            <a:schemeClr val="accent5"/>
          </a:fillRef>
          <a:effectRef idx="2">
            <a:schemeClr val="accent5"/>
          </a:effectRef>
          <a:fontRef idx="minor">
            <a:schemeClr val="lt1"/>
          </a:fontRef>
        </p:style>
        <p:txBody>
          <a:bodyPr wrap="none" lIns="68580" tIns="34290" rIns="68580" bIns="34290">
            <a:spAutoFit/>
          </a:bodyPr>
          <a:lstStyle/>
          <a:p>
            <a:r>
              <a:rPr lang="en-US" altLang="zh-TW" sz="2800" b="1" dirty="0">
                <a:solidFill>
                  <a:srgbClr val="FF0000"/>
                </a:solidFill>
              </a:rPr>
              <a:t>I. </a:t>
            </a:r>
            <a:r>
              <a:rPr lang="en-US" altLang="zh-TW" sz="2800" b="1" dirty="0"/>
              <a:t>Low Hanging Fruit</a:t>
            </a:r>
            <a:r>
              <a:rPr lang="zh-TW" altLang="zh-TW" sz="2800" b="1" dirty="0"/>
              <a:t>低垂的果子</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695" y="1105765"/>
            <a:ext cx="5143705" cy="385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72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61949" y="171688"/>
            <a:ext cx="8639176" cy="4693593"/>
          </a:xfrm>
          <a:prstGeom prst="rect">
            <a:avLst/>
          </a:prstGeom>
        </p:spPr>
        <p:txBody>
          <a:bodyPr wrap="square">
            <a:spAutoFit/>
          </a:bodyPr>
          <a:lstStyle/>
          <a:p>
            <a:r>
              <a:rPr lang="en-US" altLang="zh-TW" sz="2300" b="1" baseline="30000" dirty="0"/>
              <a:t>19</a:t>
            </a:r>
            <a:r>
              <a:rPr lang="zh-TW" altLang="zh-TW" sz="2300" b="1" dirty="0"/>
              <a:t>你在田間收割莊稼，若忘下一捆，不可回去再取，要留給寄居的與孤兒寡婦。這樣，耶和華</a:t>
            </a:r>
            <a:r>
              <a:rPr lang="en-US" altLang="zh-TW" sz="2300" b="1" dirty="0"/>
              <a:t>─</a:t>
            </a:r>
            <a:r>
              <a:rPr lang="zh-TW" altLang="zh-TW" sz="2300" b="1" dirty="0"/>
              <a:t>你　神必在你手裡所辦的一切事上賜福與你。</a:t>
            </a:r>
            <a:r>
              <a:rPr lang="en-US" altLang="zh-TW" sz="2300" b="1" baseline="30000" dirty="0"/>
              <a:t>20</a:t>
            </a:r>
            <a:r>
              <a:rPr lang="zh-TW" altLang="zh-TW" sz="2300" b="1" dirty="0"/>
              <a:t>你打橄欖樹，枝上剩下的，不可再打；要留給寄居的與孤兒寡婦。</a:t>
            </a:r>
            <a:r>
              <a:rPr lang="en-US" altLang="zh-TW" sz="2300" b="1" baseline="30000" dirty="0"/>
              <a:t>21</a:t>
            </a:r>
            <a:r>
              <a:rPr lang="zh-TW" altLang="zh-TW" sz="2300" b="1" dirty="0"/>
              <a:t>你摘葡萄園的葡萄，所剩下的，不可再摘；要留給寄居的與孤兒寡婦。【申</a:t>
            </a:r>
            <a:r>
              <a:rPr lang="en-US" altLang="zh-TW" sz="2300" b="1" dirty="0"/>
              <a:t> 24:19~21</a:t>
            </a:r>
            <a:r>
              <a:rPr lang="zh-TW" altLang="zh-TW" sz="2300" b="1" dirty="0"/>
              <a:t>】</a:t>
            </a:r>
            <a:br>
              <a:rPr lang="en-US" altLang="zh-TW" sz="2300" b="1" dirty="0"/>
            </a:br>
            <a:r>
              <a:rPr lang="en-US" altLang="zh-TW" sz="2300" b="1" baseline="30000" dirty="0"/>
              <a:t>19</a:t>
            </a:r>
            <a:r>
              <a:rPr lang="en-US" altLang="zh-TW" sz="2300" b="1" dirty="0"/>
              <a:t>"When you reap your harvest in your field and forget a sheaf in the field, you shall not go back to get it. It shall be for the sojourner, the fatherless, and the widow, that the Lord your God may bless you in all the work of your hands. </a:t>
            </a:r>
            <a:r>
              <a:rPr lang="en-US" altLang="zh-TW" sz="2300" b="1" baseline="30000" dirty="0"/>
              <a:t>20</a:t>
            </a:r>
            <a:r>
              <a:rPr lang="en-US" altLang="zh-TW" sz="2300" b="1" dirty="0"/>
              <a:t>When you beat your olive trees, you shall not go over them again. It shall be for the sojourner, the fatherless, and the widow. </a:t>
            </a:r>
            <a:r>
              <a:rPr lang="en-US" altLang="zh-TW" sz="2300" b="1" baseline="30000" dirty="0"/>
              <a:t>21</a:t>
            </a:r>
            <a:r>
              <a:rPr lang="en-US" altLang="zh-TW" sz="2300" b="1" dirty="0"/>
              <a:t>When you gather the grapes of your vineyard, you shall not strip it afterward. It shall be for the sojourner, the fatherless, and the widow. </a:t>
            </a:r>
            <a:r>
              <a:rPr lang="zh-TW" altLang="zh-TW" sz="2300" b="1" dirty="0"/>
              <a:t>【</a:t>
            </a:r>
            <a:r>
              <a:rPr lang="en-US" altLang="zh-TW" sz="2300" b="1" dirty="0" err="1"/>
              <a:t>Deut</a:t>
            </a:r>
            <a:r>
              <a:rPr lang="en-US" altLang="zh-TW" sz="2300" b="1" dirty="0"/>
              <a:t> 24:19~21</a:t>
            </a:r>
            <a:r>
              <a:rPr lang="zh-TW" altLang="zh-TW" sz="2300" b="1" dirty="0"/>
              <a:t>】</a:t>
            </a:r>
            <a:endParaRPr lang="zh-TW" altLang="en-US" sz="2300" b="1" dirty="0"/>
          </a:p>
        </p:txBody>
      </p:sp>
    </p:spTree>
    <p:extLst>
      <p:ext uri="{BB962C8B-B14F-4D97-AF65-F5344CB8AC3E}">
        <p14:creationId xmlns:p14="http://schemas.microsoft.com/office/powerpoint/2010/main" val="79915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990599"/>
            <a:ext cx="6662737" cy="383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61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46524" y="477797"/>
            <a:ext cx="7977061" cy="1269578"/>
          </a:xfrm>
          <a:prstGeom prst="rect">
            <a:avLst/>
          </a:prstGeom>
        </p:spPr>
        <p:txBody>
          <a:bodyPr wrap="square" lIns="68580" tIns="34290" rIns="68580" bIns="34290">
            <a:spAutoFit/>
          </a:bodyPr>
          <a:lstStyle/>
          <a:p>
            <a:r>
              <a:rPr lang="zh-TW" altLang="en-US" sz="2600" b="1" dirty="0">
                <a:solidFill>
                  <a:srgbClr val="FF0000"/>
                </a:solidFill>
                <a:sym typeface="Wingdings"/>
              </a:rPr>
              <a:t></a:t>
            </a:r>
            <a:r>
              <a:rPr lang="zh-TW" altLang="en-US" sz="2600" b="1" dirty="0"/>
              <a:t>神不要窮苦的人盡是想到順手撿來低垂的果子</a:t>
            </a:r>
            <a:r>
              <a:rPr lang="en-US" altLang="zh-TW" sz="2600" b="1" dirty="0"/>
              <a:t>. </a:t>
            </a:r>
          </a:p>
          <a:p>
            <a:r>
              <a:rPr lang="en-US" altLang="zh-TW" sz="2600" b="1" dirty="0"/>
              <a:t>   God doesn't want poor people to think of picking low</a:t>
            </a:r>
          </a:p>
          <a:p>
            <a:r>
              <a:rPr lang="en-US" altLang="zh-TW" sz="2600" b="1" dirty="0"/>
              <a:t>   hanging fruits. </a:t>
            </a:r>
            <a:endParaRPr lang="zh-TW" altLang="en-US" sz="2600" b="1" dirty="0"/>
          </a:p>
        </p:txBody>
      </p:sp>
      <p:sp>
        <p:nvSpPr>
          <p:cNvPr id="3" name="矩形 2"/>
          <p:cNvSpPr/>
          <p:nvPr/>
        </p:nvSpPr>
        <p:spPr>
          <a:xfrm>
            <a:off x="346524" y="2260979"/>
            <a:ext cx="7768776" cy="869469"/>
          </a:xfrm>
          <a:prstGeom prst="rect">
            <a:avLst/>
          </a:prstGeom>
        </p:spPr>
        <p:txBody>
          <a:bodyPr wrap="square" lIns="68580" tIns="34290" rIns="68580" bIns="34290">
            <a:spAutoFit/>
          </a:bodyPr>
          <a:lstStyle/>
          <a:p>
            <a:r>
              <a:rPr lang="zh-TW" altLang="en-US" sz="2600" b="1" dirty="0">
                <a:solidFill>
                  <a:srgbClr val="FF0000"/>
                </a:solidFill>
              </a:rPr>
              <a:t>→</a:t>
            </a:r>
            <a:r>
              <a:rPr lang="zh-TW" altLang="zh-TW" sz="2600" b="1" dirty="0"/>
              <a:t>第一</a:t>
            </a:r>
            <a:r>
              <a:rPr lang="en-US" altLang="zh-TW" sz="2600" b="1" dirty="0"/>
              <a:t>, </a:t>
            </a:r>
            <a:r>
              <a:rPr lang="zh-TW" altLang="zh-TW" sz="2600" b="1" dirty="0"/>
              <a:t>這種果子很少輪到你</a:t>
            </a:r>
            <a:r>
              <a:rPr lang="en-US" altLang="zh-TW" sz="2600" b="1" dirty="0"/>
              <a:t>. </a:t>
            </a:r>
          </a:p>
          <a:p>
            <a:r>
              <a:rPr lang="en-US" altLang="zh-TW" sz="2600" b="1" dirty="0"/>
              <a:t>     1st, the low-hanging fruit is rarely your turn.</a:t>
            </a:r>
            <a:endParaRPr lang="zh-TW" altLang="en-US" sz="2600" b="1" dirty="0"/>
          </a:p>
        </p:txBody>
      </p:sp>
      <p:sp>
        <p:nvSpPr>
          <p:cNvPr id="4" name="矩形 3"/>
          <p:cNvSpPr/>
          <p:nvPr/>
        </p:nvSpPr>
        <p:spPr>
          <a:xfrm>
            <a:off x="270324" y="3644285"/>
            <a:ext cx="8671926" cy="869469"/>
          </a:xfrm>
          <a:prstGeom prst="rect">
            <a:avLst/>
          </a:prstGeom>
        </p:spPr>
        <p:txBody>
          <a:bodyPr wrap="none" lIns="68580" tIns="34290" rIns="68580" bIns="34290">
            <a:spAutoFit/>
          </a:bodyPr>
          <a:lstStyle/>
          <a:p>
            <a:r>
              <a:rPr lang="zh-TW" altLang="en-US" sz="2600" b="1" dirty="0">
                <a:solidFill>
                  <a:srgbClr val="FF0000"/>
                </a:solidFill>
              </a:rPr>
              <a:t>→</a:t>
            </a:r>
            <a:r>
              <a:rPr lang="zh-TW" altLang="en-US" sz="2600" b="1" dirty="0"/>
              <a:t>第二</a:t>
            </a:r>
            <a:r>
              <a:rPr lang="en-US" altLang="zh-TW" sz="2600" b="1" dirty="0"/>
              <a:t>, </a:t>
            </a:r>
            <a:r>
              <a:rPr lang="zh-TW" altLang="en-US" sz="2600" b="1" dirty="0"/>
              <a:t>對你基本的問題沒有太大的訓練</a:t>
            </a:r>
            <a:r>
              <a:rPr lang="en-US" altLang="zh-TW" sz="2600" b="1" dirty="0"/>
              <a:t>.</a:t>
            </a:r>
          </a:p>
          <a:p>
            <a:r>
              <a:rPr lang="en-US" altLang="zh-TW" sz="2600" b="1" dirty="0"/>
              <a:t>   2nd, there is not much training to solve your basic problems.</a:t>
            </a:r>
            <a:endParaRPr lang="zh-TW" altLang="en-US" sz="2600" b="1" dirty="0"/>
          </a:p>
        </p:txBody>
      </p:sp>
    </p:spTree>
    <p:extLst>
      <p:ext uri="{BB962C8B-B14F-4D97-AF65-F5344CB8AC3E}">
        <p14:creationId xmlns:p14="http://schemas.microsoft.com/office/powerpoint/2010/main" val="249406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TotalTime>
  <Words>2000</Words>
  <Application>Microsoft Office PowerPoint</Application>
  <PresentationFormat>On-screen Show (16:9)</PresentationFormat>
  <Paragraphs>131</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Jen-Yi Yu</dc:creator>
  <cp:lastModifiedBy>niki chiou</cp:lastModifiedBy>
  <cp:revision>42</cp:revision>
  <dcterms:created xsi:type="dcterms:W3CDTF">2020-07-03T07:03:44Z</dcterms:created>
  <dcterms:modified xsi:type="dcterms:W3CDTF">2020-07-07T16:50:04Z</dcterms:modified>
</cp:coreProperties>
</file>