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92" r:id="rId10"/>
    <p:sldId id="266" r:id="rId11"/>
    <p:sldId id="267" r:id="rId12"/>
    <p:sldId id="269" r:id="rId13"/>
    <p:sldId id="280" r:id="rId14"/>
    <p:sldId id="281" r:id="rId15"/>
    <p:sldId id="282" r:id="rId16"/>
    <p:sldId id="283" r:id="rId17"/>
    <p:sldId id="284" r:id="rId18"/>
    <p:sldId id="270" r:id="rId19"/>
    <p:sldId id="271" r:id="rId20"/>
    <p:sldId id="285" r:id="rId21"/>
    <p:sldId id="286" r:id="rId22"/>
    <p:sldId id="287" r:id="rId23"/>
    <p:sldId id="288" r:id="rId24"/>
    <p:sldId id="272" r:id="rId25"/>
    <p:sldId id="273" r:id="rId26"/>
    <p:sldId id="274" r:id="rId27"/>
    <p:sldId id="275" r:id="rId28"/>
    <p:sldId id="276" r:id="rId29"/>
    <p:sldId id="290" r:id="rId30"/>
    <p:sldId id="277" r:id="rId31"/>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F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75"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372690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398066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167077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215154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203933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364039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207609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197437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7844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410372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BFAE261-66AB-4798-B936-BFD66B802414}" type="datetimeFigureOut">
              <a:rPr lang="zh-TW" altLang="en-US" smtClean="0"/>
              <a:t>2020/7/11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18293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BFAE261-66AB-4798-B936-BFD66B802414}" type="datetimeFigureOut">
              <a:rPr lang="zh-TW" altLang="en-US" smtClean="0"/>
              <a:t>2020/7/11</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26A96E-57CF-4491-8843-214C16DBEE85}" type="slidenum">
              <a:rPr lang="zh-TW" altLang="en-US" smtClean="0"/>
              <a:t>‹#›</a:t>
            </a:fld>
            <a:endParaRPr lang="zh-TW" altLang="en-US"/>
          </a:p>
        </p:txBody>
      </p:sp>
    </p:spTree>
    <p:extLst>
      <p:ext uri="{BB962C8B-B14F-4D97-AF65-F5344CB8AC3E}">
        <p14:creationId xmlns:p14="http://schemas.microsoft.com/office/powerpoint/2010/main" val="311548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339502"/>
            <a:ext cx="3207929" cy="369332"/>
          </a:xfrm>
          <a:prstGeom prst="rect">
            <a:avLst/>
          </a:prstGeom>
        </p:spPr>
        <p:txBody>
          <a:bodyPr wrap="none">
            <a:spAutoFit/>
          </a:bodyPr>
          <a:lstStyle/>
          <a:p>
            <a:r>
              <a:rPr lang="en-US" altLang="zh-TW" b="1" dirty="0"/>
              <a:t>Prince of Air</a:t>
            </a:r>
            <a:r>
              <a:rPr lang="zh-TW" altLang="zh-TW" b="1" dirty="0"/>
              <a:t>天空掌權者的首領</a:t>
            </a:r>
            <a:endParaRPr lang="zh-TW" altLang="zh-TW"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9616"/>
            <a:ext cx="430553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259632" y="3673169"/>
            <a:ext cx="648072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altLang="zh-TW" sz="3600" b="1" dirty="0"/>
              <a:t>Prince of Air</a:t>
            </a:r>
            <a:r>
              <a:rPr lang="zh-TW" altLang="zh-TW" sz="3600" b="1" dirty="0"/>
              <a:t>天空掌權者的首領</a:t>
            </a:r>
            <a:endParaRPr lang="zh-TW" altLang="zh-TW" sz="3600" dirty="0"/>
          </a:p>
        </p:txBody>
      </p:sp>
      <p:sp>
        <p:nvSpPr>
          <p:cNvPr id="5" name="矩形 4"/>
          <p:cNvSpPr/>
          <p:nvPr/>
        </p:nvSpPr>
        <p:spPr>
          <a:xfrm>
            <a:off x="1979712" y="0"/>
            <a:ext cx="504056" cy="3643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21804" y="4500510"/>
            <a:ext cx="7956376" cy="461665"/>
          </a:xfrm>
          <a:prstGeom prst="rect">
            <a:avLst/>
          </a:prstGeom>
        </p:spPr>
        <p:txBody>
          <a:bodyPr wrap="square">
            <a:spAutoFit/>
          </a:bodyPr>
          <a:lstStyle/>
          <a:p>
            <a:r>
              <a:rPr lang="en-US" altLang="zh-TW" sz="2400" b="1" dirty="0"/>
              <a:t> 7/12/2020  Rev. Joseph Chang   BOLGPC </a:t>
            </a:r>
            <a:r>
              <a:rPr lang="zh-TW" altLang="en-US" sz="2400" b="1" dirty="0"/>
              <a:t>爾灣大公園靈糧堂</a:t>
            </a:r>
            <a:endParaRPr lang="zh-TW" altLang="en-US" sz="2400" dirty="0"/>
          </a:p>
        </p:txBody>
      </p:sp>
    </p:spTree>
    <p:extLst>
      <p:ext uri="{BB962C8B-B14F-4D97-AF65-F5344CB8AC3E}">
        <p14:creationId xmlns:p14="http://schemas.microsoft.com/office/powerpoint/2010/main" val="210371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81" y="2672590"/>
            <a:ext cx="4106558" cy="205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109" y="2672589"/>
            <a:ext cx="3913145" cy="205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39552" y="525458"/>
            <a:ext cx="1654620" cy="461665"/>
          </a:xfrm>
          <a:prstGeom prst="rect">
            <a:avLst/>
          </a:prstGeom>
        </p:spPr>
        <p:txBody>
          <a:bodyPr wrap="none">
            <a:spAutoFit/>
          </a:bodyPr>
          <a:lstStyle/>
          <a:p>
            <a:r>
              <a:rPr lang="zh-TW" altLang="zh-TW" sz="2400" b="1" dirty="0"/>
              <a:t>中國</a:t>
            </a:r>
            <a:r>
              <a:rPr lang="en-US" altLang="zh-TW" sz="2400" b="1" dirty="0"/>
              <a:t>/China</a:t>
            </a:r>
            <a:endParaRPr lang="zh-TW" altLang="en-US" sz="2400"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67494"/>
            <a:ext cx="2916733" cy="194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46943"/>
            <a:ext cx="3333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5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rump's Pick Could Move VOA Further Right—but It's Never Been an ..."/>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5526"/>
            <a:ext cx="3302833" cy="3024336"/>
          </a:xfrm>
          <a:prstGeom prst="rect">
            <a:avLst/>
          </a:prstGeom>
          <a:noFill/>
          <a:ln>
            <a:noFill/>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矩形 4"/>
          <p:cNvSpPr/>
          <p:nvPr/>
        </p:nvSpPr>
        <p:spPr>
          <a:xfrm>
            <a:off x="323528" y="3764051"/>
            <a:ext cx="5184576" cy="1292662"/>
          </a:xfrm>
          <a:prstGeom prst="rect">
            <a:avLst/>
          </a:prstGeom>
        </p:spPr>
        <p:txBody>
          <a:bodyPr wrap="square">
            <a:spAutoFit/>
          </a:bodyPr>
          <a:lstStyle/>
          <a:p>
            <a:r>
              <a:rPr lang="zh-TW" altLang="zh-TW" sz="2600" b="1" dirty="0"/>
              <a:t>新任美國國際媒體署</a:t>
            </a:r>
            <a:r>
              <a:rPr lang="en-US" altLang="zh-TW" sz="2600" b="1" dirty="0"/>
              <a:t>(U.S. Agency for Global Media)</a:t>
            </a:r>
            <a:r>
              <a:rPr lang="zh-TW" altLang="zh-TW" sz="2600" b="1" dirty="0"/>
              <a:t>主管的帕克</a:t>
            </a:r>
            <a:r>
              <a:rPr lang="en-US" altLang="zh-TW" sz="2600" b="1" dirty="0"/>
              <a:t>(Michael Pack)</a:t>
            </a:r>
            <a:endParaRPr lang="zh-TW" altLang="en-US" sz="26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765957"/>
            <a:ext cx="4727165" cy="265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08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6826" y="1779662"/>
            <a:ext cx="7881598" cy="1292662"/>
          </a:xfrm>
          <a:prstGeom prst="rect">
            <a:avLst/>
          </a:prstGeom>
        </p:spPr>
        <p:txBody>
          <a:bodyPr wrap="square">
            <a:spAutoFit/>
          </a:bodyPr>
          <a:lstStyle/>
          <a:p>
            <a:r>
              <a:rPr lang="en-US" altLang="zh-TW" sz="2600" b="1" dirty="0">
                <a:solidFill>
                  <a:srgbClr val="FF0000"/>
                </a:solidFill>
              </a:rPr>
              <a:t>1. </a:t>
            </a:r>
            <a:r>
              <a:rPr lang="zh-TW" altLang="zh-TW" sz="2600" b="1" dirty="0"/>
              <a:t>無效</a:t>
            </a:r>
            <a:endParaRPr lang="en-US" altLang="zh-TW" sz="2600" b="1" dirty="0"/>
          </a:p>
          <a:p>
            <a:r>
              <a:rPr lang="en-US" altLang="zh-TW" sz="2600" b="1" dirty="0"/>
              <a:t>    The current software is too old, so the apparent</a:t>
            </a:r>
          </a:p>
          <a:p>
            <a:r>
              <a:rPr lang="en-US" altLang="zh-TW" sz="2600" b="1" dirty="0"/>
              <a:t>    effect is minimum</a:t>
            </a:r>
            <a:endParaRPr lang="zh-TW" altLang="en-US" sz="2600" b="1" dirty="0"/>
          </a:p>
        </p:txBody>
      </p:sp>
      <p:sp>
        <p:nvSpPr>
          <p:cNvPr id="4" name="矩形 3"/>
          <p:cNvSpPr/>
          <p:nvPr/>
        </p:nvSpPr>
        <p:spPr>
          <a:xfrm>
            <a:off x="544388" y="3219822"/>
            <a:ext cx="7769157" cy="1292662"/>
          </a:xfrm>
          <a:prstGeom prst="rect">
            <a:avLst/>
          </a:prstGeom>
        </p:spPr>
        <p:txBody>
          <a:bodyPr wrap="square">
            <a:spAutoFit/>
          </a:bodyPr>
          <a:lstStyle/>
          <a:p>
            <a:r>
              <a:rPr lang="en-US" altLang="zh-TW" sz="2600" b="1" dirty="0">
                <a:solidFill>
                  <a:srgbClr val="FF0000"/>
                </a:solidFill>
              </a:rPr>
              <a:t>2. </a:t>
            </a:r>
            <a:r>
              <a:rPr lang="zh-TW" altLang="zh-TW" sz="2600" b="1" dirty="0"/>
              <a:t>破壞自由競爭</a:t>
            </a:r>
            <a:endParaRPr lang="en-US" altLang="zh-TW" sz="2600" b="1" dirty="0"/>
          </a:p>
          <a:p>
            <a:r>
              <a:rPr lang="en-US" altLang="zh-TW" sz="2600" b="1" dirty="0"/>
              <a:t>    The government please do not intervene in the free</a:t>
            </a:r>
          </a:p>
          <a:p>
            <a:r>
              <a:rPr lang="en-US" altLang="zh-TW" sz="2600" b="1" dirty="0"/>
              <a:t>    market of internet. </a:t>
            </a:r>
            <a:endParaRPr lang="zh-TW" altLang="en-US" sz="2600" b="1" dirty="0"/>
          </a:p>
        </p:txBody>
      </p:sp>
      <p:sp>
        <p:nvSpPr>
          <p:cNvPr id="7" name="矩形 6"/>
          <p:cNvSpPr/>
          <p:nvPr/>
        </p:nvSpPr>
        <p:spPr>
          <a:xfrm>
            <a:off x="949465" y="269235"/>
            <a:ext cx="8048578" cy="1292662"/>
          </a:xfrm>
          <a:prstGeom prst="rect">
            <a:avLst/>
          </a:prstGeom>
        </p:spPr>
        <p:txBody>
          <a:bodyPr wrap="square">
            <a:spAutoFit/>
          </a:bodyPr>
          <a:lstStyle/>
          <a:p>
            <a:r>
              <a:rPr lang="zh-TW" altLang="zh-TW" sz="2600" b="1" dirty="0"/>
              <a:t>但是受到了紐約時報中文網的反對</a:t>
            </a:r>
            <a:r>
              <a:rPr lang="zh-TW" altLang="en-US" sz="2600" b="1" dirty="0"/>
              <a:t>，</a:t>
            </a:r>
            <a:r>
              <a:rPr lang="zh-TW" altLang="zh-TW" sz="2600" b="1" dirty="0"/>
              <a:t>他們的理由是</a:t>
            </a:r>
            <a:r>
              <a:rPr lang="en-US" altLang="zh-TW" sz="2600" b="1" dirty="0"/>
              <a:t>:</a:t>
            </a:r>
          </a:p>
          <a:p>
            <a:r>
              <a:rPr lang="en-US" altLang="zh-TW" sz="2600" b="1" dirty="0"/>
              <a:t>But it was opposed by the New York Times Chinese website. Their reasons are:</a:t>
            </a:r>
            <a:endParaRPr lang="zh-TW" altLang="zh-TW" sz="2600" b="1" dirty="0"/>
          </a:p>
        </p:txBody>
      </p:sp>
      <p:sp>
        <p:nvSpPr>
          <p:cNvPr id="8" name="向右箭號 7"/>
          <p:cNvSpPr/>
          <p:nvPr/>
        </p:nvSpPr>
        <p:spPr>
          <a:xfrm>
            <a:off x="532213" y="411510"/>
            <a:ext cx="399411"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045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979656"/>
            <a:ext cx="5841856" cy="892552"/>
          </a:xfrm>
          <a:prstGeom prst="rect">
            <a:avLst/>
          </a:prstGeom>
        </p:spPr>
        <p:txBody>
          <a:bodyPr wrap="none">
            <a:spAutoFit/>
          </a:bodyPr>
          <a:lstStyle/>
          <a:p>
            <a:r>
              <a:rPr lang="zh-TW" altLang="zh-TW" sz="2600" b="1" dirty="0">
                <a:solidFill>
                  <a:srgbClr val="FF0000"/>
                </a:solidFill>
              </a:rPr>
              <a:t>最讓人警惕的就是</a:t>
            </a:r>
            <a:r>
              <a:rPr lang="en-US" altLang="zh-TW" sz="2600" b="1" dirty="0">
                <a:solidFill>
                  <a:srgbClr val="FF0000"/>
                </a:solidFill>
              </a:rPr>
              <a:t>:</a:t>
            </a:r>
          </a:p>
          <a:p>
            <a:r>
              <a:rPr lang="en-US" altLang="zh-TW" sz="2600" b="1" dirty="0">
                <a:solidFill>
                  <a:srgbClr val="FF0000"/>
                </a:solidFill>
              </a:rPr>
              <a:t>The most alarming thing is the following:</a:t>
            </a:r>
            <a:endParaRPr lang="zh-TW" altLang="en-US" sz="2600" b="1" dirty="0">
              <a:solidFill>
                <a:srgbClr val="FF0000"/>
              </a:solidFill>
            </a:endParaRPr>
          </a:p>
        </p:txBody>
      </p:sp>
      <p:sp>
        <p:nvSpPr>
          <p:cNvPr id="3" name="矩形 2"/>
          <p:cNvSpPr/>
          <p:nvPr/>
        </p:nvSpPr>
        <p:spPr>
          <a:xfrm>
            <a:off x="323528" y="2499742"/>
            <a:ext cx="8568952" cy="1692771"/>
          </a:xfrm>
          <a:prstGeom prst="rect">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zh-TW" altLang="zh-TW" sz="2600" b="1" dirty="0"/>
              <a:t>你以為你是在讀新聞的報告</a:t>
            </a:r>
            <a:r>
              <a:rPr lang="en-US" altLang="zh-TW" sz="2600" b="1" dirty="0"/>
              <a:t>, </a:t>
            </a:r>
            <a:r>
              <a:rPr lang="zh-TW" altLang="zh-TW" sz="2600" b="1" dirty="0"/>
              <a:t>但實際上</a:t>
            </a:r>
            <a:r>
              <a:rPr lang="en-US" altLang="zh-TW" sz="2600" b="1" dirty="0"/>
              <a:t>, </a:t>
            </a:r>
            <a:r>
              <a:rPr lang="zh-TW" altLang="zh-TW" sz="2600" b="1" dirty="0"/>
              <a:t>你是在讀新聞記者對這件事情的意見</a:t>
            </a:r>
            <a:r>
              <a:rPr lang="en-US" altLang="zh-TW" sz="2600" b="1" dirty="0"/>
              <a:t>.</a:t>
            </a:r>
          </a:p>
          <a:p>
            <a:r>
              <a:rPr lang="en-US" altLang="zh-TW" sz="2600" b="1" dirty="0"/>
              <a:t>You thought you were reading the news report, but in fact, you were reading the news reporter's opinion on this matter.</a:t>
            </a:r>
            <a:endParaRPr lang="zh-TW" altLang="en-US" sz="26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3478"/>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71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36068" y="2442255"/>
            <a:ext cx="3916052" cy="43204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2627784" y="411510"/>
            <a:ext cx="2088232" cy="43204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179512" y="411510"/>
            <a:ext cx="8784976" cy="4493538"/>
          </a:xfrm>
          <a:prstGeom prst="rect">
            <a:avLst/>
          </a:prstGeom>
        </p:spPr>
        <p:txBody>
          <a:bodyPr wrap="square">
            <a:spAutoFit/>
          </a:bodyPr>
          <a:lstStyle/>
          <a:p>
            <a:r>
              <a:rPr lang="en-US" altLang="zh-TW" sz="2600" b="1" baseline="30000" dirty="0"/>
              <a:t>6</a:t>
            </a:r>
            <a:r>
              <a:rPr lang="zh-TW" altLang="zh-TW" sz="2600" b="1" dirty="0"/>
              <a:t>又有</a:t>
            </a:r>
            <a:r>
              <a:rPr lang="zh-TW" altLang="zh-TW" sz="2600" b="1" dirty="0">
                <a:solidFill>
                  <a:srgbClr val="FF0000"/>
                </a:solidFill>
              </a:rPr>
              <a:t>不守本位、離開自己住處</a:t>
            </a:r>
            <a:r>
              <a:rPr lang="zh-TW" altLang="zh-TW" sz="2600" b="1" dirty="0"/>
              <a:t>的天使，主用鎖鍊把他們永遠拘留在黑暗裡，等候大日的審判。</a:t>
            </a:r>
            <a:r>
              <a:rPr lang="en-US" altLang="zh-TW" sz="2600" b="1" baseline="30000" dirty="0"/>
              <a:t>7</a:t>
            </a:r>
            <a:r>
              <a:rPr lang="zh-TW" altLang="zh-TW" sz="2600" b="1" dirty="0"/>
              <a:t>又如所多瑪、蛾摩拉和周圍城邑的人，也照他們一味的行淫，隨從逆性的情慾，就受永火的刑罰，作為鑑戒。</a:t>
            </a:r>
            <a:r>
              <a:rPr lang="en-US" altLang="zh-TW" sz="2600" b="1" baseline="30000" dirty="0"/>
              <a:t> </a:t>
            </a:r>
          </a:p>
          <a:p>
            <a:r>
              <a:rPr lang="en-US" altLang="zh-TW" sz="2600" b="1" baseline="30000" dirty="0"/>
              <a:t>6</a:t>
            </a:r>
            <a:r>
              <a:rPr lang="en-US" altLang="zh-TW" sz="2600" b="1" dirty="0"/>
              <a:t>And the angels who </a:t>
            </a:r>
            <a:r>
              <a:rPr lang="en-US" altLang="zh-TW" sz="2600" b="1" dirty="0">
                <a:solidFill>
                  <a:srgbClr val="FF0000"/>
                </a:solidFill>
              </a:rPr>
              <a:t>did not stay within their own position of authority, but left their proper dwelling</a:t>
            </a:r>
            <a:r>
              <a:rPr lang="en-US" altLang="zh-TW" sz="2600" b="1" dirty="0"/>
              <a:t>, he has kept in eternal chains under gloomy darkness until the judgment of the great day- </a:t>
            </a:r>
            <a:r>
              <a:rPr lang="en-US" altLang="zh-TW" sz="2600" b="1" baseline="30000" dirty="0"/>
              <a:t>7</a:t>
            </a:r>
            <a:r>
              <a:rPr lang="en-US" altLang="zh-TW" sz="2600" b="1" dirty="0"/>
              <a:t>just as Sodom and Gomorrah and the surrounding cities, which likewise indulged in sexual immorality and pursued unnatural desire, serve as an example by undergoing a punishment of eternal fire.</a:t>
            </a:r>
            <a:endParaRPr lang="zh-TW" altLang="en-US" sz="2600" b="1" dirty="0"/>
          </a:p>
        </p:txBody>
      </p:sp>
    </p:spTree>
    <p:extLst>
      <p:ext uri="{BB962C8B-B14F-4D97-AF65-F5344CB8AC3E}">
        <p14:creationId xmlns:p14="http://schemas.microsoft.com/office/powerpoint/2010/main" val="34293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83518"/>
            <a:ext cx="8496944" cy="4370427"/>
          </a:xfrm>
          <a:prstGeom prst="rect">
            <a:avLst/>
          </a:prstGeom>
        </p:spPr>
        <p:txBody>
          <a:bodyPr wrap="square">
            <a:spAutoFit/>
          </a:bodyPr>
          <a:lstStyle/>
          <a:p>
            <a:r>
              <a:rPr lang="en-US" altLang="zh-TW" sz="2600" b="1" baseline="30000" dirty="0"/>
              <a:t>8</a:t>
            </a:r>
            <a:r>
              <a:rPr lang="zh-TW" altLang="zh-TW" sz="2600" b="1" dirty="0"/>
              <a:t>這些作夢的人也像他們污穢身體，輕慢主治的，毀謗在尊位的。</a:t>
            </a:r>
            <a:r>
              <a:rPr lang="en-US" altLang="zh-TW" sz="2600" b="1" baseline="30000" dirty="0"/>
              <a:t>9</a:t>
            </a:r>
            <a:r>
              <a:rPr lang="zh-TW" altLang="zh-TW" sz="2600" b="1" dirty="0"/>
              <a:t>天使長米迦勒為摩西的屍首與魔鬼爭辯的時候，尚且不敢用毀謗的話罪責他，只說：「主責備你罷！」</a:t>
            </a:r>
            <a:endParaRPr lang="en-US" altLang="zh-TW" sz="2600" b="1" dirty="0"/>
          </a:p>
          <a:p>
            <a:r>
              <a:rPr lang="zh-TW" altLang="zh-TW" sz="2600" b="1" dirty="0"/>
              <a:t>【猶</a:t>
            </a:r>
            <a:r>
              <a:rPr lang="en-US" altLang="zh-TW" sz="2600" b="1" dirty="0"/>
              <a:t> 1:6~9</a:t>
            </a:r>
            <a:r>
              <a:rPr lang="zh-TW" altLang="zh-TW" sz="2600" b="1" dirty="0"/>
              <a:t>】</a:t>
            </a:r>
            <a:endParaRPr lang="en-US" altLang="zh-TW" sz="2600" b="1" dirty="0"/>
          </a:p>
          <a:p>
            <a:r>
              <a:rPr lang="zh-TW" altLang="zh-TW" sz="2600" b="1" dirty="0"/>
              <a:t> </a:t>
            </a:r>
            <a:r>
              <a:rPr lang="en-US" altLang="zh-TW" sz="2600" b="1" baseline="30000" dirty="0"/>
              <a:t>8</a:t>
            </a:r>
            <a:r>
              <a:rPr lang="en-US" altLang="zh-TW" sz="2600" b="1" dirty="0"/>
              <a:t>Yet in like manner these people also, relying on their dreams, defile the flesh, reject authority, and blaspheme the glorious ones. </a:t>
            </a:r>
            <a:r>
              <a:rPr lang="en-US" altLang="zh-TW" sz="2600" b="1" baseline="30000" dirty="0"/>
              <a:t>9</a:t>
            </a:r>
            <a:r>
              <a:rPr lang="en-US" altLang="zh-TW" sz="2600" b="1" dirty="0"/>
              <a:t>But when the archangel Michael, contending with the devil, was disputing about the body of Moses, he did not presume to pronounce a blasphemous judgment, but said, "The Lord rebuke you." </a:t>
            </a:r>
            <a:r>
              <a:rPr lang="zh-TW" altLang="zh-TW" sz="2600" b="1" dirty="0"/>
              <a:t>【</a:t>
            </a:r>
            <a:r>
              <a:rPr lang="en-US" altLang="zh-TW" sz="2600" b="1" dirty="0"/>
              <a:t>Jude 1:6~9</a:t>
            </a:r>
            <a:r>
              <a:rPr lang="zh-TW" altLang="zh-TW" sz="2600" b="1" dirty="0"/>
              <a:t>】</a:t>
            </a:r>
          </a:p>
          <a:p>
            <a:endParaRPr lang="zh-TW" altLang="en-US" dirty="0"/>
          </a:p>
        </p:txBody>
      </p:sp>
    </p:spTree>
    <p:extLst>
      <p:ext uri="{BB962C8B-B14F-4D97-AF65-F5344CB8AC3E}">
        <p14:creationId xmlns:p14="http://schemas.microsoft.com/office/powerpoint/2010/main" val="87318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9343" y="2067694"/>
            <a:ext cx="7128792" cy="892552"/>
          </a:xfrm>
          <a:prstGeom prst="rect">
            <a:avLst/>
          </a:prstGeom>
        </p:spPr>
        <p:txBody>
          <a:bodyPr wrap="square">
            <a:spAutoFit/>
          </a:bodyPr>
          <a:lstStyle/>
          <a:p>
            <a:r>
              <a:rPr lang="en-US" altLang="zh-TW" sz="2600" b="1" dirty="0">
                <a:solidFill>
                  <a:srgbClr val="FF0000"/>
                </a:solidFill>
              </a:rPr>
              <a:t>1. </a:t>
            </a:r>
            <a:r>
              <a:rPr lang="en-US" altLang="zh-TW" sz="2600" b="1" dirty="0"/>
              <a:t>1</a:t>
            </a:r>
            <a:r>
              <a:rPr lang="en-US" altLang="zh-TW" sz="2600" b="1" baseline="30000" dirty="0"/>
              <a:t>st</a:t>
            </a:r>
            <a:r>
              <a:rPr lang="en-US" altLang="zh-TW" sz="2600" b="1" dirty="0"/>
              <a:t> trait of Prince of Air:</a:t>
            </a:r>
          </a:p>
          <a:p>
            <a:r>
              <a:rPr lang="en-US" altLang="zh-TW" sz="2600" b="1" dirty="0"/>
              <a:t>    Left their proper dwelling/</a:t>
            </a:r>
            <a:r>
              <a:rPr lang="zh-TW" altLang="zh-TW" sz="2600" b="1" dirty="0"/>
              <a:t>不守本位</a:t>
            </a:r>
            <a:r>
              <a:rPr lang="en-US" altLang="zh-TW" sz="2600" b="1" dirty="0"/>
              <a:t>:</a:t>
            </a:r>
            <a:endParaRPr lang="zh-TW" altLang="zh-TW" sz="2600" b="1" dirty="0"/>
          </a:p>
        </p:txBody>
      </p:sp>
      <p:sp>
        <p:nvSpPr>
          <p:cNvPr id="3" name="矩形 2"/>
          <p:cNvSpPr/>
          <p:nvPr/>
        </p:nvSpPr>
        <p:spPr>
          <a:xfrm>
            <a:off x="779343" y="3458641"/>
            <a:ext cx="7128792" cy="892552"/>
          </a:xfrm>
          <a:prstGeom prst="rect">
            <a:avLst/>
          </a:prstGeom>
        </p:spPr>
        <p:txBody>
          <a:bodyPr wrap="square">
            <a:spAutoFit/>
          </a:bodyPr>
          <a:lstStyle/>
          <a:p>
            <a:r>
              <a:rPr lang="en-US" altLang="zh-TW" sz="2600" b="1" dirty="0">
                <a:solidFill>
                  <a:srgbClr val="FF0000"/>
                </a:solidFill>
              </a:rPr>
              <a:t>2. </a:t>
            </a:r>
            <a:r>
              <a:rPr lang="en-US" altLang="zh-TW" sz="2600" b="1" dirty="0"/>
              <a:t>2</a:t>
            </a:r>
            <a:r>
              <a:rPr lang="en-US" altLang="zh-TW" sz="2600" b="1" baseline="30000" dirty="0"/>
              <a:t>nd</a:t>
            </a:r>
            <a:r>
              <a:rPr lang="en-US" altLang="zh-TW" sz="2600" b="1" dirty="0"/>
              <a:t> trait of Prince of Air: </a:t>
            </a:r>
          </a:p>
          <a:p>
            <a:r>
              <a:rPr lang="en-US" altLang="zh-TW" sz="2600" b="1" dirty="0"/>
              <a:t>    Usurp the authority/</a:t>
            </a:r>
            <a:r>
              <a:rPr lang="zh-TW" altLang="zh-TW" sz="2600" b="1" dirty="0"/>
              <a:t>不服從權柄</a:t>
            </a:r>
          </a:p>
        </p:txBody>
      </p:sp>
      <p:sp>
        <p:nvSpPr>
          <p:cNvPr id="4" name="矩形 3"/>
          <p:cNvSpPr/>
          <p:nvPr/>
        </p:nvSpPr>
        <p:spPr>
          <a:xfrm>
            <a:off x="549677" y="699542"/>
            <a:ext cx="7344816" cy="892552"/>
          </a:xfrm>
          <a:prstGeom prst="rect">
            <a:avLst/>
          </a:prstGeom>
        </p:spPr>
        <p:txBody>
          <a:bodyPr wrap="square">
            <a:spAutoFit/>
          </a:bodyPr>
          <a:lstStyle/>
          <a:p>
            <a:r>
              <a:rPr lang="zh-TW" altLang="en-US" sz="2600" b="1" dirty="0">
                <a:solidFill>
                  <a:srgbClr val="FF0000"/>
                </a:solidFill>
              </a:rPr>
              <a:t>→</a:t>
            </a:r>
            <a:r>
              <a:rPr lang="zh-TW" altLang="zh-TW" sz="2600" b="1" dirty="0"/>
              <a:t>上面的這些報導有兩個特點</a:t>
            </a:r>
            <a:r>
              <a:rPr lang="en-US" altLang="zh-TW" sz="2600" b="1" dirty="0"/>
              <a:t>:</a:t>
            </a:r>
            <a:br>
              <a:rPr lang="en-US" altLang="zh-TW" sz="2600" b="1" dirty="0"/>
            </a:br>
            <a:r>
              <a:rPr lang="en-US" altLang="zh-TW" sz="2600" b="1" dirty="0"/>
              <a:t>     The above reports have two characteristics.</a:t>
            </a:r>
            <a:endParaRPr lang="zh-TW" altLang="en-US" sz="2600" b="1" dirty="0"/>
          </a:p>
        </p:txBody>
      </p:sp>
    </p:spTree>
    <p:extLst>
      <p:ext uri="{BB962C8B-B14F-4D97-AF65-F5344CB8AC3E}">
        <p14:creationId xmlns:p14="http://schemas.microsoft.com/office/powerpoint/2010/main" val="15643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8124" y="456138"/>
            <a:ext cx="8538371" cy="2092881"/>
          </a:xfrm>
          <a:prstGeom prst="rect">
            <a:avLst/>
          </a:prstGeom>
        </p:spPr>
        <p:txBody>
          <a:bodyPr wrap="square">
            <a:spAutoFit/>
          </a:bodyPr>
          <a:lstStyle/>
          <a:p>
            <a:r>
              <a:rPr lang="zh-TW" altLang="zh-TW" dirty="0"/>
              <a:t> </a:t>
            </a:r>
            <a:r>
              <a:rPr lang="zh-TW" altLang="en-US" sz="2600" dirty="0">
                <a:solidFill>
                  <a:srgbClr val="FF0000"/>
                </a:solidFill>
                <a:sym typeface="Wingdings"/>
              </a:rPr>
              <a:t></a:t>
            </a:r>
            <a:r>
              <a:rPr lang="zh-TW" altLang="zh-TW" sz="2600" b="1" dirty="0"/>
              <a:t>新聞報導是要公平公正的</a:t>
            </a:r>
            <a:r>
              <a:rPr lang="en-US" altLang="zh-TW" sz="2600" b="1" dirty="0"/>
              <a:t>. </a:t>
            </a:r>
            <a:r>
              <a:rPr lang="zh-TW" altLang="zh-TW" sz="2600" b="1" dirty="0"/>
              <a:t>一般的報導需要注重的是</a:t>
            </a:r>
            <a:r>
              <a:rPr lang="en-US" altLang="zh-TW" sz="2600" b="1" dirty="0"/>
              <a:t>:</a:t>
            </a:r>
          </a:p>
          <a:p>
            <a:r>
              <a:rPr lang="en-US" altLang="zh-TW" sz="2600" b="1" dirty="0"/>
              <a:t>     Professional journalism associations, individual news</a:t>
            </a:r>
          </a:p>
          <a:p>
            <a:r>
              <a:rPr lang="en-US" altLang="zh-TW" sz="2600" b="1" dirty="0"/>
              <a:t>     organizations, and journalists themselves often have their</a:t>
            </a:r>
          </a:p>
          <a:p>
            <a:r>
              <a:rPr lang="en-US" altLang="zh-TW" sz="2600" b="1" dirty="0"/>
              <a:t>     own "code of ethics;" however, most share these basic </a:t>
            </a:r>
          </a:p>
          <a:p>
            <a:r>
              <a:rPr lang="en-US" altLang="zh-TW" sz="2600" b="1" dirty="0"/>
              <a:t>     principles</a:t>
            </a:r>
            <a:r>
              <a:rPr lang="en-US" altLang="zh-TW" dirty="0"/>
              <a:t>:</a:t>
            </a:r>
            <a:endParaRPr lang="zh-TW" altLang="en-US" dirty="0"/>
          </a:p>
        </p:txBody>
      </p:sp>
      <p:sp>
        <p:nvSpPr>
          <p:cNvPr id="3" name="矩形 2"/>
          <p:cNvSpPr/>
          <p:nvPr/>
        </p:nvSpPr>
        <p:spPr>
          <a:xfrm>
            <a:off x="683568" y="3003798"/>
            <a:ext cx="8136904" cy="1292662"/>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dirty="0"/>
              <a:t> </a:t>
            </a:r>
            <a:r>
              <a:rPr lang="en-US" altLang="zh-TW" sz="2600" b="1" dirty="0"/>
              <a:t>truthfulness/</a:t>
            </a:r>
            <a:r>
              <a:rPr lang="zh-TW" altLang="zh-TW" sz="2600" b="1" dirty="0"/>
              <a:t>真實性</a:t>
            </a:r>
            <a:r>
              <a:rPr lang="en-US" altLang="zh-TW" sz="2600" b="1" dirty="0"/>
              <a:t>, accuracy/</a:t>
            </a:r>
            <a:r>
              <a:rPr lang="zh-TW" altLang="zh-TW" sz="2600" b="1" dirty="0"/>
              <a:t>準確性</a:t>
            </a:r>
            <a:r>
              <a:rPr lang="en-US" altLang="zh-TW" sz="2600" b="1" dirty="0"/>
              <a:t>, </a:t>
            </a:r>
          </a:p>
          <a:p>
            <a:r>
              <a:rPr lang="en-US" altLang="zh-TW" sz="2600" b="1" dirty="0"/>
              <a:t>objectivity/</a:t>
            </a:r>
            <a:r>
              <a:rPr lang="zh-TW" altLang="zh-TW" sz="2600" b="1" dirty="0"/>
              <a:t>客觀性</a:t>
            </a:r>
            <a:r>
              <a:rPr lang="en-US" altLang="zh-TW" sz="2600" b="1" dirty="0"/>
              <a:t>, impartiality/</a:t>
            </a:r>
            <a:r>
              <a:rPr lang="zh-TW" altLang="zh-TW" sz="2600" b="1" dirty="0"/>
              <a:t>公正性</a:t>
            </a:r>
            <a:r>
              <a:rPr lang="en-US" altLang="zh-TW" sz="2600" b="1" dirty="0"/>
              <a:t>, </a:t>
            </a:r>
          </a:p>
          <a:p>
            <a:r>
              <a:rPr lang="en-US" altLang="zh-TW" sz="2600" b="1" dirty="0"/>
              <a:t>fairness/</a:t>
            </a:r>
            <a:r>
              <a:rPr lang="zh-TW" altLang="zh-TW" sz="2600" b="1" dirty="0"/>
              <a:t>公平性</a:t>
            </a:r>
            <a:r>
              <a:rPr lang="en-US" altLang="zh-TW" sz="2600" b="1" dirty="0"/>
              <a:t>, and public accountability/</a:t>
            </a:r>
            <a:r>
              <a:rPr lang="zh-TW" altLang="zh-TW" sz="2600" b="1" dirty="0"/>
              <a:t>對社會負責</a:t>
            </a:r>
            <a:r>
              <a:rPr lang="en-US" altLang="zh-TW" sz="2600" b="1" dirty="0"/>
              <a:t>.</a:t>
            </a:r>
            <a:endParaRPr lang="zh-TW" altLang="zh-TW" sz="2600" b="1" dirty="0"/>
          </a:p>
        </p:txBody>
      </p:sp>
    </p:spTree>
    <p:extLst>
      <p:ext uri="{BB962C8B-B14F-4D97-AF65-F5344CB8AC3E}">
        <p14:creationId xmlns:p14="http://schemas.microsoft.com/office/powerpoint/2010/main" val="3060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8212" y="222994"/>
            <a:ext cx="1695913" cy="492443"/>
          </a:xfrm>
          <a:prstGeom prst="rect">
            <a:avLst/>
          </a:prstGeom>
        </p:spPr>
        <p:txBody>
          <a:bodyPr wrap="none">
            <a:spAutoFit/>
          </a:bodyPr>
          <a:lstStyle/>
          <a:p>
            <a:r>
              <a:rPr lang="en-US" altLang="zh-TW" sz="2600" b="1" dirty="0">
                <a:solidFill>
                  <a:srgbClr val="FF0000"/>
                </a:solidFill>
              </a:rPr>
              <a:t>Example 3:</a:t>
            </a:r>
            <a:endParaRPr lang="zh-TW" altLang="zh-TW" sz="2600" dirty="0">
              <a:solidFill>
                <a:srgbClr val="FF0000"/>
              </a:solidFill>
            </a:endParaRPr>
          </a:p>
        </p:txBody>
      </p:sp>
      <p:pic>
        <p:nvPicPr>
          <p:cNvPr id="3" name="Picture 3" descr="Robert L. Johnson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149" y="1451020"/>
            <a:ext cx="2549649" cy="2694851"/>
          </a:xfrm>
          <a:prstGeom prst="rect">
            <a:avLst/>
          </a:prstGeom>
          <a:noFill/>
          <a:ln>
            <a:noFill/>
          </a:ln>
        </p:spPr>
      </p:pic>
      <p:sp>
        <p:nvSpPr>
          <p:cNvPr id="4" name="矩形 3"/>
          <p:cNvSpPr/>
          <p:nvPr/>
        </p:nvSpPr>
        <p:spPr>
          <a:xfrm>
            <a:off x="2051720" y="4334305"/>
            <a:ext cx="5099409" cy="400110"/>
          </a:xfrm>
          <a:prstGeom prst="rect">
            <a:avLst/>
          </a:prstGeom>
        </p:spPr>
        <p:txBody>
          <a:bodyPr wrap="none">
            <a:spAutoFit/>
          </a:bodyPr>
          <a:lstStyle/>
          <a:p>
            <a:r>
              <a:rPr lang="en-US" altLang="zh-TW" sz="2000" b="1" dirty="0"/>
              <a:t>Robert Johnson, billionaire. Co-founder of BET</a:t>
            </a:r>
            <a:endParaRPr lang="zh-TW" altLang="en-US" sz="2000" b="1" dirty="0"/>
          </a:p>
        </p:txBody>
      </p:sp>
      <p:sp>
        <p:nvSpPr>
          <p:cNvPr id="5" name="矩形 4"/>
          <p:cNvSpPr/>
          <p:nvPr/>
        </p:nvSpPr>
        <p:spPr>
          <a:xfrm>
            <a:off x="1190041" y="3939902"/>
            <a:ext cx="237566" cy="369332"/>
          </a:xfrm>
          <a:prstGeom prst="rect">
            <a:avLst/>
          </a:prstGeom>
        </p:spPr>
        <p:txBody>
          <a:bodyPr wrap="none">
            <a:spAutoFit/>
          </a:bodyPr>
          <a:lstStyle/>
          <a:p>
            <a:r>
              <a:rPr lang="en-US" altLang="zh-TW" dirty="0"/>
              <a:t> </a:t>
            </a:r>
            <a:endParaRPr lang="zh-TW" altLang="en-US" dirty="0"/>
          </a:p>
        </p:txBody>
      </p:sp>
      <p:sp>
        <p:nvSpPr>
          <p:cNvPr id="10" name="矩形 9"/>
          <p:cNvSpPr/>
          <p:nvPr/>
        </p:nvSpPr>
        <p:spPr>
          <a:xfrm>
            <a:off x="2123728" y="710668"/>
            <a:ext cx="5239191" cy="461665"/>
          </a:xfrm>
          <a:prstGeom prst="rect">
            <a:avLst/>
          </a:prstGeom>
        </p:spPr>
        <p:txBody>
          <a:bodyPr wrap="none">
            <a:spAutoFit/>
          </a:bodyPr>
          <a:lstStyle/>
          <a:p>
            <a:r>
              <a:rPr lang="zh-TW" altLang="zh-TW" sz="2400" b="1" dirty="0"/>
              <a:t>對黑人的賠償行動</a:t>
            </a:r>
            <a:r>
              <a:rPr lang="en-US" altLang="zh-TW" sz="2400" b="1" dirty="0"/>
              <a:t>/Slavery reparations</a:t>
            </a:r>
          </a:p>
        </p:txBody>
      </p:sp>
    </p:spTree>
    <p:extLst>
      <p:ext uri="{BB962C8B-B14F-4D97-AF65-F5344CB8AC3E}">
        <p14:creationId xmlns:p14="http://schemas.microsoft.com/office/powerpoint/2010/main" val="358695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8529" y="241354"/>
            <a:ext cx="1695913" cy="492443"/>
          </a:xfrm>
          <a:prstGeom prst="rect">
            <a:avLst/>
          </a:prstGeom>
        </p:spPr>
        <p:txBody>
          <a:bodyPr wrap="none">
            <a:spAutoFit/>
          </a:bodyPr>
          <a:lstStyle/>
          <a:p>
            <a:r>
              <a:rPr lang="en-US" altLang="zh-TW" sz="2600" b="1" dirty="0">
                <a:solidFill>
                  <a:srgbClr val="FF0000"/>
                </a:solidFill>
              </a:rPr>
              <a:t>Example 4:</a:t>
            </a:r>
            <a:endParaRPr lang="zh-TW" altLang="zh-TW" sz="2600" dirty="0">
              <a:solidFill>
                <a:srgbClr val="FF0000"/>
              </a:solidFill>
            </a:endParaRPr>
          </a:p>
        </p:txBody>
      </p:sp>
      <p:pic>
        <p:nvPicPr>
          <p:cNvPr id="3" name="Picture 4" descr="Shirley Weber's African American Reparation Bill Passes Californi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088" y="1203598"/>
            <a:ext cx="4231088" cy="2952328"/>
          </a:xfrm>
          <a:prstGeom prst="rect">
            <a:avLst/>
          </a:prstGeom>
          <a:noFill/>
          <a:ln>
            <a:noFill/>
          </a:ln>
        </p:spPr>
      </p:pic>
      <p:sp>
        <p:nvSpPr>
          <p:cNvPr id="4" name="矩形 3"/>
          <p:cNvSpPr/>
          <p:nvPr/>
        </p:nvSpPr>
        <p:spPr>
          <a:xfrm>
            <a:off x="2195944" y="4309234"/>
            <a:ext cx="3559629" cy="400110"/>
          </a:xfrm>
          <a:prstGeom prst="rect">
            <a:avLst/>
          </a:prstGeom>
        </p:spPr>
        <p:txBody>
          <a:bodyPr wrap="none">
            <a:spAutoFit/>
          </a:bodyPr>
          <a:lstStyle/>
          <a:p>
            <a:r>
              <a:rPr lang="en-US" altLang="zh-TW" sz="2000" b="1" dirty="0"/>
              <a:t>Assemblywoman </a:t>
            </a:r>
            <a:r>
              <a:rPr lang="en-US" altLang="zh-TW" sz="2000" b="1"/>
              <a:t>Shirley Weber</a:t>
            </a:r>
            <a:endParaRPr lang="zh-TW" altLang="en-US" sz="2000" b="1" dirty="0"/>
          </a:p>
        </p:txBody>
      </p:sp>
    </p:spTree>
    <p:extLst>
      <p:ext uri="{BB962C8B-B14F-4D97-AF65-F5344CB8AC3E}">
        <p14:creationId xmlns:p14="http://schemas.microsoft.com/office/powerpoint/2010/main" val="2573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9032" y="868406"/>
            <a:ext cx="7776864" cy="492443"/>
          </a:xfrm>
          <a:prstGeom prst="rect">
            <a:avLst/>
          </a:prstGeom>
        </p:spPr>
        <p:txBody>
          <a:bodyPr wrap="square">
            <a:spAutoFit/>
          </a:bodyPr>
          <a:lstStyle/>
          <a:p>
            <a:r>
              <a:rPr lang="en-US" altLang="zh-TW" sz="2600" b="1" dirty="0"/>
              <a:t>Prince of the Power of the Air, </a:t>
            </a:r>
            <a:r>
              <a:rPr lang="zh-TW" altLang="zh-TW" sz="2600" b="1" dirty="0"/>
              <a:t>簡稱為</a:t>
            </a:r>
            <a:r>
              <a:rPr lang="en-US" altLang="zh-TW" sz="2600" b="1" dirty="0"/>
              <a:t>Prince of Air.</a:t>
            </a:r>
            <a:endParaRPr lang="zh-TW" altLang="en-US" sz="2600"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995686"/>
            <a:ext cx="552203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05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555526"/>
            <a:ext cx="6620402" cy="892552"/>
          </a:xfrm>
          <a:prstGeom prst="rect">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wrap="none">
            <a:spAutoFit/>
          </a:bodyPr>
          <a:lstStyle/>
          <a:p>
            <a:r>
              <a:rPr lang="en-US" altLang="zh-TW" sz="2600" b="1" dirty="0">
                <a:solidFill>
                  <a:srgbClr val="FF0000"/>
                </a:solidFill>
              </a:rPr>
              <a:t>Q: </a:t>
            </a:r>
            <a:r>
              <a:rPr lang="zh-TW" altLang="zh-TW" sz="2600" b="1" dirty="0"/>
              <a:t>如何來面對這個天空掌權者的首領</a:t>
            </a:r>
            <a:r>
              <a:rPr lang="en-US" altLang="zh-TW" sz="2600" b="1" dirty="0"/>
              <a:t>?</a:t>
            </a:r>
          </a:p>
          <a:p>
            <a:r>
              <a:rPr lang="en-US" altLang="zh-TW" sz="2600" b="1" dirty="0"/>
              <a:t>      How to face Prince of the Power of the Air?</a:t>
            </a:r>
            <a:endParaRPr lang="zh-TW" altLang="en-US" sz="26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851670"/>
            <a:ext cx="316835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819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4230759"/>
            <a:ext cx="1944216" cy="4320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51520" y="3804270"/>
            <a:ext cx="8568952" cy="4320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012160" y="3435846"/>
            <a:ext cx="2736304" cy="4320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395536" y="1491630"/>
            <a:ext cx="8280920" cy="3600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6012160" y="1059582"/>
            <a:ext cx="2736304" cy="3600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251520" y="224475"/>
            <a:ext cx="8784976" cy="4893647"/>
          </a:xfrm>
          <a:prstGeom prst="rect">
            <a:avLst/>
          </a:prstGeom>
        </p:spPr>
        <p:txBody>
          <a:bodyPr wrap="square">
            <a:spAutoFit/>
          </a:bodyPr>
          <a:lstStyle/>
          <a:p>
            <a:r>
              <a:rPr lang="en-US" altLang="zh-TW" sz="2600" b="1" baseline="30000" dirty="0"/>
              <a:t>1</a:t>
            </a:r>
            <a:r>
              <a:rPr lang="zh-TW" altLang="zh-TW" sz="2600" b="1" dirty="0"/>
              <a:t>你們死在過犯罪惡之中，他叫你們活過來。</a:t>
            </a:r>
            <a:r>
              <a:rPr lang="en-US" altLang="zh-TW" sz="2600" b="1" baseline="30000" dirty="0"/>
              <a:t>2</a:t>
            </a:r>
            <a:r>
              <a:rPr lang="zh-TW" altLang="zh-TW" sz="2600" b="1" dirty="0"/>
              <a:t>那時，你們在其中行事為人，隨從今世的風俗，順服空中掌權者的首領，就是現今在悖逆之子心中運行的邪靈。</a:t>
            </a:r>
            <a:r>
              <a:rPr lang="en-US" altLang="zh-TW" sz="2600" b="1" baseline="30000" dirty="0"/>
              <a:t>3</a:t>
            </a:r>
            <a:r>
              <a:rPr lang="zh-TW" altLang="zh-TW" sz="2600" b="1" dirty="0"/>
              <a:t>我們從前也都在他們中間，放縱肉體的私慾，隨著肉體和心中所喜好的去行，本為可怒之子，和別人一樣。</a:t>
            </a:r>
            <a:endParaRPr lang="en-US" altLang="zh-TW" sz="2600" b="1" dirty="0"/>
          </a:p>
          <a:p>
            <a:r>
              <a:rPr lang="en-US" altLang="zh-TW" sz="2600" b="1" baseline="30000" dirty="0"/>
              <a:t>1</a:t>
            </a:r>
            <a:r>
              <a:rPr lang="en-US" altLang="zh-TW" sz="2600" b="1" dirty="0"/>
              <a:t>And you were dead in the trespasses and sins </a:t>
            </a:r>
            <a:r>
              <a:rPr lang="en-US" altLang="zh-TW" sz="2600" b="1" baseline="30000" dirty="0"/>
              <a:t>2</a:t>
            </a:r>
            <a:r>
              <a:rPr lang="en-US" altLang="zh-TW" sz="2600" b="1" dirty="0"/>
              <a:t>in which you once walked, following the course of this world, following the prince of the power of the air, the spirit that is now at work in the sons of disobedience- </a:t>
            </a:r>
            <a:r>
              <a:rPr lang="en-US" altLang="zh-TW" sz="2600" b="1" baseline="30000" dirty="0"/>
              <a:t>3</a:t>
            </a:r>
            <a:r>
              <a:rPr lang="en-US" altLang="zh-TW" sz="2600" b="1" dirty="0"/>
              <a:t>among whom we all once lived in the passions of our flesh, carrying out the desires of the body and the mind, and were by nature children of wrath, like the rest of mankind.</a:t>
            </a:r>
            <a:endParaRPr lang="zh-TW" altLang="en-US" sz="2600" b="1" dirty="0"/>
          </a:p>
        </p:txBody>
      </p:sp>
    </p:spTree>
    <p:extLst>
      <p:ext uri="{BB962C8B-B14F-4D97-AF65-F5344CB8AC3E}">
        <p14:creationId xmlns:p14="http://schemas.microsoft.com/office/powerpoint/2010/main" val="788231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795886"/>
            <a:ext cx="648072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2771800" y="3363838"/>
            <a:ext cx="5616624"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315980" y="1429865"/>
            <a:ext cx="720080" cy="3736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2308807" y="1046009"/>
            <a:ext cx="655272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251520" y="123478"/>
            <a:ext cx="8640960" cy="4893647"/>
          </a:xfrm>
          <a:prstGeom prst="rect">
            <a:avLst/>
          </a:prstGeom>
        </p:spPr>
        <p:txBody>
          <a:bodyPr wrap="square">
            <a:spAutoFit/>
          </a:bodyPr>
          <a:lstStyle/>
          <a:p>
            <a:r>
              <a:rPr lang="en-US" altLang="zh-TW" sz="2600" b="1" baseline="30000" dirty="0"/>
              <a:t>4</a:t>
            </a:r>
            <a:r>
              <a:rPr lang="zh-TW" altLang="zh-TW" sz="2600" b="1" dirty="0"/>
              <a:t>然而，神既有豐富的憐憫，因他愛我們的大愛，</a:t>
            </a:r>
            <a:r>
              <a:rPr lang="en-US" altLang="zh-TW" sz="2600" b="1" baseline="30000" dirty="0"/>
              <a:t>5</a:t>
            </a:r>
            <a:r>
              <a:rPr lang="zh-TW" altLang="zh-TW" sz="2600" b="1" dirty="0"/>
              <a:t>當我們死在過犯中的時候，便叫我們與基督一同活過來。你們得救是本乎恩。</a:t>
            </a:r>
            <a:r>
              <a:rPr lang="en-US" altLang="zh-TW" sz="2600" b="1" baseline="30000" dirty="0"/>
              <a:t>6</a:t>
            </a:r>
            <a:r>
              <a:rPr lang="zh-TW" altLang="zh-TW" sz="2600" b="1" dirty="0"/>
              <a:t>他又叫我們與基督耶穌一同復活，一同坐在天上，</a:t>
            </a:r>
            <a:r>
              <a:rPr lang="en-US" altLang="zh-TW" sz="2600" b="1" baseline="30000" dirty="0"/>
              <a:t>7</a:t>
            </a:r>
            <a:r>
              <a:rPr lang="zh-TW" altLang="zh-TW" sz="2600" b="1" dirty="0"/>
              <a:t>要將他極豐富的恩典，就是他在基督耶穌裡向我們所施的恩慈，顯明給後來的世代看。</a:t>
            </a:r>
            <a:endParaRPr lang="en-US" altLang="zh-TW" sz="2600" b="1" dirty="0"/>
          </a:p>
          <a:p>
            <a:r>
              <a:rPr lang="zh-TW" altLang="zh-TW" sz="2600" b="1" dirty="0"/>
              <a:t> </a:t>
            </a:r>
            <a:r>
              <a:rPr lang="en-US" altLang="zh-TW" sz="2600" b="1" baseline="30000" dirty="0"/>
              <a:t>4</a:t>
            </a:r>
            <a:r>
              <a:rPr lang="en-US" altLang="zh-TW" sz="2600" b="1" dirty="0"/>
              <a:t>But God, being rich in mercy, because of the great love with which he loved us, </a:t>
            </a:r>
            <a:r>
              <a:rPr lang="en-US" altLang="zh-TW" sz="2600" b="1" baseline="30000" dirty="0"/>
              <a:t>5</a:t>
            </a:r>
            <a:r>
              <a:rPr lang="en-US" altLang="zh-TW" sz="2600" b="1" dirty="0"/>
              <a:t>even when we were dead in our trespasses, made us alive together with Christ-by grace you have been saved- </a:t>
            </a:r>
            <a:r>
              <a:rPr lang="en-US" altLang="zh-TW" sz="2600" b="1" baseline="30000" dirty="0"/>
              <a:t>6</a:t>
            </a:r>
            <a:r>
              <a:rPr lang="en-US" altLang="zh-TW" sz="2600" b="1" dirty="0"/>
              <a:t>and raised us up with him and seated us with him in the heavenly places in Christ Jesus, </a:t>
            </a:r>
            <a:r>
              <a:rPr lang="en-US" altLang="zh-TW" sz="2600" b="1" baseline="30000" dirty="0"/>
              <a:t>7</a:t>
            </a:r>
            <a:r>
              <a:rPr lang="en-US" altLang="zh-TW" sz="2600" b="1" dirty="0"/>
              <a:t>so that in the coming ages he might show the immeasurable riches of his grace in kindness toward us in Christ Jesus.</a:t>
            </a:r>
            <a:endParaRPr lang="zh-TW" altLang="en-US" sz="2600" b="1" dirty="0"/>
          </a:p>
        </p:txBody>
      </p:sp>
    </p:spTree>
    <p:extLst>
      <p:ext uri="{BB962C8B-B14F-4D97-AF65-F5344CB8AC3E}">
        <p14:creationId xmlns:p14="http://schemas.microsoft.com/office/powerpoint/2010/main" val="321007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56159" y="3151764"/>
            <a:ext cx="5256584" cy="432048"/>
          </a:xfrm>
          <a:prstGeom prst="rect">
            <a:avLst/>
          </a:prstGeom>
          <a:solidFill>
            <a:srgbClr val="41F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51520" y="1576314"/>
            <a:ext cx="3096344" cy="432048"/>
          </a:xfrm>
          <a:prstGeom prst="rect">
            <a:avLst/>
          </a:prstGeom>
          <a:solidFill>
            <a:srgbClr val="41F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292080" y="1131590"/>
            <a:ext cx="3528392" cy="432048"/>
          </a:xfrm>
          <a:prstGeom prst="rect">
            <a:avLst/>
          </a:prstGeom>
          <a:solidFill>
            <a:srgbClr val="41F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251520" y="301285"/>
            <a:ext cx="8568952" cy="4370427"/>
          </a:xfrm>
          <a:prstGeom prst="rect">
            <a:avLst/>
          </a:prstGeom>
        </p:spPr>
        <p:txBody>
          <a:bodyPr wrap="square">
            <a:spAutoFit/>
          </a:bodyPr>
          <a:lstStyle/>
          <a:p>
            <a:r>
              <a:rPr lang="en-US" altLang="zh-TW" sz="2600" b="1" baseline="30000" dirty="0"/>
              <a:t>8</a:t>
            </a:r>
            <a:r>
              <a:rPr lang="zh-TW" altLang="zh-TW" sz="2600" b="1" dirty="0"/>
              <a:t>你們得救是本乎恩，也因著信；這並不是出於自己，乃是神所賜的；</a:t>
            </a:r>
            <a:r>
              <a:rPr lang="en-US" altLang="zh-TW" sz="2600" b="1" baseline="30000" dirty="0"/>
              <a:t>9</a:t>
            </a:r>
            <a:r>
              <a:rPr lang="zh-TW" altLang="zh-TW" sz="2600" b="1" dirty="0"/>
              <a:t>也不是出於行為，免得有人自誇。</a:t>
            </a:r>
            <a:r>
              <a:rPr lang="en-US" altLang="zh-TW" sz="2600" b="1" baseline="30000" dirty="0"/>
              <a:t>10</a:t>
            </a:r>
            <a:r>
              <a:rPr lang="zh-TW" altLang="zh-TW" sz="2600" b="1" dirty="0"/>
              <a:t>我們原是他的工作，在基督耶穌裡造成的，為要叫我們行善，就是神所預備叫我們行的。【弗</a:t>
            </a:r>
            <a:r>
              <a:rPr lang="en-US" altLang="zh-TW" sz="2600" b="1" dirty="0"/>
              <a:t> 2:1~10</a:t>
            </a:r>
            <a:r>
              <a:rPr lang="zh-TW" altLang="zh-TW" sz="2600" b="1" dirty="0"/>
              <a:t>】</a:t>
            </a:r>
            <a:br>
              <a:rPr lang="en-US" altLang="zh-TW" sz="2600" b="1" dirty="0"/>
            </a:br>
            <a:r>
              <a:rPr lang="en-US" altLang="zh-TW" sz="2600" b="1" baseline="30000" dirty="0"/>
              <a:t>8</a:t>
            </a:r>
            <a:r>
              <a:rPr lang="en-US" altLang="zh-TW" sz="2600" b="1" dirty="0"/>
              <a:t>For by grace you have been saved through faith. And this is not your own doing; it is the gift of God, </a:t>
            </a:r>
            <a:r>
              <a:rPr lang="en-US" altLang="zh-TW" sz="2600" b="1" baseline="30000" dirty="0"/>
              <a:t>9</a:t>
            </a:r>
            <a:r>
              <a:rPr lang="en-US" altLang="zh-TW" sz="2600" b="1" dirty="0"/>
              <a:t>not a result of works, so that no one may boast. </a:t>
            </a:r>
            <a:r>
              <a:rPr lang="en-US" altLang="zh-TW" sz="2600" b="1" baseline="30000" dirty="0"/>
              <a:t>10</a:t>
            </a:r>
            <a:r>
              <a:rPr lang="en-US" altLang="zh-TW" sz="2600" b="1" dirty="0"/>
              <a:t>For we are his workmanship, created in Christ Jesus for good works, which God prepared beforehand, that we should walk in them. </a:t>
            </a:r>
            <a:r>
              <a:rPr lang="zh-TW" altLang="zh-TW" sz="2600" b="1" dirty="0"/>
              <a:t>【</a:t>
            </a:r>
            <a:r>
              <a:rPr lang="en-US" altLang="zh-TW" sz="2600" b="1" dirty="0" err="1"/>
              <a:t>Eph</a:t>
            </a:r>
            <a:r>
              <a:rPr lang="en-US" altLang="zh-TW" sz="2600" b="1" dirty="0"/>
              <a:t> 2:1~10</a:t>
            </a:r>
            <a:r>
              <a:rPr lang="zh-TW" altLang="zh-TW" sz="2600" b="1" dirty="0"/>
              <a:t>】</a:t>
            </a:r>
          </a:p>
          <a:p>
            <a:endParaRPr lang="zh-TW" altLang="en-US" dirty="0"/>
          </a:p>
        </p:txBody>
      </p:sp>
    </p:spTree>
    <p:extLst>
      <p:ext uri="{BB962C8B-B14F-4D97-AF65-F5344CB8AC3E}">
        <p14:creationId xmlns:p14="http://schemas.microsoft.com/office/powerpoint/2010/main" val="363315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515739"/>
            <a:ext cx="5815887" cy="523220"/>
          </a:xfrm>
          <a:prstGeom prst="rect">
            <a:avLst/>
          </a:prstGeom>
          <a:ln w="38100"/>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800" b="1" dirty="0">
                <a:solidFill>
                  <a:srgbClr val="FF0000"/>
                </a:solidFill>
              </a:rPr>
              <a:t>II. </a:t>
            </a:r>
            <a:r>
              <a:rPr lang="en-US" altLang="zh-TW" sz="2800" b="1" dirty="0"/>
              <a:t>What Shall We Do? </a:t>
            </a:r>
            <a:r>
              <a:rPr lang="zh-TW" altLang="zh-TW" sz="2800" b="1" dirty="0"/>
              <a:t>我們要做甚麼</a:t>
            </a:r>
            <a:r>
              <a:rPr lang="en-US" altLang="zh-TW" sz="2800" b="1" dirty="0"/>
              <a:t>?</a:t>
            </a:r>
            <a:endParaRPr lang="zh-TW" altLang="zh-TW" sz="2800" dirty="0"/>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407" y="1347614"/>
            <a:ext cx="3070287" cy="338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60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53320"/>
            <a:ext cx="7704856" cy="492443"/>
          </a:xfrm>
          <a:prstGeom prst="rect">
            <a:avLst/>
          </a:prstGeom>
        </p:spPr>
        <p:txBody>
          <a:bodyPr wrap="square">
            <a:spAutoFit/>
          </a:bodyPr>
          <a:lstStyle/>
          <a:p>
            <a:r>
              <a:rPr lang="en-US" altLang="zh-TW" sz="2600" b="1" dirty="0">
                <a:solidFill>
                  <a:srgbClr val="FF0000"/>
                </a:solidFill>
              </a:rPr>
              <a:t>A. </a:t>
            </a:r>
            <a:r>
              <a:rPr lang="en-US" altLang="zh-TW" sz="2600" b="1" u="sng" dirty="0"/>
              <a:t>Seek the help of Holy Spirit </a:t>
            </a:r>
            <a:r>
              <a:rPr lang="zh-TW" altLang="zh-TW" sz="2600" b="1" u="sng" dirty="0"/>
              <a:t>尋求聖靈的幫助</a:t>
            </a:r>
            <a:r>
              <a:rPr lang="en-US" altLang="zh-TW" sz="2600" b="1" u="sng" dirty="0"/>
              <a:t>.</a:t>
            </a:r>
            <a:endParaRPr lang="zh-TW" altLang="zh-TW" sz="2600" b="1" u="sng" dirty="0"/>
          </a:p>
        </p:txBody>
      </p:sp>
      <p:sp>
        <p:nvSpPr>
          <p:cNvPr id="3" name="矩形 2"/>
          <p:cNvSpPr/>
          <p:nvPr/>
        </p:nvSpPr>
        <p:spPr>
          <a:xfrm>
            <a:off x="554222" y="1275605"/>
            <a:ext cx="8064896" cy="2092881"/>
          </a:xfrm>
          <a:prstGeom prst="rect">
            <a:avLst/>
          </a:prstGeom>
        </p:spPr>
        <p:txBody>
          <a:bodyPr wrap="square">
            <a:spAutoFit/>
          </a:bodyPr>
          <a:lstStyle/>
          <a:p>
            <a:r>
              <a:rPr lang="en-US" altLang="zh-TW" sz="2600" b="1" baseline="30000" dirty="0"/>
              <a:t>10</a:t>
            </a:r>
            <a:r>
              <a:rPr lang="zh-TW" altLang="zh-TW" sz="2600" b="1" dirty="0"/>
              <a:t>只有神藉著聖靈向我們顯明了，因為聖靈參透萬事，就是神深奧的事也參透了。【林前</a:t>
            </a:r>
            <a:r>
              <a:rPr lang="en-US" altLang="zh-TW" sz="2600" b="1" dirty="0"/>
              <a:t> 2:10</a:t>
            </a:r>
            <a:r>
              <a:rPr lang="zh-TW" altLang="zh-TW" sz="2600" b="1" dirty="0"/>
              <a:t>】</a:t>
            </a:r>
            <a:br>
              <a:rPr lang="en-US" altLang="zh-TW" sz="2600" b="1" dirty="0"/>
            </a:br>
            <a:r>
              <a:rPr lang="en-US" altLang="zh-TW" sz="2600" b="1" baseline="30000" dirty="0"/>
              <a:t>10</a:t>
            </a:r>
            <a:r>
              <a:rPr lang="en-US" altLang="zh-TW" sz="2600" b="1" dirty="0"/>
              <a:t>these things God has revealed to us through the Spirit. For the Spirit searches everything, even the depths of God. </a:t>
            </a:r>
            <a:r>
              <a:rPr lang="zh-TW" altLang="zh-TW" sz="2600" b="1" dirty="0"/>
              <a:t>【</a:t>
            </a:r>
            <a:r>
              <a:rPr lang="en-US" altLang="zh-TW" sz="2600" b="1" dirty="0"/>
              <a:t>1Cor 2:10</a:t>
            </a:r>
            <a:r>
              <a:rPr lang="zh-TW" altLang="zh-TW" sz="2600" b="1" dirty="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003798"/>
            <a:ext cx="292532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5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600922"/>
            <a:ext cx="5988050" cy="492443"/>
          </a:xfrm>
          <a:prstGeom prst="rect">
            <a:avLst/>
          </a:prstGeom>
        </p:spPr>
        <p:txBody>
          <a:bodyPr wrap="none">
            <a:spAutoFit/>
          </a:bodyPr>
          <a:lstStyle/>
          <a:p>
            <a:r>
              <a:rPr lang="en-US" altLang="zh-TW" sz="2600" b="1" dirty="0">
                <a:solidFill>
                  <a:srgbClr val="FF0000"/>
                </a:solidFill>
              </a:rPr>
              <a:t>B. </a:t>
            </a:r>
            <a:r>
              <a:rPr lang="en-US" altLang="zh-TW" sz="2600" b="1" u="sng" dirty="0"/>
              <a:t>Heavenly Perspective </a:t>
            </a:r>
            <a:r>
              <a:rPr lang="zh-TW" altLang="zh-TW" sz="2600" b="1" u="sng" dirty="0"/>
              <a:t>坐在天上的觀點</a:t>
            </a:r>
            <a:r>
              <a:rPr lang="en-US" altLang="zh-TW" sz="2600" b="1" u="sng" dirty="0"/>
              <a:t>.</a:t>
            </a:r>
            <a:endParaRPr lang="zh-TW" altLang="zh-TW" sz="2600" u="sng" dirty="0"/>
          </a:p>
        </p:txBody>
      </p:sp>
      <p:pic>
        <p:nvPicPr>
          <p:cNvPr id="20482" name="Picture 2" descr="Viewing Things From The Heavenly Perspectiv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9" y="1419622"/>
            <a:ext cx="563262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9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74170"/>
            <a:ext cx="1695913" cy="492443"/>
          </a:xfrm>
          <a:prstGeom prst="rect">
            <a:avLst/>
          </a:prstGeom>
        </p:spPr>
        <p:txBody>
          <a:bodyPr wrap="none">
            <a:spAutoFit/>
          </a:bodyPr>
          <a:lstStyle/>
          <a:p>
            <a:r>
              <a:rPr lang="en-US" altLang="zh-TW" sz="2600" b="1" dirty="0">
                <a:solidFill>
                  <a:srgbClr val="FF0000"/>
                </a:solidFill>
              </a:rPr>
              <a:t>Example 5:</a:t>
            </a:r>
            <a:endParaRPr lang="zh-TW" altLang="zh-TW" sz="2600" b="1" dirty="0">
              <a:solidFill>
                <a:srgbClr val="FF0000"/>
              </a:solidFill>
            </a:endParaRPr>
          </a:p>
        </p:txBody>
      </p:sp>
      <p:pic>
        <p:nvPicPr>
          <p:cNvPr id="3" name="Picture 7" descr="At least 6 children were killed by gun violence across the nation ..."/>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9662"/>
            <a:ext cx="5472608" cy="3024336"/>
          </a:xfrm>
          <a:prstGeom prst="rect">
            <a:avLst/>
          </a:prstGeom>
          <a:noFill/>
          <a:ln>
            <a:noFill/>
          </a:ln>
        </p:spPr>
      </p:pic>
      <p:sp>
        <p:nvSpPr>
          <p:cNvPr id="4" name="矩形 3"/>
          <p:cNvSpPr/>
          <p:nvPr/>
        </p:nvSpPr>
        <p:spPr>
          <a:xfrm>
            <a:off x="746924" y="1146761"/>
            <a:ext cx="8551204" cy="400110"/>
          </a:xfrm>
          <a:prstGeom prst="rect">
            <a:avLst/>
          </a:prstGeom>
        </p:spPr>
        <p:txBody>
          <a:bodyPr wrap="square">
            <a:spAutoFit/>
          </a:bodyPr>
          <a:lstStyle/>
          <a:p>
            <a:r>
              <a:rPr lang="en-US" altLang="zh-TW" sz="2000" b="1" dirty="0"/>
              <a:t>CNN</a:t>
            </a:r>
            <a:r>
              <a:rPr lang="zh-TW" altLang="zh-TW" sz="2000" b="1" dirty="0"/>
              <a:t>的標題是 </a:t>
            </a:r>
            <a:r>
              <a:rPr lang="en-US" altLang="zh-TW" sz="2000" b="1" dirty="0"/>
              <a:t>“At least 6 kids killed by gun violence over holiday weekend”</a:t>
            </a:r>
            <a:endParaRPr lang="zh-TW" altLang="en-US" sz="2000" b="1" dirty="0"/>
          </a:p>
        </p:txBody>
      </p:sp>
      <p:sp>
        <p:nvSpPr>
          <p:cNvPr id="6" name="矩形 5"/>
          <p:cNvSpPr/>
          <p:nvPr/>
        </p:nvSpPr>
        <p:spPr>
          <a:xfrm>
            <a:off x="3131840" y="520391"/>
            <a:ext cx="2193229" cy="400110"/>
          </a:xfrm>
          <a:prstGeom prst="rect">
            <a:avLst/>
          </a:prstGeom>
        </p:spPr>
        <p:txBody>
          <a:bodyPr wrap="none">
            <a:spAutoFit/>
          </a:bodyPr>
          <a:lstStyle/>
          <a:p>
            <a:pPr lvl="0"/>
            <a:r>
              <a:rPr lang="en-US" altLang="zh-TW" sz="2000" b="1" dirty="0">
                <a:solidFill>
                  <a:prstClr val="black"/>
                </a:solidFill>
              </a:rPr>
              <a:t>July 4</a:t>
            </a:r>
            <a:r>
              <a:rPr lang="en-US" altLang="zh-TW" sz="2000" b="1" baseline="30000" dirty="0">
                <a:solidFill>
                  <a:prstClr val="black"/>
                </a:solidFill>
              </a:rPr>
              <a:t>th</a:t>
            </a:r>
            <a:r>
              <a:rPr lang="zh-TW" altLang="zh-TW" sz="2000" b="1" dirty="0">
                <a:solidFill>
                  <a:prstClr val="black"/>
                </a:solidFill>
              </a:rPr>
              <a:t>的這個周末</a:t>
            </a:r>
            <a:endParaRPr lang="zh-TW" altLang="en-US" sz="2000" b="1" dirty="0">
              <a:solidFill>
                <a:prstClr val="black"/>
              </a:solidFill>
            </a:endParaRPr>
          </a:p>
        </p:txBody>
      </p:sp>
    </p:spTree>
    <p:extLst>
      <p:ext uri="{BB962C8B-B14F-4D97-AF65-F5344CB8AC3E}">
        <p14:creationId xmlns:p14="http://schemas.microsoft.com/office/powerpoint/2010/main" val="18623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rrogant, inexperienced and ineffective: White House pres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55526"/>
            <a:ext cx="5904656" cy="3774134"/>
          </a:xfrm>
          <a:prstGeom prst="rect">
            <a:avLst/>
          </a:prstGeom>
          <a:noFill/>
          <a:ln>
            <a:noFill/>
          </a:ln>
        </p:spPr>
      </p:pic>
      <p:sp>
        <p:nvSpPr>
          <p:cNvPr id="3" name="矩形 2"/>
          <p:cNvSpPr/>
          <p:nvPr/>
        </p:nvSpPr>
        <p:spPr>
          <a:xfrm>
            <a:off x="611560" y="4329660"/>
            <a:ext cx="8352928" cy="400110"/>
          </a:xfrm>
          <a:prstGeom prst="rect">
            <a:avLst/>
          </a:prstGeom>
        </p:spPr>
        <p:txBody>
          <a:bodyPr wrap="square">
            <a:spAutoFit/>
          </a:bodyPr>
          <a:lstStyle/>
          <a:p>
            <a:r>
              <a:rPr lang="en-US" altLang="zh-TW" sz="2000" b="1" dirty="0" err="1"/>
              <a:t>Kayleigh</a:t>
            </a:r>
            <a:r>
              <a:rPr lang="en-US" altLang="zh-TW" sz="2000" b="1" dirty="0"/>
              <a:t> </a:t>
            </a:r>
            <a:r>
              <a:rPr lang="en-US" altLang="zh-TW" sz="2000" b="1" dirty="0" err="1"/>
              <a:t>McEnany</a:t>
            </a:r>
            <a:r>
              <a:rPr lang="en-US" altLang="zh-TW" sz="2000" b="1" dirty="0"/>
              <a:t> was appointed White House Press Secretary on 4/7/2020.</a:t>
            </a:r>
            <a:endParaRPr lang="zh-TW" altLang="zh-TW" sz="2000" b="1" dirty="0"/>
          </a:p>
        </p:txBody>
      </p:sp>
    </p:spTree>
    <p:extLst>
      <p:ext uri="{BB962C8B-B14F-4D97-AF65-F5344CB8AC3E}">
        <p14:creationId xmlns:p14="http://schemas.microsoft.com/office/powerpoint/2010/main" val="3218984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95486"/>
            <a:ext cx="8402643" cy="1200329"/>
          </a:xfrm>
          <a:prstGeom prst="rect">
            <a:avLst/>
          </a:prstGeom>
        </p:spPr>
        <p:txBody>
          <a:bodyPr wrap="square">
            <a:spAutoFit/>
          </a:bodyPr>
          <a:lstStyle/>
          <a:p>
            <a:r>
              <a:rPr lang="zh-TW" altLang="en-US" sz="2400" b="1" dirty="0">
                <a:solidFill>
                  <a:srgbClr val="FF0000"/>
                </a:solidFill>
              </a:rPr>
              <a:t>→</a:t>
            </a:r>
            <a:r>
              <a:rPr lang="zh-TW" altLang="zh-TW" sz="2400" b="1" dirty="0"/>
              <a:t>在</a:t>
            </a:r>
            <a:r>
              <a:rPr lang="en-US" altLang="zh-TW" sz="2400" b="1" dirty="0"/>
              <a:t>July 4</a:t>
            </a:r>
            <a:r>
              <a:rPr lang="en-US" altLang="zh-TW" sz="2400" b="1" baseline="30000" dirty="0"/>
              <a:t>th</a:t>
            </a:r>
            <a:r>
              <a:rPr lang="en-US" altLang="zh-TW" sz="2400" b="1" dirty="0"/>
              <a:t> </a:t>
            </a:r>
            <a:r>
              <a:rPr lang="zh-TW" altLang="zh-TW" sz="2400" b="1" dirty="0"/>
              <a:t>結束後</a:t>
            </a:r>
            <a:r>
              <a:rPr lang="en-US" altLang="zh-TW" sz="2400" b="1" dirty="0"/>
              <a:t>7/6/2020</a:t>
            </a:r>
            <a:r>
              <a:rPr lang="zh-TW" altLang="zh-TW" sz="2400" b="1" dirty="0"/>
              <a:t>的</a:t>
            </a:r>
            <a:r>
              <a:rPr lang="en-US" altLang="zh-TW" sz="2400" b="1" dirty="0"/>
              <a:t>Press Conference</a:t>
            </a:r>
            <a:r>
              <a:rPr lang="zh-TW" altLang="zh-TW" sz="2400" b="1" dirty="0"/>
              <a:t>上</a:t>
            </a:r>
            <a:r>
              <a:rPr lang="en-US" altLang="zh-TW" sz="2400" b="1" dirty="0"/>
              <a:t>, </a:t>
            </a:r>
            <a:r>
              <a:rPr lang="zh-TW" altLang="zh-TW" sz="2400" b="1" dirty="0"/>
              <a:t>她就很難過</a:t>
            </a:r>
            <a:endParaRPr lang="en-US" altLang="zh-TW" sz="2400" b="1" dirty="0"/>
          </a:p>
          <a:p>
            <a:r>
              <a:rPr lang="en-US" altLang="zh-TW" sz="2400" b="1" dirty="0"/>
              <a:t>    </a:t>
            </a:r>
            <a:r>
              <a:rPr lang="zh-TW" altLang="zh-TW" sz="2400" b="1" dirty="0"/>
              <a:t>的說</a:t>
            </a:r>
            <a:r>
              <a:rPr lang="en-US" altLang="zh-TW" sz="2400" b="1" dirty="0"/>
              <a:t>:</a:t>
            </a:r>
          </a:p>
          <a:p>
            <a:r>
              <a:rPr lang="en-US" altLang="zh-TW" sz="2400" b="1" dirty="0"/>
              <a:t>     At the Press Conference on 7/6/2020 , she said sadly.</a:t>
            </a:r>
            <a:endParaRPr lang="zh-TW" altLang="zh-TW" sz="2400" b="1" dirty="0"/>
          </a:p>
        </p:txBody>
      </p:sp>
      <p:sp>
        <p:nvSpPr>
          <p:cNvPr id="3" name="矩形 2"/>
          <p:cNvSpPr/>
          <p:nvPr/>
        </p:nvSpPr>
        <p:spPr>
          <a:xfrm>
            <a:off x="365544" y="1395815"/>
            <a:ext cx="8556928" cy="3416320"/>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2400" b="1" dirty="0"/>
              <a:t>I was asked probably 12 </a:t>
            </a:r>
            <a:r>
              <a:rPr lang="en-US" altLang="zh-TW" sz="2400" b="1" dirty="0" err="1"/>
              <a:t>qs</a:t>
            </a:r>
            <a:r>
              <a:rPr lang="en-US" altLang="zh-TW" sz="2400" b="1" dirty="0"/>
              <a:t> about the confederate flag…I didn’t receive one on the deaths that we got in this country this weekend. I didn’t receive one question about NYC shootings doubling for the 3rd straight week, and for the last 7 days shootings skyrocket by 142%.</a:t>
            </a:r>
          </a:p>
          <a:p>
            <a:r>
              <a:rPr lang="zh-TW" altLang="en-US" sz="2400" b="1" dirty="0"/>
              <a:t>我大概被問到了</a:t>
            </a:r>
            <a:r>
              <a:rPr lang="en-US" altLang="zh-TW" sz="2400" b="1" dirty="0"/>
              <a:t>12</a:t>
            </a:r>
            <a:r>
              <a:rPr lang="zh-TW" altLang="en-US" sz="2400" b="1" dirty="0"/>
              <a:t>個關於南軍旗幟的問題</a:t>
            </a:r>
            <a:r>
              <a:rPr lang="en-US" altLang="zh-TW" sz="2400" b="1" dirty="0"/>
              <a:t>……</a:t>
            </a:r>
            <a:r>
              <a:rPr lang="zh-TW" altLang="en-US" sz="2400" b="1" dirty="0"/>
              <a:t>但我沒有被問到任何一個關於這個週末在發生這個國家的死亡槍擊事件。 我沒有被問到任何一個有關紐約市槍擊事件連續三週翻倍，和最近</a:t>
            </a:r>
            <a:r>
              <a:rPr lang="en-US" altLang="zh-TW" sz="2400" b="1" dirty="0"/>
              <a:t>7</a:t>
            </a:r>
            <a:r>
              <a:rPr lang="zh-TW" altLang="en-US" sz="2400" b="1" dirty="0"/>
              <a:t>天的槍擊事件猛增了</a:t>
            </a:r>
            <a:r>
              <a:rPr lang="en-US" altLang="zh-TW" sz="2400" b="1" dirty="0"/>
              <a:t>142</a:t>
            </a:r>
            <a:r>
              <a:rPr lang="zh-TW" altLang="en-US" sz="2400" b="1" dirty="0"/>
              <a:t>％的問題。</a:t>
            </a:r>
            <a:endParaRPr lang="zh-TW" altLang="zh-TW" sz="2400" b="1" dirty="0"/>
          </a:p>
        </p:txBody>
      </p:sp>
    </p:spTree>
    <p:extLst>
      <p:ext uri="{BB962C8B-B14F-4D97-AF65-F5344CB8AC3E}">
        <p14:creationId xmlns:p14="http://schemas.microsoft.com/office/powerpoint/2010/main" val="34671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489" y="267494"/>
            <a:ext cx="8280920" cy="2893100"/>
          </a:xfrm>
          <a:prstGeom prst="rect">
            <a:avLst/>
          </a:prstGeom>
        </p:spPr>
        <p:txBody>
          <a:bodyPr wrap="square">
            <a:spAutoFit/>
          </a:bodyPr>
          <a:lstStyle/>
          <a:p>
            <a:r>
              <a:rPr lang="en-US" altLang="zh-TW" sz="2600" b="1" baseline="30000" dirty="0"/>
              <a:t>2</a:t>
            </a:r>
            <a:r>
              <a:rPr lang="zh-TW" altLang="zh-TW" sz="2600" b="1" dirty="0"/>
              <a:t>那時，你們在其中行事為人，隨從今世的風俗，順服空中掌權者的首領，就是現今在悖逆之子心中運行的邪靈。【弗</a:t>
            </a:r>
            <a:r>
              <a:rPr lang="en-US" altLang="zh-TW" sz="2600" b="1" dirty="0"/>
              <a:t> 2:2</a:t>
            </a:r>
            <a:r>
              <a:rPr lang="zh-TW" altLang="zh-TW" sz="2600" b="1" dirty="0"/>
              <a:t>】</a:t>
            </a:r>
            <a:br>
              <a:rPr lang="en-US" altLang="zh-TW" sz="2600" b="1" dirty="0"/>
            </a:br>
            <a:r>
              <a:rPr lang="en-US" altLang="zh-TW" sz="2600" b="1" baseline="30000" dirty="0"/>
              <a:t>2</a:t>
            </a:r>
            <a:r>
              <a:rPr lang="en-US" altLang="zh-TW" sz="2600" b="1" dirty="0"/>
              <a:t>in which you once walked, following the course of this world, following the prince of the power of the air, the spirit that is now at work in the sons of disobedience- </a:t>
            </a:r>
            <a:r>
              <a:rPr lang="zh-TW" altLang="zh-TW" sz="2600" b="1" dirty="0"/>
              <a:t>【</a:t>
            </a:r>
            <a:r>
              <a:rPr lang="en-US" altLang="zh-TW" sz="2600" b="1" dirty="0" err="1"/>
              <a:t>Eph</a:t>
            </a:r>
            <a:r>
              <a:rPr lang="en-US" altLang="zh-TW" sz="2600" b="1" dirty="0"/>
              <a:t> 2:2</a:t>
            </a:r>
            <a:r>
              <a:rPr lang="zh-TW" altLang="zh-TW" sz="2600" b="1" dirty="0"/>
              <a:t>】</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787774"/>
            <a:ext cx="3328568" cy="221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30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11510"/>
            <a:ext cx="7776864" cy="892552"/>
          </a:xfrm>
          <a:prstGeom prst="rect">
            <a:avLst/>
          </a:prstGeom>
        </p:spPr>
        <p:txBody>
          <a:bodyPr wrap="square">
            <a:spAutoFit/>
          </a:bodyPr>
          <a:lstStyle/>
          <a:p>
            <a:r>
              <a:rPr lang="en-US" altLang="zh-TW" sz="2600" b="1" dirty="0">
                <a:solidFill>
                  <a:srgbClr val="FF0000"/>
                </a:solidFill>
              </a:rPr>
              <a:t>C. </a:t>
            </a:r>
            <a:r>
              <a:rPr lang="en-US" altLang="zh-TW" sz="2600" b="1" u="sng" dirty="0"/>
              <a:t>Doing the Good Works that God prepared for you.  </a:t>
            </a:r>
          </a:p>
          <a:p>
            <a:r>
              <a:rPr lang="en-US" altLang="zh-TW" sz="2600" b="1" dirty="0"/>
              <a:t>    </a:t>
            </a:r>
            <a:r>
              <a:rPr lang="zh-TW" altLang="zh-TW" sz="2600" b="1" u="sng" dirty="0"/>
              <a:t>去行善</a:t>
            </a:r>
            <a:r>
              <a:rPr lang="en-US" altLang="zh-TW" sz="2600" b="1" u="sng" dirty="0"/>
              <a:t>, </a:t>
            </a:r>
            <a:r>
              <a:rPr lang="zh-TW" altLang="zh-TW" sz="2600" b="1" u="sng" dirty="0"/>
              <a:t>就是神所預備要我們行的</a:t>
            </a:r>
            <a:r>
              <a:rPr lang="en-US" altLang="zh-TW" sz="2600" b="1" dirty="0"/>
              <a:t>.</a:t>
            </a:r>
            <a:endParaRPr lang="zh-TW" altLang="zh-TW" sz="26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044" y="1851670"/>
            <a:ext cx="531419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45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6426" y="558159"/>
            <a:ext cx="5256584" cy="954107"/>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a:solidFill>
                  <a:srgbClr val="FF0000"/>
                </a:solidFill>
              </a:rPr>
              <a:t>I. </a:t>
            </a:r>
            <a:r>
              <a:rPr lang="en-US" altLang="zh-TW" sz="2800" b="1" dirty="0"/>
              <a:t>Characterization of Prince of Air </a:t>
            </a:r>
          </a:p>
          <a:p>
            <a:r>
              <a:rPr lang="en-US" altLang="zh-TW" sz="2800" b="1" dirty="0"/>
              <a:t>    </a:t>
            </a:r>
            <a:r>
              <a:rPr lang="zh-TW" altLang="zh-TW" sz="2800" b="1" dirty="0"/>
              <a:t>天空掌權首領的特質</a:t>
            </a:r>
            <a:endParaRPr lang="zh-TW" altLang="en-US"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995686"/>
            <a:ext cx="316835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51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4791"/>
            <a:ext cx="4824536" cy="5027002"/>
          </a:xfrm>
          <a:prstGeom prst="rect">
            <a:avLst/>
          </a:prstGeom>
          <a:noFill/>
          <a:ln>
            <a:noFill/>
          </a:ln>
        </p:spPr>
      </p:pic>
      <p:sp>
        <p:nvSpPr>
          <p:cNvPr id="3" name="矩形 2"/>
          <p:cNvSpPr/>
          <p:nvPr/>
        </p:nvSpPr>
        <p:spPr>
          <a:xfrm>
            <a:off x="323528" y="123478"/>
            <a:ext cx="3240360" cy="769441"/>
          </a:xfrm>
          <a:prstGeom prst="rect">
            <a:avLst/>
          </a:prstGeom>
        </p:spPr>
        <p:txBody>
          <a:bodyPr wrap="square">
            <a:spAutoFit/>
          </a:bodyPr>
          <a:lstStyle/>
          <a:p>
            <a:r>
              <a:rPr lang="en-US" altLang="zh-TW" sz="2600" b="1" dirty="0">
                <a:solidFill>
                  <a:srgbClr val="FF0000"/>
                </a:solidFill>
              </a:rPr>
              <a:t>Example 1</a:t>
            </a:r>
            <a:endParaRPr lang="zh-TW" altLang="zh-TW" sz="2600" b="1" dirty="0">
              <a:solidFill>
                <a:srgbClr val="FF0000"/>
              </a:solidFill>
            </a:endParaRPr>
          </a:p>
          <a:p>
            <a:r>
              <a:rPr lang="en-US" altLang="zh-TW" b="1" dirty="0"/>
              <a:t>Rep. Jim Jordan on Twitter</a:t>
            </a:r>
            <a:endParaRPr lang="zh-TW" altLang="zh-TW" b="1" dirty="0"/>
          </a:p>
        </p:txBody>
      </p:sp>
      <p:sp>
        <p:nvSpPr>
          <p:cNvPr id="4" name="矩形 3"/>
          <p:cNvSpPr/>
          <p:nvPr/>
        </p:nvSpPr>
        <p:spPr>
          <a:xfrm>
            <a:off x="611560" y="2030624"/>
            <a:ext cx="2613216" cy="492443"/>
          </a:xfrm>
          <a:prstGeom prst="rect">
            <a:avLst/>
          </a:prstGeom>
        </p:spPr>
        <p:txBody>
          <a:bodyPr wrap="none">
            <a:spAutoFit/>
          </a:bodyPr>
          <a:lstStyle/>
          <a:p>
            <a:r>
              <a:rPr lang="en-US" altLang="zh-TW" sz="2600" b="1" dirty="0"/>
              <a:t>6/14 4:50pm NBC</a:t>
            </a:r>
            <a:endParaRPr lang="zh-TW" altLang="en-US" sz="2600" b="1" dirty="0"/>
          </a:p>
        </p:txBody>
      </p:sp>
    </p:spTree>
    <p:extLst>
      <p:ext uri="{BB962C8B-B14F-4D97-AF65-F5344CB8AC3E}">
        <p14:creationId xmlns:p14="http://schemas.microsoft.com/office/powerpoint/2010/main" val="243032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23478"/>
            <a:ext cx="4464496" cy="482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51520" y="1295890"/>
            <a:ext cx="3494290" cy="1200329"/>
          </a:xfrm>
          <a:prstGeom prst="rect">
            <a:avLst/>
          </a:prstGeom>
        </p:spPr>
        <p:txBody>
          <a:bodyPr wrap="none">
            <a:spAutoFit/>
          </a:bodyPr>
          <a:lstStyle/>
          <a:p>
            <a:r>
              <a:rPr lang="zh-TW" altLang="zh-TW" sz="2400" b="1" dirty="0"/>
              <a:t>一個小時</a:t>
            </a:r>
            <a:r>
              <a:rPr lang="en-US" altLang="zh-TW" sz="2400" b="1" dirty="0"/>
              <a:t>23</a:t>
            </a:r>
            <a:r>
              <a:rPr lang="zh-TW" altLang="zh-TW" sz="2400" b="1" dirty="0"/>
              <a:t>分鐘以後</a:t>
            </a:r>
            <a:endParaRPr lang="en-US" altLang="zh-TW" sz="2400" b="1" dirty="0"/>
          </a:p>
          <a:p>
            <a:r>
              <a:rPr lang="en-US" altLang="zh-TW" sz="2400" b="1" dirty="0"/>
              <a:t>One hour and 23 minutes </a:t>
            </a:r>
          </a:p>
          <a:p>
            <a:r>
              <a:rPr lang="en-US" altLang="zh-TW" sz="2400" b="1" dirty="0"/>
              <a:t>later</a:t>
            </a:r>
            <a:endParaRPr lang="zh-TW" altLang="en-US" sz="2400" b="1" dirty="0"/>
          </a:p>
        </p:txBody>
      </p:sp>
    </p:spTree>
    <p:extLst>
      <p:ext uri="{BB962C8B-B14F-4D97-AF65-F5344CB8AC3E}">
        <p14:creationId xmlns:p14="http://schemas.microsoft.com/office/powerpoint/2010/main" val="10255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475" y="1923678"/>
            <a:ext cx="8552014" cy="830997"/>
          </a:xfrm>
          <a:prstGeom prst="rect">
            <a:avLst/>
          </a:prstGeom>
        </p:spPr>
        <p:txBody>
          <a:bodyPr wrap="square">
            <a:spAutoFit/>
          </a:bodyPr>
          <a:lstStyle/>
          <a:p>
            <a:r>
              <a:rPr lang="en-US" altLang="zh-TW" sz="2400" b="1" dirty="0">
                <a:solidFill>
                  <a:srgbClr val="FF0000"/>
                </a:solidFill>
              </a:rPr>
              <a:t>1.</a:t>
            </a:r>
            <a:r>
              <a:rPr lang="zh-TW" altLang="en-US" sz="2400" b="1" dirty="0"/>
              <a:t>第一個是宣傳支持黑人變性者權利。</a:t>
            </a:r>
            <a:endParaRPr lang="en-US" altLang="zh-TW" sz="2400" b="1" dirty="0"/>
          </a:p>
          <a:p>
            <a:r>
              <a:rPr lang="en-US" altLang="zh-TW" sz="2400" b="1" dirty="0"/>
              <a:t>   The first one is to promote the Black Transgender Lives Matter.</a:t>
            </a:r>
            <a:endParaRPr lang="zh-TW" altLang="zh-TW" sz="2400" b="1" dirty="0"/>
          </a:p>
        </p:txBody>
      </p:sp>
      <p:sp>
        <p:nvSpPr>
          <p:cNvPr id="3" name="矩形 2"/>
          <p:cNvSpPr/>
          <p:nvPr/>
        </p:nvSpPr>
        <p:spPr>
          <a:xfrm>
            <a:off x="422008" y="2972984"/>
            <a:ext cx="8064896" cy="830997"/>
          </a:xfrm>
          <a:prstGeom prst="rect">
            <a:avLst/>
          </a:prstGeom>
        </p:spPr>
        <p:txBody>
          <a:bodyPr wrap="square">
            <a:spAutoFit/>
          </a:bodyPr>
          <a:lstStyle/>
          <a:p>
            <a:r>
              <a:rPr lang="en-US" altLang="zh-TW" sz="2400" b="1" dirty="0">
                <a:solidFill>
                  <a:srgbClr val="FF0000"/>
                </a:solidFill>
              </a:rPr>
              <a:t>2.</a:t>
            </a:r>
            <a:r>
              <a:rPr lang="zh-TW" altLang="en-US" sz="2400" b="1" dirty="0"/>
              <a:t>第二個是阻止特朗普集會。</a:t>
            </a:r>
            <a:endParaRPr lang="en-US" altLang="zh-TW" sz="2400" b="1" dirty="0"/>
          </a:p>
          <a:p>
            <a:r>
              <a:rPr lang="en-US" altLang="zh-TW" sz="2400" b="1" dirty="0"/>
              <a:t>  </a:t>
            </a:r>
            <a:r>
              <a:rPr lang="zh-TW" altLang="en-US" sz="2400" b="1" dirty="0"/>
              <a:t> </a:t>
            </a:r>
            <a:r>
              <a:rPr lang="en-US" altLang="zh-TW" sz="2400" b="1" dirty="0"/>
              <a:t>The second one is to stop Trump from having a rally.</a:t>
            </a:r>
            <a:endParaRPr lang="zh-TW" altLang="zh-TW" sz="2400" b="1" dirty="0"/>
          </a:p>
        </p:txBody>
      </p:sp>
      <p:sp>
        <p:nvSpPr>
          <p:cNvPr id="4" name="矩形 3"/>
          <p:cNvSpPr/>
          <p:nvPr/>
        </p:nvSpPr>
        <p:spPr>
          <a:xfrm>
            <a:off x="304462" y="195486"/>
            <a:ext cx="8588017" cy="1569660"/>
          </a:xfrm>
          <a:prstGeom prst="rect">
            <a:avLst/>
          </a:prstGeom>
        </p:spPr>
        <p:txBody>
          <a:bodyPr wrap="square">
            <a:spAutoFit/>
          </a:bodyPr>
          <a:lstStyle/>
          <a:p>
            <a:r>
              <a:rPr lang="zh-TW" altLang="en-US" sz="2400" b="1" dirty="0">
                <a:solidFill>
                  <a:srgbClr val="FF0000"/>
                </a:solidFill>
                <a:sym typeface="Wingdings"/>
              </a:rPr>
              <a:t></a:t>
            </a:r>
            <a:r>
              <a:rPr lang="zh-TW" altLang="en-US" sz="2400" b="1" dirty="0"/>
              <a:t>比較這兩張圖片，不難發現</a:t>
            </a:r>
            <a:r>
              <a:rPr lang="en-US" altLang="zh-TW" sz="2400" b="1" dirty="0"/>
              <a:t>NBC</a:t>
            </a:r>
            <a:r>
              <a:rPr lang="zh-TW" altLang="en-US" sz="2400" b="1" dirty="0"/>
              <a:t>的這兩份新聞報導的目</a:t>
            </a:r>
            <a:endParaRPr lang="en-US" altLang="zh-TW" sz="2400" b="1" dirty="0"/>
          </a:p>
          <a:p>
            <a:r>
              <a:rPr lang="en-US" altLang="zh-TW" sz="2400" b="1" dirty="0"/>
              <a:t>    </a:t>
            </a:r>
            <a:r>
              <a:rPr lang="zh-TW" altLang="en-US" sz="2400" b="1" dirty="0"/>
              <a:t>的是不同的。</a:t>
            </a:r>
            <a:endParaRPr lang="en-US" altLang="zh-TW" sz="2400" b="1" dirty="0"/>
          </a:p>
          <a:p>
            <a:r>
              <a:rPr lang="en-US" altLang="zh-TW" sz="2400" b="1" dirty="0"/>
              <a:t>   Compare these two pictures, and it is not hard to find out</a:t>
            </a:r>
          </a:p>
          <a:p>
            <a:r>
              <a:rPr lang="en-US" altLang="zh-TW" sz="2400" b="1" dirty="0"/>
              <a:t>   the purposes of these two news reports from NBC are different.</a:t>
            </a:r>
            <a:endParaRPr lang="zh-TW" altLang="en-US" sz="2400" b="1" dirty="0"/>
          </a:p>
        </p:txBody>
      </p:sp>
      <p:sp>
        <p:nvSpPr>
          <p:cNvPr id="5" name="矩形 4"/>
          <p:cNvSpPr/>
          <p:nvPr/>
        </p:nvSpPr>
        <p:spPr>
          <a:xfrm>
            <a:off x="422008" y="4261477"/>
            <a:ext cx="8542481" cy="46166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2400" b="1" dirty="0">
                <a:solidFill>
                  <a:srgbClr val="FF0000"/>
                </a:solidFill>
              </a:rPr>
              <a:t>→</a:t>
            </a:r>
            <a:r>
              <a:rPr lang="en-US" altLang="zh-TW" sz="2400" b="1" dirty="0"/>
              <a:t>It is </a:t>
            </a:r>
            <a:r>
              <a:rPr lang="en-US" altLang="zh-TW" sz="2400" b="1" dirty="0">
                <a:solidFill>
                  <a:srgbClr val="FF0000"/>
                </a:solidFill>
              </a:rPr>
              <a:t>NOT</a:t>
            </a:r>
            <a:r>
              <a:rPr lang="en-US" altLang="zh-TW" sz="2400" b="1" dirty="0"/>
              <a:t> about safety from Covid-19.</a:t>
            </a:r>
            <a:r>
              <a:rPr lang="zh-TW" altLang="en-US" sz="2400" b="1" dirty="0"/>
              <a:t>這與</a:t>
            </a:r>
            <a:r>
              <a:rPr lang="en-US" altLang="zh-TW" sz="2400" b="1" dirty="0"/>
              <a:t>Covid-19</a:t>
            </a:r>
            <a:r>
              <a:rPr lang="zh-TW" altLang="en-US" sz="2400" b="1" dirty="0"/>
              <a:t>的安全無關。</a:t>
            </a:r>
            <a:endParaRPr lang="en-US" altLang="zh-TW" sz="2400" b="1" dirty="0"/>
          </a:p>
        </p:txBody>
      </p:sp>
    </p:spTree>
    <p:extLst>
      <p:ext uri="{BB962C8B-B14F-4D97-AF65-F5344CB8AC3E}">
        <p14:creationId xmlns:p14="http://schemas.microsoft.com/office/powerpoint/2010/main" val="366518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274" y="267493"/>
            <a:ext cx="5514651" cy="492443"/>
          </a:xfrm>
          <a:prstGeom prst="rect">
            <a:avLst/>
          </a:prstGeom>
        </p:spPr>
        <p:txBody>
          <a:bodyPr wrap="none">
            <a:spAutoFit/>
          </a:bodyPr>
          <a:lstStyle/>
          <a:p>
            <a:r>
              <a:rPr lang="zh-TW" altLang="en-US" sz="2600" b="1" dirty="0">
                <a:solidFill>
                  <a:srgbClr val="FF0000"/>
                </a:solidFill>
                <a:sym typeface="Wingdings"/>
              </a:rPr>
              <a:t></a:t>
            </a:r>
            <a:r>
              <a:rPr lang="zh-TW" altLang="zh-TW" sz="2600" b="1" dirty="0"/>
              <a:t>新聞報導</a:t>
            </a:r>
            <a:r>
              <a:rPr lang="en-US" altLang="zh-TW" sz="2600" b="1" dirty="0"/>
              <a:t>, </a:t>
            </a:r>
            <a:r>
              <a:rPr lang="zh-TW" altLang="zh-TW" sz="2600" b="1" dirty="0"/>
              <a:t>一般有三個主要的區塊</a:t>
            </a:r>
            <a:r>
              <a:rPr lang="en-US" altLang="zh-TW" sz="2600" b="1" dirty="0"/>
              <a:t>: </a:t>
            </a:r>
            <a:endParaRPr lang="zh-TW" altLang="zh-TW" sz="2600" b="1" dirty="0"/>
          </a:p>
        </p:txBody>
      </p:sp>
      <p:sp>
        <p:nvSpPr>
          <p:cNvPr id="3" name="矩形 2"/>
          <p:cNvSpPr/>
          <p:nvPr/>
        </p:nvSpPr>
        <p:spPr>
          <a:xfrm>
            <a:off x="583569" y="1152318"/>
            <a:ext cx="8365233" cy="892552"/>
          </a:xfrm>
          <a:prstGeom prst="rect">
            <a:avLst/>
          </a:prstGeom>
        </p:spPr>
        <p:txBody>
          <a:bodyPr wrap="square">
            <a:spAutoFit/>
          </a:bodyPr>
          <a:lstStyle/>
          <a:p>
            <a:r>
              <a:rPr lang="en-US" altLang="zh-TW" sz="2600" b="1" dirty="0">
                <a:solidFill>
                  <a:srgbClr val="FF0000"/>
                </a:solidFill>
              </a:rPr>
              <a:t>1. </a:t>
            </a:r>
            <a:r>
              <a:rPr lang="zh-TW" altLang="zh-TW" sz="2600" b="1" dirty="0"/>
              <a:t>客觀的新聞報導</a:t>
            </a:r>
            <a:r>
              <a:rPr lang="en-US" altLang="zh-TW" sz="2600" b="1" dirty="0"/>
              <a:t>—Fact Report. </a:t>
            </a:r>
          </a:p>
          <a:p>
            <a:r>
              <a:rPr lang="en-US" altLang="zh-TW" sz="2600" b="1" dirty="0"/>
              <a:t>     </a:t>
            </a:r>
            <a:r>
              <a:rPr lang="zh-TW" altLang="zh-TW" sz="2600" b="1" dirty="0"/>
              <a:t>應該是</a:t>
            </a:r>
            <a:r>
              <a:rPr lang="en-US" altLang="zh-TW" sz="2600" b="1" dirty="0"/>
              <a:t>objective fact.</a:t>
            </a:r>
            <a:endParaRPr lang="zh-TW" altLang="zh-TW" sz="2600" b="1" dirty="0"/>
          </a:p>
        </p:txBody>
      </p:sp>
      <p:sp>
        <p:nvSpPr>
          <p:cNvPr id="4" name="矩形 3"/>
          <p:cNvSpPr/>
          <p:nvPr/>
        </p:nvSpPr>
        <p:spPr>
          <a:xfrm>
            <a:off x="588258" y="2308260"/>
            <a:ext cx="8088198" cy="892552"/>
          </a:xfrm>
          <a:prstGeom prst="rect">
            <a:avLst/>
          </a:prstGeom>
        </p:spPr>
        <p:txBody>
          <a:bodyPr wrap="square">
            <a:spAutoFit/>
          </a:bodyPr>
          <a:lstStyle/>
          <a:p>
            <a:r>
              <a:rPr lang="en-US" altLang="zh-TW" sz="2600" b="1" dirty="0">
                <a:solidFill>
                  <a:srgbClr val="FF0000"/>
                </a:solidFill>
              </a:rPr>
              <a:t>2. </a:t>
            </a:r>
            <a:r>
              <a:rPr lang="zh-TW" altLang="zh-TW" sz="2600" b="1" dirty="0"/>
              <a:t>主觀的意見</a:t>
            </a:r>
            <a:r>
              <a:rPr lang="en-US" altLang="zh-TW" sz="2600" b="1" dirty="0"/>
              <a:t>—</a:t>
            </a:r>
            <a:r>
              <a:rPr lang="zh-TW" altLang="zh-TW" sz="2600" b="1" dirty="0"/>
              <a:t>我們稱之為 </a:t>
            </a:r>
            <a:r>
              <a:rPr lang="en-US" altLang="zh-TW" sz="2600" b="1" dirty="0"/>
              <a:t>“</a:t>
            </a:r>
            <a:r>
              <a:rPr lang="zh-TW" altLang="zh-TW" sz="2600" b="1" dirty="0"/>
              <a:t>社論</a:t>
            </a:r>
            <a:r>
              <a:rPr lang="en-US" altLang="zh-TW" sz="2600" b="1" dirty="0"/>
              <a:t>/editorial”. </a:t>
            </a:r>
          </a:p>
          <a:p>
            <a:r>
              <a:rPr lang="en-US" altLang="zh-TW" sz="2600" b="1" dirty="0"/>
              <a:t>     Subjective Editorial.</a:t>
            </a:r>
            <a:endParaRPr lang="zh-TW" altLang="zh-TW" sz="2600" b="1" dirty="0"/>
          </a:p>
        </p:txBody>
      </p:sp>
      <p:sp>
        <p:nvSpPr>
          <p:cNvPr id="5" name="矩形 4"/>
          <p:cNvSpPr/>
          <p:nvPr/>
        </p:nvSpPr>
        <p:spPr>
          <a:xfrm>
            <a:off x="588258" y="3322026"/>
            <a:ext cx="3454792" cy="492443"/>
          </a:xfrm>
          <a:prstGeom prst="rect">
            <a:avLst/>
          </a:prstGeom>
        </p:spPr>
        <p:txBody>
          <a:bodyPr wrap="none">
            <a:spAutoFit/>
          </a:bodyPr>
          <a:lstStyle/>
          <a:p>
            <a:r>
              <a:rPr lang="en-US" altLang="zh-TW" sz="2600" b="1" dirty="0">
                <a:solidFill>
                  <a:srgbClr val="FF0000"/>
                </a:solidFill>
              </a:rPr>
              <a:t>3. </a:t>
            </a:r>
            <a:r>
              <a:rPr lang="zh-TW" altLang="zh-TW" sz="2600" b="1" dirty="0"/>
              <a:t>廣告</a:t>
            </a:r>
            <a:r>
              <a:rPr lang="en-US" altLang="zh-TW" sz="2600" b="1" dirty="0"/>
              <a:t>/Advertisement.</a:t>
            </a:r>
            <a:endParaRPr lang="zh-TW" altLang="zh-TW" sz="2600" b="1" dirty="0"/>
          </a:p>
        </p:txBody>
      </p:sp>
    </p:spTree>
    <p:extLst>
      <p:ext uri="{BB962C8B-B14F-4D97-AF65-F5344CB8AC3E}">
        <p14:creationId xmlns:p14="http://schemas.microsoft.com/office/powerpoint/2010/main" val="382452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002" y="717106"/>
            <a:ext cx="2736304" cy="153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498" y="2499366"/>
            <a:ext cx="2484808" cy="248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497" y="425420"/>
            <a:ext cx="3317671" cy="195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2515854"/>
            <a:ext cx="3165777" cy="23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62241" y="195486"/>
            <a:ext cx="1695913" cy="492443"/>
          </a:xfrm>
          <a:prstGeom prst="rect">
            <a:avLst/>
          </a:prstGeom>
        </p:spPr>
        <p:txBody>
          <a:bodyPr wrap="none">
            <a:spAutoFit/>
          </a:bodyPr>
          <a:lstStyle/>
          <a:p>
            <a:r>
              <a:rPr lang="en-US" altLang="zh-TW" sz="2600" b="1" dirty="0">
                <a:solidFill>
                  <a:srgbClr val="FF0000"/>
                </a:solidFill>
              </a:rPr>
              <a:t>Example 2:</a:t>
            </a:r>
            <a:endParaRPr lang="zh-TW" altLang="zh-TW" sz="2600" dirty="0">
              <a:solidFill>
                <a:srgbClr val="FF0000"/>
              </a:solidFill>
            </a:endParaRPr>
          </a:p>
        </p:txBody>
      </p:sp>
    </p:spTree>
    <p:extLst>
      <p:ext uri="{BB962C8B-B14F-4D97-AF65-F5344CB8AC3E}">
        <p14:creationId xmlns:p14="http://schemas.microsoft.com/office/powerpoint/2010/main" val="99206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2033</Words>
  <Application>Microsoft Office PowerPoint</Application>
  <PresentationFormat>On-screen Show (16:9)</PresentationFormat>
  <Paragraphs>89</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niki chiou</cp:lastModifiedBy>
  <cp:revision>34</cp:revision>
  <dcterms:created xsi:type="dcterms:W3CDTF">2020-07-10T05:20:06Z</dcterms:created>
  <dcterms:modified xsi:type="dcterms:W3CDTF">2020-07-12T03:57:52Z</dcterms:modified>
</cp:coreProperties>
</file>