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Lato" panose="02020500000000000000"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75" y="3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solidFill>
                  <a:srgbClr val="FF0000"/>
                </a:solidFill>
                <a:latin typeface="Lato"/>
                <a:ea typeface="Lato"/>
                <a:cs typeface="Lato"/>
                <a:sym typeface="Lato"/>
              </a:rPr>
              <a:t>What is happening today?</a:t>
            </a:r>
            <a:endParaRPr sz="1600" b="1">
              <a:solidFill>
                <a:srgbClr val="FF0000"/>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400">
                <a:solidFill>
                  <a:srgbClr val="0000FF"/>
                </a:solidFill>
                <a:latin typeface="Lato"/>
                <a:ea typeface="Lato"/>
                <a:cs typeface="Lato"/>
                <a:sym typeface="Lato"/>
              </a:rPr>
              <a:t>Wildfire in Irvine</a:t>
            </a:r>
            <a:endParaRPr sz="1400">
              <a:solidFill>
                <a:srgbClr val="0000FF"/>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Most “unmovable”, “real” estate can go up in smoke in seconds</a:t>
            </a:r>
            <a:endParaRPr sz="1200">
              <a:solidFill>
                <a:schemeClr val="dk1"/>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Our life is like a puff of cloud, it can vanish instantly</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chemeClr val="dk1"/>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Yesterday is Halloween, it intends to scare people</a:t>
            </a:r>
            <a:endParaRPr sz="1200">
              <a:solidFill>
                <a:schemeClr val="dk1"/>
              </a:solidFill>
              <a:latin typeface="Lato"/>
              <a:ea typeface="Lato"/>
              <a:cs typeface="Lato"/>
              <a:sym typeface="Lato"/>
            </a:endParaRPr>
          </a:p>
          <a:p>
            <a:pPr marL="0" lvl="0" indent="0" algn="l" rtl="0">
              <a:spcBef>
                <a:spcPts val="0"/>
              </a:spcBef>
              <a:spcAft>
                <a:spcPts val="0"/>
              </a:spcAft>
              <a:buNone/>
            </a:pPr>
            <a:r>
              <a:rPr lang="en" sz="1400">
                <a:solidFill>
                  <a:srgbClr val="0000FF"/>
                </a:solidFill>
                <a:latin typeface="Lato"/>
                <a:ea typeface="Lato"/>
                <a:cs typeface="Lato"/>
                <a:sym typeface="Lato"/>
              </a:rPr>
              <a:t>No need for Halloween, 2020 is scary enough</a:t>
            </a:r>
            <a:endParaRPr sz="1400">
              <a:solidFill>
                <a:srgbClr val="0000FF"/>
              </a:solidFill>
              <a:latin typeface="Lato"/>
              <a:ea typeface="Lato"/>
              <a:cs typeface="Lato"/>
              <a:sym typeface="Lato"/>
            </a:endParaRPr>
          </a:p>
          <a:p>
            <a:pPr marL="0" lvl="0" indent="0" algn="l" rtl="0">
              <a:spcBef>
                <a:spcPts val="0"/>
              </a:spcBef>
              <a:spcAft>
                <a:spcPts val="0"/>
              </a:spcAft>
              <a:buNone/>
            </a:pP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chemeClr val="dk1"/>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This year, we have Covid-19 Pandemic, wildfire in N CA and now in our backyard, hurricanes in Southern states, riots, protests, and Presidential Election.</a:t>
            </a:r>
            <a:endParaRPr sz="1200">
              <a:solidFill>
                <a:schemeClr val="dk1"/>
              </a:solidFill>
              <a:latin typeface="Lato"/>
              <a:ea typeface="Lato"/>
              <a:cs typeface="Lato"/>
              <a:sym typeface="Lato"/>
            </a:endParaRPr>
          </a:p>
          <a:p>
            <a:pPr marL="0" lvl="0" indent="0" algn="l" rtl="0">
              <a:spcBef>
                <a:spcPts val="0"/>
              </a:spcBef>
              <a:spcAft>
                <a:spcPts val="0"/>
              </a:spcAft>
              <a:buNone/>
            </a:pPr>
            <a:r>
              <a:rPr lang="en" sz="1600" b="1">
                <a:solidFill>
                  <a:srgbClr val="FF0000"/>
                </a:solidFill>
                <a:latin typeface="Lato"/>
                <a:ea typeface="Lato"/>
                <a:cs typeface="Lato"/>
                <a:sym typeface="Lato"/>
              </a:rPr>
              <a:t>What do you want in life?</a:t>
            </a:r>
            <a:endParaRPr sz="1200">
              <a:solidFill>
                <a:schemeClr val="dk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Safety, peace, prosperity, work for living, children doing well</a:t>
            </a:r>
            <a:endParaRPr sz="1200">
              <a:solidFill>
                <a:schemeClr val="dk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solidFill>
                <a:schemeClr val="dk1"/>
              </a:solidFill>
              <a:latin typeface="Lato"/>
              <a:ea typeface="Lato"/>
              <a:cs typeface="Lato"/>
              <a:sym typeface="Lato"/>
            </a:endParaRPr>
          </a:p>
          <a:p>
            <a:pPr marL="0" lvl="0" indent="0" algn="l" rtl="0">
              <a:spcBef>
                <a:spcPts val="0"/>
              </a:spcBef>
              <a:spcAft>
                <a:spcPts val="0"/>
              </a:spcAft>
              <a:buNone/>
            </a:pPr>
            <a:r>
              <a:rPr lang="en" sz="1600" b="1">
                <a:solidFill>
                  <a:srgbClr val="FF0000"/>
                </a:solidFill>
                <a:latin typeface="Lato"/>
                <a:ea typeface="Lato"/>
                <a:cs typeface="Lato"/>
                <a:sym typeface="Lato"/>
              </a:rPr>
              <a:t>How can we be blessed according to the Bible?</a:t>
            </a:r>
            <a:endParaRPr sz="1600" b="1">
              <a:solidFill>
                <a:srgbClr val="FF0000"/>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Is there any secret?</a:t>
            </a:r>
            <a:endParaRPr sz="1200">
              <a:latin typeface="Lato"/>
              <a:ea typeface="Lato"/>
              <a:cs typeface="Lato"/>
              <a:sym typeface="Lato"/>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9f29d1fc3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9f29d1fc3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FF"/>
                </a:solidFill>
              </a:rPr>
              <a:t>Even to the last moment, Pharaoh’s heart remained hardened</a:t>
            </a:r>
            <a:endParaRPr sz="1400">
              <a:solidFill>
                <a:srgbClr val="0000FF"/>
              </a:solidFill>
            </a:endParaRPr>
          </a:p>
          <a:p>
            <a:pPr marL="0" lvl="0" indent="0" algn="l" rtl="0">
              <a:spcBef>
                <a:spcPts val="0"/>
              </a:spcBef>
              <a:spcAft>
                <a:spcPts val="0"/>
              </a:spcAft>
              <a:buNone/>
            </a:pPr>
            <a:r>
              <a:rPr lang="en" sz="1200"/>
              <a:t>He continued to pursue Israelites, trying to take them back for slaves.</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But God opened up the Red Sea, allowed Israelites to walk through on dry ground</a:t>
            </a:r>
            <a:endParaRPr sz="1200"/>
          </a:p>
          <a:p>
            <a:pPr marL="0" lvl="0" indent="0" algn="l" rtl="0">
              <a:spcBef>
                <a:spcPts val="0"/>
              </a:spcBef>
              <a:spcAft>
                <a:spcPts val="0"/>
              </a:spcAft>
              <a:buNone/>
            </a:pPr>
            <a:r>
              <a:rPr lang="en" sz="1200"/>
              <a:t>As Pharaoh’s army chased after them, the Red Sea returned to normal and they were tumbled, shaken like in a washer machine</a:t>
            </a:r>
            <a:endParaRPr sz="1200"/>
          </a:p>
          <a:p>
            <a:pPr marL="0" lvl="0" indent="0" algn="l" rtl="0">
              <a:spcBef>
                <a:spcPts val="0"/>
              </a:spcBef>
              <a:spcAft>
                <a:spcPts val="0"/>
              </a:spcAft>
              <a:buNone/>
            </a:pPr>
            <a:r>
              <a:rPr lang="en" sz="1200"/>
              <a:t>The whole army perished.</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400">
                <a:solidFill>
                  <a:srgbClr val="0000FF"/>
                </a:solidFill>
              </a:rPr>
              <a:t>What is the result?</a:t>
            </a:r>
            <a:endParaRPr sz="1400">
              <a:solidFill>
                <a:srgbClr val="0000FF"/>
              </a:solidFill>
            </a:endParaRPr>
          </a:p>
          <a:p>
            <a:pPr marL="0" lvl="0" indent="0" algn="l" rtl="0">
              <a:spcBef>
                <a:spcPts val="0"/>
              </a:spcBef>
              <a:spcAft>
                <a:spcPts val="0"/>
              </a:spcAft>
              <a:buNone/>
            </a:pPr>
            <a:r>
              <a:rPr lang="en" sz="1200"/>
              <a:t>The Egyptians know YHWH is God</a:t>
            </a:r>
            <a:endParaRPr sz="1200"/>
          </a:p>
          <a:p>
            <a:pPr marL="0" lvl="0" indent="0" algn="l" rtl="0">
              <a:spcBef>
                <a:spcPts val="0"/>
              </a:spcBef>
              <a:spcAft>
                <a:spcPts val="0"/>
              </a:spcAft>
              <a:buNone/>
            </a:pPr>
            <a:r>
              <a:rPr lang="en" sz="1200"/>
              <a:t>Israelites fear the LORD and believed in the LORD and Moses</a:t>
            </a:r>
            <a:endParaRPr sz="1200"/>
          </a:p>
          <a:p>
            <a:pPr marL="0" lvl="0" indent="0" algn="l" rtl="0">
              <a:spcBef>
                <a:spcPts val="0"/>
              </a:spcBef>
              <a:spcAft>
                <a:spcPts val="0"/>
              </a:spcAft>
              <a:buNone/>
            </a:pPr>
            <a:endParaRP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f29d1fc3c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f29d1fc3c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FF"/>
                </a:solidFill>
              </a:rPr>
              <a:t>The story of fearing the LORD is not only in OT, but also in NT</a:t>
            </a:r>
            <a:endParaRPr sz="1200">
              <a:solidFill>
                <a:srgbClr val="0000FF"/>
              </a:solidFill>
            </a:endParaRPr>
          </a:p>
          <a:p>
            <a:pPr marL="0" lvl="0" indent="0" algn="l" rtl="0">
              <a:spcBef>
                <a:spcPts val="0"/>
              </a:spcBef>
              <a:spcAft>
                <a:spcPts val="0"/>
              </a:spcAft>
              <a:buNone/>
            </a:pPr>
            <a:endParaRPr sz="1200"/>
          </a:p>
          <a:p>
            <a:pPr marL="0" lvl="0" indent="0" algn="l" rtl="0">
              <a:spcBef>
                <a:spcPts val="0"/>
              </a:spcBef>
              <a:spcAft>
                <a:spcPts val="0"/>
              </a:spcAft>
              <a:buNone/>
            </a:pPr>
            <a:r>
              <a:rPr lang="en" sz="1200"/>
              <a:t>Who is Cornelius?</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God does not show favoritism</a:t>
            </a:r>
            <a:endParaRPr sz="1200"/>
          </a:p>
          <a:p>
            <a:pPr marL="457200" lvl="0" indent="-304800" algn="l" rtl="0">
              <a:spcBef>
                <a:spcPts val="0"/>
              </a:spcBef>
              <a:spcAft>
                <a:spcPts val="0"/>
              </a:spcAft>
              <a:buSzPts val="1200"/>
              <a:buChar char="●"/>
            </a:pPr>
            <a:r>
              <a:rPr lang="en" sz="1200"/>
              <a:t>No ethnic, social, economical requirements</a:t>
            </a:r>
            <a:endParaRPr sz="1200"/>
          </a:p>
          <a:p>
            <a:pPr marL="457200" lvl="0" indent="-304800" algn="l" rtl="0">
              <a:spcBef>
                <a:spcPts val="0"/>
              </a:spcBef>
              <a:spcAft>
                <a:spcPts val="0"/>
              </a:spcAft>
              <a:buSzPts val="1200"/>
              <a:buChar char="●"/>
            </a:pPr>
            <a:r>
              <a:rPr lang="en" sz="1200"/>
              <a:t>You don’t need to be a Jew, a king or politician, or very rich.</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Anyone from every nation who fears God and does what is right, God is watching them and rewards them.</a:t>
            </a:r>
            <a:endParaRPr sz="1200"/>
          </a:p>
          <a:p>
            <a:pPr marL="0" lvl="0" indent="0" algn="l" rtl="0">
              <a:spcBef>
                <a:spcPts val="0"/>
              </a:spcBef>
              <a:spcAft>
                <a:spcPts val="0"/>
              </a:spcAft>
              <a:buNone/>
            </a:pPr>
            <a:endParaRP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f29d1fc3c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9f29d1fc3c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FF"/>
                </a:solidFill>
              </a:rPr>
              <a:t>Contrasting to Cornelius</a:t>
            </a:r>
            <a:endParaRPr sz="1200">
              <a:solidFill>
                <a:srgbClr val="0000FF"/>
              </a:solidFill>
            </a:endParaRPr>
          </a:p>
          <a:p>
            <a:pPr marL="0" lvl="0" indent="0" algn="l" rtl="0">
              <a:spcBef>
                <a:spcPts val="0"/>
              </a:spcBef>
              <a:spcAft>
                <a:spcPts val="0"/>
              </a:spcAft>
              <a:buNone/>
            </a:pPr>
            <a:endParaRPr sz="1200"/>
          </a:p>
          <a:p>
            <a:pPr marL="0" lvl="0" indent="0" algn="l" rtl="0">
              <a:spcBef>
                <a:spcPts val="0"/>
              </a:spcBef>
              <a:spcAft>
                <a:spcPts val="0"/>
              </a:spcAft>
              <a:buNone/>
            </a:pPr>
            <a:r>
              <a:rPr lang="en" sz="1200"/>
              <a:t>King Herod</a:t>
            </a:r>
            <a:endParaRPr sz="1200"/>
          </a:p>
          <a:p>
            <a:pPr marL="457200" lvl="0" indent="-304800" algn="l" rtl="0">
              <a:spcBef>
                <a:spcPts val="0"/>
              </a:spcBef>
              <a:spcAft>
                <a:spcPts val="0"/>
              </a:spcAft>
              <a:buSzPts val="1200"/>
              <a:buChar char="●"/>
            </a:pPr>
            <a:r>
              <a:rPr lang="en" sz="1200"/>
              <a:t>Jewish</a:t>
            </a:r>
            <a:endParaRPr sz="1200"/>
          </a:p>
          <a:p>
            <a:pPr marL="457200" lvl="0" indent="-304800" algn="l" rtl="0">
              <a:spcBef>
                <a:spcPts val="0"/>
              </a:spcBef>
              <a:spcAft>
                <a:spcPts val="0"/>
              </a:spcAft>
              <a:buSzPts val="1200"/>
              <a:buChar char="●"/>
            </a:pPr>
            <a:r>
              <a:rPr lang="en" sz="1200"/>
              <a:t>King</a:t>
            </a:r>
            <a:endParaRPr sz="1200"/>
          </a:p>
          <a:p>
            <a:pPr marL="457200" lvl="0" indent="-304800" algn="l" rtl="0">
              <a:spcBef>
                <a:spcPts val="0"/>
              </a:spcBef>
              <a:spcAft>
                <a:spcPts val="0"/>
              </a:spcAft>
              <a:buSzPts val="1200"/>
              <a:buChar char="●"/>
            </a:pPr>
            <a:r>
              <a:rPr lang="en" sz="1200"/>
              <a:t>Powerful and Rich</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solidFill>
                  <a:srgbClr val="0000FF"/>
                </a:solidFill>
              </a:rPr>
              <a:t>What happens to the king who does not fear the Lord?</a:t>
            </a:r>
            <a:endParaRPr sz="1200">
              <a:solidFill>
                <a:srgbClr val="0000FF"/>
              </a:solidFill>
            </a:endParaRPr>
          </a:p>
          <a:p>
            <a:pPr marL="0" lvl="0" indent="0" algn="l" rtl="0">
              <a:spcBef>
                <a:spcPts val="0"/>
              </a:spcBef>
              <a:spcAft>
                <a:spcPts val="0"/>
              </a:spcAft>
              <a:buNone/>
            </a:pPr>
            <a:r>
              <a:rPr lang="en" sz="1200"/>
              <a:t>He does not have a good ending.</a:t>
            </a:r>
            <a:endParaRP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f29d1fda2_1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f29d1fda2_1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FF0000"/>
                </a:solidFill>
              </a:rPr>
              <a:t>Once saved, always saved?</a:t>
            </a:r>
            <a:endParaRPr sz="1600">
              <a:solidFill>
                <a:srgbClr val="FF0000"/>
              </a:solidFill>
            </a:endParaRPr>
          </a:p>
          <a:p>
            <a:pPr marL="0" lvl="0" indent="0" algn="l" rtl="0">
              <a:spcBef>
                <a:spcPts val="0"/>
              </a:spcBef>
              <a:spcAft>
                <a:spcPts val="0"/>
              </a:spcAft>
              <a:buNone/>
            </a:pPr>
            <a:r>
              <a:rPr lang="en" sz="1600">
                <a:solidFill>
                  <a:srgbClr val="FF0000"/>
                </a:solidFill>
              </a:rPr>
              <a:t>No, you have to work out your salvation in trembling and fear</a:t>
            </a:r>
            <a:endParaRPr sz="1600">
              <a:solidFill>
                <a:srgbClr val="FF0000"/>
              </a:solidFill>
            </a:endParaRPr>
          </a:p>
          <a:p>
            <a:pPr marL="0" lvl="0" indent="0" algn="l" rtl="0">
              <a:spcBef>
                <a:spcPts val="0"/>
              </a:spcBef>
              <a:spcAft>
                <a:spcPts val="0"/>
              </a:spcAft>
              <a:buNone/>
            </a:pPr>
            <a:endParaRPr sz="1600">
              <a:solidFill>
                <a:srgbClr val="FF0000"/>
              </a:solidFill>
            </a:endParaRPr>
          </a:p>
          <a:p>
            <a:pPr marL="0" lvl="0" indent="0" algn="l" rtl="0">
              <a:spcBef>
                <a:spcPts val="0"/>
              </a:spcBef>
              <a:spcAft>
                <a:spcPts val="0"/>
              </a:spcAft>
              <a:buNone/>
            </a:pPr>
            <a:r>
              <a:rPr lang="en" sz="1200"/>
              <a:t>My Journey</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Disobedience</a:t>
            </a:r>
            <a:endParaRPr sz="1200"/>
          </a:p>
          <a:p>
            <a:pPr marL="457200" lvl="0" indent="-304800" algn="l" rtl="0">
              <a:spcBef>
                <a:spcPts val="0"/>
              </a:spcBef>
              <a:spcAft>
                <a:spcPts val="0"/>
              </a:spcAft>
              <a:buSzPts val="1200"/>
              <a:buChar char="●"/>
            </a:pPr>
            <a:r>
              <a:rPr lang="en" sz="1200"/>
              <a:t>My heart hardened like Pharaoh</a:t>
            </a:r>
            <a:endParaRPr sz="1200"/>
          </a:p>
          <a:p>
            <a:pPr marL="457200" lvl="0" indent="-304800" algn="l" rtl="0">
              <a:spcBef>
                <a:spcPts val="0"/>
              </a:spcBef>
              <a:spcAft>
                <a:spcPts val="0"/>
              </a:spcAft>
              <a:buSzPts val="1200"/>
              <a:buChar char="●"/>
            </a:pPr>
            <a:r>
              <a:rPr lang="en" sz="1200"/>
              <a:t>Financial stress</a:t>
            </a:r>
            <a:endParaRPr sz="1200"/>
          </a:p>
          <a:p>
            <a:pPr marL="457200" lvl="0" indent="-304800" algn="l" rtl="0">
              <a:spcBef>
                <a:spcPts val="0"/>
              </a:spcBef>
              <a:spcAft>
                <a:spcPts val="0"/>
              </a:spcAft>
              <a:buSzPts val="1200"/>
              <a:buChar char="●"/>
            </a:pPr>
            <a:r>
              <a:rPr lang="en" sz="1200"/>
              <a:t>House leaking</a:t>
            </a:r>
            <a:endParaRPr sz="1200"/>
          </a:p>
          <a:p>
            <a:pPr marL="457200" lvl="0" indent="-304800" algn="l" rtl="0">
              <a:spcBef>
                <a:spcPts val="0"/>
              </a:spcBef>
              <a:spcAft>
                <a:spcPts val="0"/>
              </a:spcAft>
              <a:buSzPts val="1200"/>
              <a:buChar char="●"/>
            </a:pPr>
            <a:r>
              <a:rPr lang="en" sz="1200"/>
              <a:t>Children rebellion</a:t>
            </a:r>
            <a:endParaRPr sz="1200"/>
          </a:p>
          <a:p>
            <a:pPr marL="457200" lvl="0" indent="-304800" algn="l" rtl="0">
              <a:spcBef>
                <a:spcPts val="0"/>
              </a:spcBef>
              <a:spcAft>
                <a:spcPts val="0"/>
              </a:spcAft>
              <a:buSzPts val="1200"/>
              <a:buChar char="●"/>
            </a:pPr>
            <a:r>
              <a:rPr lang="en" sz="1200"/>
              <a:t>Bad habits detriment to my health</a:t>
            </a:r>
            <a:endParaRPr sz="1200"/>
          </a:p>
          <a:p>
            <a:pPr marL="457200" lvl="0" indent="-304800" algn="l" rtl="0">
              <a:spcBef>
                <a:spcPts val="0"/>
              </a:spcBef>
              <a:spcAft>
                <a:spcPts val="0"/>
              </a:spcAft>
              <a:buSzPts val="1200"/>
              <a:buChar char="●"/>
            </a:pPr>
            <a:r>
              <a:rPr lang="en" sz="1200"/>
              <a:t>Car accidents</a:t>
            </a:r>
            <a:endParaRPr sz="1200"/>
          </a:p>
          <a:p>
            <a:pPr marL="457200" lvl="0" indent="-304800" algn="l" rtl="0">
              <a:spcBef>
                <a:spcPts val="0"/>
              </a:spcBef>
              <a:spcAft>
                <a:spcPts val="0"/>
              </a:spcAft>
              <a:buSzPts val="1200"/>
              <a:buChar char="●"/>
            </a:pPr>
            <a:r>
              <a:rPr lang="en" sz="1200"/>
              <a:t>Friends told me they saw in the vision that many snakes surround my house</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Obedience</a:t>
            </a:r>
            <a:endParaRPr sz="1200"/>
          </a:p>
          <a:p>
            <a:pPr marL="457200" lvl="0" indent="-304800" algn="l" rtl="0">
              <a:spcBef>
                <a:spcPts val="0"/>
              </a:spcBef>
              <a:spcAft>
                <a:spcPts val="0"/>
              </a:spcAft>
              <a:buSzPts val="1200"/>
              <a:buChar char="●"/>
            </a:pPr>
            <a:r>
              <a:rPr lang="en" sz="1200"/>
              <a:t>Peace</a:t>
            </a:r>
            <a:endParaRPr sz="1200"/>
          </a:p>
          <a:p>
            <a:pPr marL="457200" lvl="0" indent="-304800" algn="l" rtl="0">
              <a:spcBef>
                <a:spcPts val="0"/>
              </a:spcBef>
              <a:spcAft>
                <a:spcPts val="0"/>
              </a:spcAft>
              <a:buSzPts val="1200"/>
              <a:buChar char="●"/>
            </a:pPr>
            <a:r>
              <a:rPr lang="en" sz="1200"/>
              <a:t>No bad habits</a:t>
            </a:r>
            <a:endParaRPr sz="1200"/>
          </a:p>
          <a:p>
            <a:pPr marL="457200" lvl="0" indent="-304800" algn="l" rtl="0">
              <a:spcBef>
                <a:spcPts val="0"/>
              </a:spcBef>
              <a:spcAft>
                <a:spcPts val="0"/>
              </a:spcAft>
              <a:buSzPts val="1200"/>
              <a:buChar char="●"/>
            </a:pPr>
            <a:r>
              <a:rPr lang="en" sz="1200"/>
              <a:t>No car accidents</a:t>
            </a:r>
            <a:endParaRPr sz="1200"/>
          </a:p>
          <a:p>
            <a:pPr marL="457200" lvl="0" indent="-304800" algn="l" rtl="0">
              <a:spcBef>
                <a:spcPts val="0"/>
              </a:spcBef>
              <a:spcAft>
                <a:spcPts val="0"/>
              </a:spcAft>
              <a:buSzPts val="1200"/>
              <a:buChar char="●"/>
            </a:pPr>
            <a:r>
              <a:rPr lang="en" sz="1200"/>
              <a:t>Children are doing great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Maybe you don’t believe, but I have personally experienced blessing and curse</a:t>
            </a:r>
            <a:endParaRPr sz="1200"/>
          </a:p>
          <a:p>
            <a:pPr marL="0" lvl="0" indent="0" algn="l" rtl="0">
              <a:spcBef>
                <a:spcPts val="0"/>
              </a:spcBef>
              <a:spcAft>
                <a:spcPts val="0"/>
              </a:spcAft>
              <a:buNone/>
            </a:pPr>
            <a:r>
              <a:rPr lang="en" sz="1200"/>
              <a:t>Let me tell you, don’t harden your heart</a:t>
            </a:r>
            <a:endParaRPr sz="1200"/>
          </a:p>
          <a:p>
            <a:pPr marL="0" lvl="0" indent="0" algn="l" rtl="0">
              <a:spcBef>
                <a:spcPts val="0"/>
              </a:spcBef>
              <a:spcAft>
                <a:spcPts val="0"/>
              </a:spcAft>
              <a:buNone/>
            </a:pPr>
            <a:r>
              <a:rPr lang="en" sz="1200"/>
              <a:t>Always fear God, revere him, </a:t>
            </a:r>
            <a:endParaRP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9f29d1fc3c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9f29d1fc3c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r>
              <a:rPr lang="en" sz="1600" b="1">
                <a:solidFill>
                  <a:srgbClr val="FF0000"/>
                </a:solidFill>
                <a:latin typeface="Lato"/>
                <a:ea typeface="Lato"/>
                <a:cs typeface="Lato"/>
                <a:sym typeface="Lato"/>
              </a:rPr>
              <a:t>The sun came up from the West?</a:t>
            </a:r>
            <a:endParaRPr sz="1600" b="1">
              <a:solidFill>
                <a:srgbClr val="FF0000"/>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400" b="1">
              <a:solidFill>
                <a:srgbClr val="0000FF"/>
              </a:solidFill>
              <a:latin typeface="Lato"/>
              <a:ea typeface="Lato"/>
              <a:cs typeface="Lato"/>
              <a:sym typeface="Lato"/>
            </a:endParaRPr>
          </a:p>
          <a:p>
            <a:pPr marL="0" lvl="0" indent="0" algn="l" rtl="0">
              <a:spcBef>
                <a:spcPts val="0"/>
              </a:spcBef>
              <a:spcAft>
                <a:spcPts val="0"/>
              </a:spcAft>
              <a:buClr>
                <a:schemeClr val="lt1"/>
              </a:buClr>
              <a:buSzPts val="1100"/>
              <a:buFont typeface="Arial"/>
              <a:buNone/>
            </a:pPr>
            <a:r>
              <a:rPr lang="en" sz="1400" b="1">
                <a:solidFill>
                  <a:srgbClr val="0000FF"/>
                </a:solidFill>
                <a:latin typeface="Lato"/>
                <a:ea typeface="Lato"/>
                <a:cs typeface="Lato"/>
                <a:sym typeface="Lato"/>
              </a:rPr>
              <a:t>Matthew 5:17–18</a:t>
            </a:r>
            <a:endParaRPr sz="1400" b="1">
              <a:solidFill>
                <a:srgbClr val="0000FF"/>
              </a:solidFill>
              <a:latin typeface="Lato"/>
              <a:ea typeface="Lato"/>
              <a:cs typeface="Lato"/>
              <a:sym typeface="Lato"/>
            </a:endParaRPr>
          </a:p>
          <a:p>
            <a:pPr marL="0" lvl="0" indent="0" algn="l" rtl="0">
              <a:spcBef>
                <a:spcPts val="0"/>
              </a:spcBef>
              <a:spcAft>
                <a:spcPts val="0"/>
              </a:spcAft>
              <a:buClr>
                <a:schemeClr val="lt1"/>
              </a:buClr>
              <a:buSzPts val="1100"/>
              <a:buFont typeface="Arial"/>
              <a:buNone/>
            </a:pPr>
            <a:r>
              <a:rPr lang="en" sz="1400" b="1">
                <a:solidFill>
                  <a:srgbClr val="0000FF"/>
                </a:solidFill>
                <a:latin typeface="Lato"/>
                <a:ea typeface="Lato"/>
                <a:cs typeface="Lato"/>
                <a:sym typeface="Lato"/>
              </a:rPr>
              <a:t>17 “Do not think that I have come to abolish the Law or the Prophets; I have not come to abolish them but to fulfill them. 18 For truly I tell you, until heaven and earth disappear, not the smallest letter, not the least stroke of a pen, will by any means disappear from the Law until everything is accomplished.</a:t>
            </a:r>
            <a:endParaRPr sz="1400" b="1">
              <a:solidFill>
                <a:srgbClr val="0000FF"/>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400" b="1">
              <a:solidFill>
                <a:srgbClr val="FF0000"/>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600" b="1">
                <a:solidFill>
                  <a:srgbClr val="FF0000"/>
                </a:solidFill>
                <a:latin typeface="Lato"/>
                <a:ea typeface="Lato"/>
                <a:cs typeface="Lato"/>
                <a:sym typeface="Lato"/>
              </a:rPr>
              <a:t>How do we revere the LORD?</a:t>
            </a:r>
            <a:endParaRPr sz="1600" b="1">
              <a:solidFill>
                <a:srgbClr val="FF0000"/>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What should we do to revere the Lord in life today?</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a:solidFill>
                <a:schemeClr val="dk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500" b="1">
                <a:solidFill>
                  <a:srgbClr val="1155CC"/>
                </a:solidFill>
                <a:latin typeface="Lato"/>
                <a:ea typeface="Lato"/>
                <a:cs typeface="Lato"/>
                <a:sym typeface="Lato"/>
              </a:rPr>
              <a:t>Personal</a:t>
            </a:r>
            <a:endParaRPr sz="1500" b="1">
              <a:solidFill>
                <a:srgbClr val="1155CC"/>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Honor, respect, and obey, do the right things, be the righteous person</a:t>
            </a:r>
            <a:endParaRPr sz="1200">
              <a:latin typeface="Lato"/>
              <a:ea typeface="Lato"/>
              <a:cs typeface="Lato"/>
              <a:sym typeface="Lato"/>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f29d1fc3c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9f29d1fc3c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500" b="1">
                <a:solidFill>
                  <a:srgbClr val="1155CC"/>
                </a:solidFill>
                <a:latin typeface="Lato"/>
                <a:ea typeface="Lato"/>
                <a:cs typeface="Lato"/>
                <a:sym typeface="Lato"/>
              </a:rPr>
              <a:t>Church</a:t>
            </a:r>
            <a:endParaRPr sz="1500" b="1">
              <a:solidFill>
                <a:srgbClr val="1155CC"/>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Join a small group</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Do Happiness Group</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chemeClr val="dk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This is the best way we can live out</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Great Commandments</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Great Commission</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f29d1fc3c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9f29d1fc3c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500" b="1">
                <a:solidFill>
                  <a:srgbClr val="1155CC"/>
                </a:solidFill>
                <a:latin typeface="Lato"/>
                <a:ea typeface="Lato"/>
                <a:cs typeface="Lato"/>
                <a:sym typeface="Lato"/>
              </a:rPr>
              <a:t>Nation</a:t>
            </a:r>
            <a:endParaRPr sz="1500" b="1">
              <a:solidFill>
                <a:srgbClr val="1155CC"/>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Exactly 400 years ago, </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1620 Mayflower brought </a:t>
            </a:r>
            <a:r>
              <a:rPr lang="en" sz="1200" b="1">
                <a:solidFill>
                  <a:schemeClr val="dk1"/>
                </a:solidFill>
                <a:latin typeface="Lato"/>
                <a:ea typeface="Lato"/>
                <a:cs typeface="Lato"/>
                <a:sym typeface="Lato"/>
              </a:rPr>
              <a:t>Puritans</a:t>
            </a:r>
            <a:r>
              <a:rPr lang="en" sz="1200">
                <a:solidFill>
                  <a:schemeClr val="dk1"/>
                </a:solidFill>
                <a:latin typeface="Lato"/>
                <a:ea typeface="Lato"/>
                <a:cs typeface="Lato"/>
                <a:sym typeface="Lato"/>
              </a:rPr>
              <a:t> </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so that they could worship God in freedom</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They found this nation on the principles of GOD</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They honor God so that we enjoy the prosperous country we live in today</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chemeClr val="dk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Pray, participate, and </a:t>
            </a:r>
            <a:r>
              <a:rPr lang="en" sz="1200" b="1">
                <a:solidFill>
                  <a:srgbClr val="FF0000"/>
                </a:solidFill>
                <a:latin typeface="Lato"/>
                <a:ea typeface="Lato"/>
                <a:cs typeface="Lato"/>
                <a:sym typeface="Lato"/>
              </a:rPr>
              <a:t>VOTE</a:t>
            </a:r>
            <a:endParaRPr sz="1200" b="1">
              <a:solidFill>
                <a:srgbClr val="FF0000"/>
              </a:solidFill>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n" sz="1200">
                <a:solidFill>
                  <a:srgbClr val="FF0000"/>
                </a:solidFill>
                <a:latin typeface="Lato"/>
                <a:ea typeface="Lato"/>
                <a:cs typeface="Lato"/>
                <a:sym typeface="Lato"/>
              </a:rPr>
              <a:t>Vote for one </a:t>
            </a:r>
            <a:endParaRPr sz="1200">
              <a:solidFill>
                <a:srgbClr val="FF0000"/>
              </a:solidFill>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Who fears the LORD</a:t>
            </a:r>
            <a:endParaRPr sz="1200">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No one is perfect</a:t>
            </a:r>
            <a:endParaRPr sz="1200">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We elect who is more inline with, closer to God’s commandments</a:t>
            </a: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For example</a:t>
            </a:r>
            <a:endParaRPr sz="1200">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Abortion is killing the innocent</a:t>
            </a:r>
            <a:endParaRPr sz="1200">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Lesbian and Gay marriage is not God’s design</a:t>
            </a:r>
            <a:endParaRPr sz="1200">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We are responsible for our actions</a:t>
            </a:r>
            <a:endParaRPr sz="1200">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We ought to work hard to feed ourselves</a:t>
            </a: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f29d1fc3c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9f29d1fc3c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500" b="1">
                <a:solidFill>
                  <a:srgbClr val="1155CC"/>
                </a:solidFill>
                <a:latin typeface="Lato"/>
                <a:ea typeface="Lato"/>
                <a:cs typeface="Lato"/>
                <a:sym typeface="Lato"/>
              </a:rPr>
              <a:t>Close with Prayer </a:t>
            </a:r>
            <a:endParaRPr sz="1500" b="1">
              <a:solidFill>
                <a:srgbClr val="1155CC"/>
              </a:solidFill>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Pray for ourselves </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that we revere God, honor God, and follow his commands</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chemeClr val="dk1"/>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Pray for the election </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that the one who fear God will be elected the President</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Pray for our nation </a:t>
            </a:r>
            <a:endParaRPr sz="1200">
              <a:latin typeface="Lato"/>
              <a:ea typeface="Lato"/>
              <a:cs typeface="Lato"/>
              <a:sym typeface="Lato"/>
            </a:endParaRPr>
          </a:p>
          <a:p>
            <a:pPr marL="457200" lvl="0" indent="-304800" algn="l" rtl="0">
              <a:spcBef>
                <a:spcPts val="0"/>
              </a:spcBef>
              <a:spcAft>
                <a:spcPts val="0"/>
              </a:spcAft>
              <a:buSzPts val="1200"/>
              <a:buFont typeface="Lato"/>
              <a:buChar char="●"/>
            </a:pPr>
            <a:r>
              <a:rPr lang="en" sz="1200">
                <a:latin typeface="Lato"/>
                <a:ea typeface="Lato"/>
                <a:cs typeface="Lato"/>
                <a:sym typeface="Lato"/>
              </a:rPr>
              <a:t>that God has mercy and favor on us so the whole nation will return to God, fear God, and walk in God’s way.</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9f29d1fda2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9f29d1fda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Wisdom</a:t>
            </a:r>
            <a:endParaRPr sz="1400"/>
          </a:p>
          <a:p>
            <a:pPr marL="0" lvl="0" indent="0" algn="l" rtl="0">
              <a:spcBef>
                <a:spcPts val="0"/>
              </a:spcBef>
              <a:spcAft>
                <a:spcPts val="0"/>
              </a:spcAft>
              <a:buNone/>
            </a:pPr>
            <a:endParaRPr/>
          </a:p>
          <a:p>
            <a:pPr marL="0" lvl="0" indent="0" algn="l" rtl="0">
              <a:spcBef>
                <a:spcPts val="0"/>
              </a:spcBef>
              <a:spcAft>
                <a:spcPts val="0"/>
              </a:spcAft>
              <a:buNone/>
            </a:pPr>
            <a:r>
              <a:rPr lang="en" sz="1400"/>
              <a:t>Life and Peace</a:t>
            </a:r>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9f29d1fda2_1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9f29d1fda2_1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latin typeface="Lato"/>
                <a:ea typeface="Lato"/>
                <a:cs typeface="Lato"/>
                <a:sym typeface="Lato"/>
              </a:rPr>
              <a:t>Rich, Honor, and Life</a:t>
            </a:r>
            <a:endParaRPr sz="1400">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r>
              <a:rPr lang="en" sz="1400">
                <a:latin typeface="Lato"/>
                <a:ea typeface="Lato"/>
                <a:cs typeface="Lato"/>
                <a:sym typeface="Lato"/>
              </a:rPr>
              <a:t>Family and Children are blessed</a:t>
            </a:r>
            <a:endParaRPr sz="1400">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600" b="1">
                <a:solidFill>
                  <a:srgbClr val="FF0000"/>
                </a:solidFill>
                <a:latin typeface="Lato"/>
                <a:ea typeface="Lato"/>
                <a:cs typeface="Lato"/>
                <a:sym typeface="Lato"/>
              </a:rPr>
              <a:t>Is it true we will be blessed if we fear God?</a:t>
            </a:r>
            <a:endParaRPr sz="1600" b="1">
              <a:solidFill>
                <a:srgbClr val="FF0000"/>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Not just theory</a:t>
            </a:r>
            <a:endParaRPr sz="1200">
              <a:solidFill>
                <a:schemeClr val="dk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solidFill>
                <a:schemeClr val="dk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We will read some good and bad examples for contrast today</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latin typeface="Lato"/>
              <a:ea typeface="Lato"/>
              <a:cs typeface="Lato"/>
              <a:sym typeface="Lat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a65868fd70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a65868fd70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0000"/>
                </a:solidFill>
                <a:latin typeface="Lato"/>
                <a:ea typeface="Lato"/>
                <a:cs typeface="Lato"/>
                <a:sym typeface="Lato"/>
              </a:rPr>
              <a:t>Exodus</a:t>
            </a:r>
            <a:endParaRPr sz="1600" b="1">
              <a:solidFill>
                <a:srgbClr val="FF0000"/>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What do you think of when you hear Exodus?</a:t>
            </a:r>
            <a:endParaRPr sz="1200">
              <a:solidFill>
                <a:schemeClr val="dk1"/>
              </a:solidFill>
              <a:latin typeface="Lato"/>
              <a:ea typeface="Lato"/>
              <a:cs typeface="Lato"/>
              <a:sym typeface="Lato"/>
            </a:endParaRPr>
          </a:p>
          <a:p>
            <a:pPr marL="457200" lvl="0" indent="-298450" algn="l" rtl="0">
              <a:spcBef>
                <a:spcPts val="0"/>
              </a:spcBef>
              <a:spcAft>
                <a:spcPts val="0"/>
              </a:spcAft>
              <a:buClr>
                <a:schemeClr val="dk1"/>
              </a:buClr>
              <a:buSzPts val="1100"/>
              <a:buChar char="●"/>
            </a:pPr>
            <a:r>
              <a:rPr lang="en">
                <a:solidFill>
                  <a:schemeClr val="dk1"/>
                </a:solidFill>
              </a:rPr>
              <a:t>Moses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10 miracles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Cross the Red Sea</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10 commandments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sz="1200">
                <a:solidFill>
                  <a:srgbClr val="0000FF"/>
                </a:solidFill>
              </a:rPr>
              <a:t>Today, I want to show you a small but heart warming story of 2 midwives</a:t>
            </a:r>
            <a:endParaRPr sz="1200">
              <a:solidFill>
                <a:schemeClr val="lt1"/>
              </a:solidFill>
              <a:latin typeface="Lato"/>
              <a:ea typeface="Lato"/>
              <a:cs typeface="Lato"/>
              <a:sym typeface="Lato"/>
            </a:endParaRPr>
          </a:p>
          <a:p>
            <a:pPr marL="0" lvl="0" indent="0" algn="l" rtl="0">
              <a:spcBef>
                <a:spcPts val="0"/>
              </a:spcBef>
              <a:spcAft>
                <a:spcPts val="0"/>
              </a:spcAft>
              <a:buNone/>
            </a:pPr>
            <a:r>
              <a:rPr lang="en" sz="1500" b="1">
                <a:solidFill>
                  <a:srgbClr val="0000FF"/>
                </a:solidFill>
                <a:latin typeface="Lato"/>
                <a:ea typeface="Lato"/>
                <a:cs typeface="Lato"/>
                <a:sym typeface="Lato"/>
              </a:rPr>
              <a:t>2 midwives</a:t>
            </a:r>
            <a:endParaRPr sz="1500" b="1">
              <a:solidFill>
                <a:srgbClr val="0000FF"/>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Who are they?</a:t>
            </a:r>
            <a:endParaRPr sz="1200">
              <a:solidFill>
                <a:schemeClr val="dk1"/>
              </a:solidFill>
              <a:latin typeface="Lato"/>
              <a:ea typeface="Lato"/>
              <a:cs typeface="Lato"/>
              <a:sym typeface="Lato"/>
            </a:endParaRPr>
          </a:p>
          <a:p>
            <a:pPr marL="457200" lvl="0" indent="-304800" algn="l" rtl="0">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What socioeconomic backgrounds do they have?</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chemeClr val="lt1"/>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Why did they not obey Pharaoh’s order?</a:t>
            </a:r>
            <a:endParaRPr sz="1200">
              <a:solidFill>
                <a:schemeClr val="dk1"/>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她們對生命的尊重，來自對賜生命之神的尊敬</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rgbClr val="212121"/>
              </a:solidFill>
              <a:latin typeface="Lato"/>
              <a:ea typeface="Lato"/>
              <a:cs typeface="Lato"/>
              <a:sym typeface="Lato"/>
            </a:endParaRPr>
          </a:p>
          <a:p>
            <a:pPr marL="0" lvl="0" indent="0" algn="l" rtl="0">
              <a:spcBef>
                <a:spcPts val="0"/>
              </a:spcBef>
              <a:spcAft>
                <a:spcPts val="0"/>
              </a:spcAft>
              <a:buNone/>
            </a:pPr>
            <a:r>
              <a:rPr lang="en" sz="1400">
                <a:solidFill>
                  <a:srgbClr val="0000FF"/>
                </a:solidFill>
                <a:latin typeface="Lato"/>
                <a:ea typeface="Lato"/>
                <a:cs typeface="Lato"/>
                <a:sym typeface="Lato"/>
              </a:rPr>
              <a:t>Today, is it like abortion today?</a:t>
            </a:r>
            <a:endParaRPr sz="1400">
              <a:solidFill>
                <a:srgbClr val="0000FF"/>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What do you will happen if we keep killing the innocents?</a:t>
            </a:r>
            <a:endParaRPr sz="1200">
              <a:solidFill>
                <a:schemeClr val="dk1"/>
              </a:solidFill>
              <a:latin typeface="Lato"/>
              <a:ea typeface="Lato"/>
              <a:cs typeface="Lato"/>
              <a:sym typeface="Lato"/>
            </a:endParaRPr>
          </a:p>
          <a:p>
            <a:pPr marL="0" lvl="0" indent="0" algn="l" rtl="0">
              <a:spcBef>
                <a:spcPts val="0"/>
              </a:spcBef>
              <a:spcAft>
                <a:spcPts val="0"/>
              </a:spcAft>
              <a:buNone/>
            </a:pPr>
            <a:endParaRPr sz="1200">
              <a:solidFill>
                <a:schemeClr val="lt1"/>
              </a:solidFill>
              <a:latin typeface="Lato"/>
              <a:ea typeface="Lato"/>
              <a:cs typeface="Lato"/>
              <a:sym typeface="Lato"/>
            </a:endParaRPr>
          </a:p>
          <a:p>
            <a:pPr marL="0" lvl="0" indent="0" algn="l" rtl="0">
              <a:spcBef>
                <a:spcPts val="0"/>
              </a:spcBef>
              <a:spcAft>
                <a:spcPts val="0"/>
              </a:spcAft>
              <a:buNone/>
            </a:pPr>
            <a:r>
              <a:rPr lang="en" sz="1200">
                <a:solidFill>
                  <a:srgbClr val="0000FF"/>
                </a:solidFill>
                <a:latin typeface="Lato"/>
                <a:ea typeface="Lato"/>
                <a:cs typeface="Lato"/>
                <a:sym typeface="Lato"/>
              </a:rPr>
              <a:t>What happened to two midwives when they revere the Lord? </a:t>
            </a:r>
            <a:endParaRPr sz="1200">
              <a:solidFill>
                <a:srgbClr val="0000FF"/>
              </a:solidFill>
              <a:latin typeface="Lato"/>
              <a:ea typeface="Lato"/>
              <a:cs typeface="Lato"/>
              <a:sym typeface="Lato"/>
            </a:endParaRPr>
          </a:p>
          <a:p>
            <a:pPr marL="0" lvl="0" indent="0" algn="l" rtl="0">
              <a:spcBef>
                <a:spcPts val="0"/>
              </a:spcBef>
              <a:spcAft>
                <a:spcPts val="0"/>
              </a:spcAft>
              <a:buNone/>
            </a:pPr>
            <a:r>
              <a:rPr lang="en" sz="1200">
                <a:solidFill>
                  <a:schemeClr val="dk1"/>
                </a:solidFill>
                <a:latin typeface="Lato"/>
                <a:ea typeface="Lato"/>
                <a:cs typeface="Lato"/>
                <a:sym typeface="Lato"/>
              </a:rPr>
              <a:t>How did God bless two midwives?</a:t>
            </a:r>
            <a:endParaRPr sz="1200">
              <a:solidFill>
                <a:schemeClr val="dk1"/>
              </a:solidFill>
              <a:latin typeface="Lato"/>
              <a:ea typeface="Lato"/>
              <a:cs typeface="Lato"/>
              <a:sym typeface="Lato"/>
            </a:endParaRPr>
          </a:p>
          <a:p>
            <a:pPr marL="0" lvl="0" indent="0" algn="l" rtl="0">
              <a:spcBef>
                <a:spcPts val="0"/>
              </a:spcBef>
              <a:spcAft>
                <a:spcPts val="0"/>
              </a:spcAft>
              <a:buNone/>
            </a:pPr>
            <a:r>
              <a:rPr lang="en" sz="1200">
                <a:solidFill>
                  <a:srgbClr val="0000FF"/>
                </a:solidFill>
                <a:latin typeface="Lato"/>
                <a:ea typeface="Lato"/>
                <a:cs typeface="Lato"/>
                <a:sym typeface="Lato"/>
              </a:rPr>
              <a:t>God made good things happen to them!</a:t>
            </a:r>
            <a:endParaRPr sz="1200">
              <a:solidFill>
                <a:schemeClr val="lt1"/>
              </a:solidFill>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What will happen if we fear the LORD and do the right things?</a:t>
            </a:r>
            <a:endParaRPr sz="1200">
              <a:latin typeface="Lato"/>
              <a:ea typeface="Lato"/>
              <a:cs typeface="Lato"/>
              <a:sym typeface="La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a65868fd70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a65868fd70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rgbClr val="0000FF"/>
                </a:solidFill>
              </a:rPr>
              <a:t>How many miracles have you seen in your life so far?</a:t>
            </a:r>
            <a:endParaRPr sz="1200">
              <a:solidFill>
                <a:srgbClr val="0000FF"/>
              </a:solidFill>
            </a:endParaRPr>
          </a:p>
          <a:p>
            <a:pPr marL="0" lvl="0" indent="0" algn="l" rtl="0">
              <a:spcBef>
                <a:spcPts val="0"/>
              </a:spcBef>
              <a:spcAft>
                <a:spcPts val="0"/>
              </a:spcAft>
              <a:buNone/>
            </a:pPr>
            <a:r>
              <a:rPr lang="en" sz="1200"/>
              <a:t>If you saw as many miracles as Pharaoh, what will you do?</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solidFill>
                  <a:srgbClr val="0000FF"/>
                </a:solidFill>
              </a:rPr>
              <a:t>Who is Pharaoh?</a:t>
            </a:r>
            <a:endParaRPr sz="1200">
              <a:solidFill>
                <a:srgbClr val="0000FF"/>
              </a:solidFill>
            </a:endParaRPr>
          </a:p>
          <a:p>
            <a:pPr marL="0" lvl="0" indent="0" algn="l" rtl="0">
              <a:spcBef>
                <a:spcPts val="0"/>
              </a:spcBef>
              <a:spcAft>
                <a:spcPts val="0"/>
              </a:spcAft>
              <a:buNone/>
            </a:pPr>
            <a:r>
              <a:rPr lang="en" sz="1200"/>
              <a:t>The imperial ruler of the most powerful nation in ancient world, he is worshiped as God</a:t>
            </a:r>
            <a:endParaRPr sz="1200"/>
          </a:p>
          <a:p>
            <a:pPr marL="0" lvl="0" indent="0" algn="l" rtl="0">
              <a:spcBef>
                <a:spcPts val="0"/>
              </a:spcBef>
              <a:spcAft>
                <a:spcPts val="0"/>
              </a:spcAft>
              <a:buNone/>
            </a:pPr>
            <a:r>
              <a:rPr lang="en" sz="1200"/>
              <a:t>Combination of US President Trump and China Emperor Xie</a:t>
            </a:r>
            <a:endParaRPr sz="1200"/>
          </a:p>
          <a:p>
            <a:pPr marL="0" lvl="0" indent="0" algn="l" rtl="0">
              <a:spcBef>
                <a:spcPts val="0"/>
              </a:spcBef>
              <a:spcAft>
                <a:spcPts val="0"/>
              </a:spcAft>
              <a:buNone/>
            </a:pPr>
            <a:endParaRP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65868fd70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65868fd70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FF"/>
                </a:solidFill>
              </a:rPr>
              <a:t>What are consistent in ten plagues?</a:t>
            </a:r>
            <a:endParaRPr sz="1200">
              <a:solidFill>
                <a:srgbClr val="0000FF"/>
              </a:solidFill>
            </a:endParaRPr>
          </a:p>
          <a:p>
            <a:pPr marL="0" lvl="0" indent="0" algn="l" rtl="0">
              <a:spcBef>
                <a:spcPts val="0"/>
              </a:spcBef>
              <a:spcAft>
                <a:spcPts val="0"/>
              </a:spcAft>
              <a:buNone/>
            </a:pPr>
            <a:r>
              <a:rPr lang="en" sz="1200">
                <a:solidFill>
                  <a:srgbClr val="0000FF"/>
                </a:solidFill>
              </a:rPr>
              <a:t>What is mentioned after each sign/miracle/plague?</a:t>
            </a:r>
            <a:endParaRPr sz="1200">
              <a:solidFill>
                <a:srgbClr val="0000FF"/>
              </a:solidFill>
            </a:endParaRPr>
          </a:p>
          <a:p>
            <a:pPr marL="0" lvl="0" indent="0" algn="l" rtl="0">
              <a:spcBef>
                <a:spcPts val="0"/>
              </a:spcBef>
              <a:spcAft>
                <a:spcPts val="0"/>
              </a:spcAft>
              <a:buNone/>
            </a:pPr>
            <a:endParaRPr sz="1200">
              <a:solidFill>
                <a:srgbClr val="0000FF"/>
              </a:solidFill>
            </a:endParaRPr>
          </a:p>
          <a:p>
            <a:pPr marL="457200" lvl="0" indent="-304800" algn="l" rtl="0">
              <a:spcBef>
                <a:spcPts val="0"/>
              </a:spcBef>
              <a:spcAft>
                <a:spcPts val="0"/>
              </a:spcAft>
              <a:buSzPts val="1200"/>
              <a:buChar char="●"/>
            </a:pPr>
            <a:r>
              <a:rPr lang="en" sz="1200"/>
              <a:t>Pharaoh heart became hard</a:t>
            </a:r>
            <a:endParaRPr sz="1200"/>
          </a:p>
          <a:p>
            <a:pPr marL="457200" lvl="0" indent="-304800" algn="l" rtl="0">
              <a:spcBef>
                <a:spcPts val="0"/>
              </a:spcBef>
              <a:spcAft>
                <a:spcPts val="0"/>
              </a:spcAft>
              <a:buSzPts val="1200"/>
              <a:buChar char="●"/>
            </a:pPr>
            <a:r>
              <a:rPr lang="en" sz="1200"/>
              <a:t>Pharaoh hardened his hearts</a:t>
            </a:r>
            <a:endParaRP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f29d1fc3c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f29d1fc3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FF"/>
                </a:solidFill>
              </a:rPr>
              <a:t>At first, Pharaoh hardened his heart</a:t>
            </a:r>
            <a:endParaRPr sz="1200">
              <a:solidFill>
                <a:srgbClr val="0000FF"/>
              </a:solidFill>
            </a:endParaRPr>
          </a:p>
          <a:p>
            <a:pPr marL="0" lvl="0" indent="0" algn="l" rtl="0">
              <a:spcBef>
                <a:spcPts val="0"/>
              </a:spcBef>
              <a:spcAft>
                <a:spcPts val="0"/>
              </a:spcAft>
              <a:buNone/>
            </a:pPr>
            <a:r>
              <a:rPr lang="en" sz="1200">
                <a:solidFill>
                  <a:srgbClr val="0000FF"/>
                </a:solidFill>
              </a:rPr>
              <a:t>Gradually, toward the end, God allowed his heart to be hardened</a:t>
            </a:r>
            <a:endParaRPr sz="1200">
              <a:solidFill>
                <a:srgbClr val="0000FF"/>
              </a:solidFill>
            </a:endParaRPr>
          </a:p>
          <a:p>
            <a:pPr marL="0" lvl="0" indent="0" algn="l" rtl="0">
              <a:spcBef>
                <a:spcPts val="0"/>
              </a:spcBef>
              <a:spcAft>
                <a:spcPts val="0"/>
              </a:spcAft>
              <a:buNone/>
            </a:pPr>
            <a:endParaRPr sz="1200"/>
          </a:p>
          <a:p>
            <a:pPr marL="0" lvl="0" indent="0" algn="l" rtl="0">
              <a:spcBef>
                <a:spcPts val="0"/>
              </a:spcBef>
              <a:spcAft>
                <a:spcPts val="0"/>
              </a:spcAft>
              <a:buNone/>
            </a:pPr>
            <a:r>
              <a:rPr lang="en" sz="1200"/>
              <a:t>Have you hardened your heart?</a:t>
            </a:r>
            <a:endParaRPr sz="1200"/>
          </a:p>
          <a:p>
            <a:pPr marL="0" lvl="0" indent="0" algn="l" rtl="0">
              <a:spcBef>
                <a:spcPts val="0"/>
              </a:spcBef>
              <a:spcAft>
                <a:spcPts val="0"/>
              </a:spcAft>
              <a:buNone/>
            </a:pPr>
            <a:r>
              <a:rPr lang="en" sz="1200"/>
              <a:t>Have you knowingly disobey God?</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Watch out, when your heart becomes callous, and the point of no return</a:t>
            </a:r>
            <a:endParaRPr sz="1200"/>
          </a:p>
          <a:p>
            <a:pPr marL="0" lvl="0" indent="0" algn="l" rtl="0">
              <a:spcBef>
                <a:spcPts val="0"/>
              </a:spcBef>
              <a:spcAft>
                <a:spcPts val="0"/>
              </a:spcAft>
              <a:buNone/>
            </a:pPr>
            <a:r>
              <a:rPr lang="en" sz="1200"/>
              <a:t>God will allow your heart to be hardened</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solidFill>
                  <a:srgbClr val="0000FF"/>
                </a:solidFill>
              </a:rPr>
              <a:t>We should pray</a:t>
            </a:r>
            <a:endParaRPr sz="1200">
              <a:solidFill>
                <a:srgbClr val="0000FF"/>
              </a:solidFill>
            </a:endParaRPr>
          </a:p>
          <a:p>
            <a:pPr marL="0" lvl="0" indent="0" algn="l" rtl="0">
              <a:spcBef>
                <a:spcPts val="0"/>
              </a:spcBef>
              <a:spcAft>
                <a:spcPts val="0"/>
              </a:spcAft>
              <a:buNone/>
            </a:pPr>
            <a:r>
              <a:rPr lang="en" sz="1200"/>
              <a:t>For a soft heart that God can bend and teach</a:t>
            </a:r>
            <a:endParaRPr sz="1200"/>
          </a:p>
          <a:p>
            <a:pPr marL="0" lvl="0" indent="0" algn="l" rtl="0">
              <a:spcBef>
                <a:spcPts val="0"/>
              </a:spcBef>
              <a:spcAft>
                <a:spcPts val="0"/>
              </a:spcAft>
              <a:buNone/>
            </a:pPr>
            <a:r>
              <a:rPr lang="en" sz="1200"/>
              <a:t>That God will not just let me do whatever I want</a:t>
            </a:r>
            <a:endParaRPr sz="1200"/>
          </a:p>
          <a:p>
            <a:pPr marL="0" lvl="0" indent="0" algn="l" rtl="0">
              <a:spcBef>
                <a:spcPts val="0"/>
              </a:spcBef>
              <a:spcAft>
                <a:spcPts val="0"/>
              </a:spcAft>
              <a:buNone/>
            </a:pPr>
            <a:endParaRP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9f29d1fc3c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9f29d1fc3c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rPr>
              <a:t>When I look at 10 plagues today, </a:t>
            </a:r>
            <a:endParaRPr sz="1200">
              <a:solidFill>
                <a:schemeClr val="dk1"/>
              </a:solidFill>
            </a:endParaRPr>
          </a:p>
          <a:p>
            <a:pPr marL="0" lvl="0" indent="0" algn="l" rtl="0">
              <a:spcBef>
                <a:spcPts val="0"/>
              </a:spcBef>
              <a:spcAft>
                <a:spcPts val="0"/>
              </a:spcAft>
              <a:buNone/>
            </a:pPr>
            <a:r>
              <a:rPr lang="en" sz="1200">
                <a:solidFill>
                  <a:srgbClr val="0000FF"/>
                </a:solidFill>
              </a:rPr>
              <a:t>it reminds me of what we are going through in 2020.</a:t>
            </a:r>
            <a:endParaRPr sz="1200">
              <a:solidFill>
                <a:srgbClr val="0000FF"/>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None/>
            </a:pPr>
            <a:r>
              <a:rPr lang="en" sz="1200">
                <a:solidFill>
                  <a:schemeClr val="dk1"/>
                </a:solidFill>
              </a:rPr>
              <a:t>I wonder if God is calling us,</a:t>
            </a:r>
            <a:endParaRPr sz="1200">
              <a:solidFill>
                <a:schemeClr val="dk1"/>
              </a:solidFill>
            </a:endParaRPr>
          </a:p>
          <a:p>
            <a:pPr marL="0" lvl="0" indent="0" algn="l" rtl="0">
              <a:spcBef>
                <a:spcPts val="0"/>
              </a:spcBef>
              <a:spcAft>
                <a:spcPts val="0"/>
              </a:spcAft>
              <a:buNone/>
            </a:pPr>
            <a:r>
              <a:rPr lang="en" sz="1200">
                <a:solidFill>
                  <a:schemeClr val="dk1"/>
                </a:solidFill>
              </a:rPr>
              <a:t>To wake us up</a:t>
            </a:r>
            <a:endParaRPr sz="1200">
              <a:solidFill>
                <a:schemeClr val="dk1"/>
              </a:solidFill>
            </a:endParaRPr>
          </a:p>
          <a:p>
            <a:pPr marL="0" lvl="0" indent="0" algn="l" rtl="0">
              <a:spcBef>
                <a:spcPts val="0"/>
              </a:spcBef>
              <a:spcAft>
                <a:spcPts val="0"/>
              </a:spcAft>
              <a:buNone/>
            </a:pPr>
            <a:r>
              <a:rPr lang="en" sz="1200">
                <a:solidFill>
                  <a:schemeClr val="dk1"/>
                </a:solidFill>
              </a:rPr>
              <a:t>Not to harden our hearts</a:t>
            </a:r>
            <a:endParaRPr sz="1200">
              <a:solidFill>
                <a:schemeClr val="dk1"/>
              </a:solidFill>
            </a:endParaRPr>
          </a:p>
          <a:p>
            <a:pPr marL="0" lvl="0" indent="0" algn="l" rtl="0">
              <a:spcBef>
                <a:spcPts val="0"/>
              </a:spcBef>
              <a:spcAft>
                <a:spcPts val="0"/>
              </a:spcAft>
              <a:buNone/>
            </a:pPr>
            <a:r>
              <a:rPr lang="en" sz="1200">
                <a:solidFill>
                  <a:schemeClr val="dk1"/>
                </a:solidFill>
              </a:rPr>
              <a:t>Time to repent</a:t>
            </a:r>
            <a:endParaRPr sz="1200">
              <a:solidFill>
                <a:schemeClr val="dk1"/>
              </a:solidFill>
            </a:endParaRPr>
          </a:p>
          <a:p>
            <a:pPr marL="0" lvl="0" indent="0" algn="l" rtl="0">
              <a:spcBef>
                <a:spcPts val="0"/>
              </a:spcBef>
              <a:spcAft>
                <a:spcPts val="0"/>
              </a:spcAft>
              <a:buNone/>
            </a:pPr>
            <a:r>
              <a:rPr lang="en" sz="1200">
                <a:solidFill>
                  <a:schemeClr val="dk1"/>
                </a:solidFill>
              </a:rPr>
              <a:t>To return to God</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9f29d1fc3c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9f29d1fc3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Finally, God stuck down all the firstborn of Egypt</a:t>
            </a:r>
            <a:endParaRPr sz="1200"/>
          </a:p>
          <a:p>
            <a:pPr marL="0" lvl="0" indent="0" algn="l" rtl="0">
              <a:spcBef>
                <a:spcPts val="0"/>
              </a:spcBef>
              <a:spcAft>
                <a:spcPts val="0"/>
              </a:spcAft>
              <a:buNone/>
            </a:pPr>
            <a:r>
              <a:rPr lang="en" sz="1200"/>
              <a:t>God gave Passover for Israel to be passed over the death judgment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Israelites kept </a:t>
            </a:r>
            <a:r>
              <a:rPr lang="en" sz="1200">
                <a:solidFill>
                  <a:srgbClr val="0000FF"/>
                </a:solidFill>
              </a:rPr>
              <a:t>Passover</a:t>
            </a:r>
            <a:endParaRPr sz="1200">
              <a:solidFill>
                <a:srgbClr val="0000FF"/>
              </a:solidFill>
            </a:endParaRPr>
          </a:p>
          <a:p>
            <a:pPr marL="0" lvl="0" indent="0" algn="l" rtl="0">
              <a:spcBef>
                <a:spcPts val="0"/>
              </a:spcBef>
              <a:spcAft>
                <a:spcPts val="0"/>
              </a:spcAft>
              <a:buNone/>
            </a:pPr>
            <a:r>
              <a:rPr lang="en" sz="1200"/>
              <a:t>It’s the same way we keep </a:t>
            </a:r>
            <a:r>
              <a:rPr lang="en" sz="1200">
                <a:solidFill>
                  <a:srgbClr val="0000FF"/>
                </a:solidFill>
              </a:rPr>
              <a:t>Good Friday</a:t>
            </a:r>
            <a:r>
              <a:rPr lang="en" sz="1200"/>
              <a:t>, </a:t>
            </a:r>
            <a:endParaRPr sz="1200"/>
          </a:p>
          <a:p>
            <a:pPr marL="0" lvl="0" indent="0" algn="l" rtl="0">
              <a:spcBef>
                <a:spcPts val="0"/>
              </a:spcBef>
              <a:spcAft>
                <a:spcPts val="0"/>
              </a:spcAft>
              <a:buNone/>
            </a:pPr>
            <a:r>
              <a:rPr lang="en" sz="1200">
                <a:solidFill>
                  <a:srgbClr val="0000FF"/>
                </a:solidFill>
              </a:rPr>
              <a:t>for Jesus’ dying on the cross, his blood atones our sin</a:t>
            </a:r>
            <a:endParaRPr sz="1200">
              <a:solidFill>
                <a:srgbClr val="0000FF"/>
              </a:solidFill>
            </a:endParaRPr>
          </a:p>
          <a:p>
            <a:pPr marL="0" lvl="0" indent="0" algn="l" rtl="0">
              <a:spcBef>
                <a:spcPts val="0"/>
              </a:spcBef>
              <a:spcAft>
                <a:spcPts val="0"/>
              </a:spcAft>
              <a:buNone/>
            </a:pPr>
            <a:r>
              <a:rPr lang="en" sz="1200">
                <a:solidFill>
                  <a:srgbClr val="0000FF"/>
                </a:solidFill>
              </a:rPr>
              <a:t>When we believe in him, we are covered by his blood, and the death judgment pass over us</a:t>
            </a:r>
            <a:endParaRPr sz="1200">
              <a:solidFill>
                <a:srgbClr val="0000FF"/>
              </a:solidFill>
            </a:endParaRPr>
          </a:p>
          <a:p>
            <a:pPr marL="0" lvl="0" indent="0" algn="l" rtl="0">
              <a:spcBef>
                <a:spcPts val="0"/>
              </a:spcBef>
              <a:spcAft>
                <a:spcPts val="0"/>
              </a:spcAft>
              <a:buNone/>
            </a:pPr>
            <a:endParaRP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6"/>
              </a:buClr>
              <a:buSzPts val="5200"/>
              <a:buNone/>
              <a:defRPr sz="5200">
                <a:solidFill>
                  <a:schemeClr val="accent6"/>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FFFFFF"/>
              </a:buClr>
              <a:buSzPts val="2800"/>
              <a:buNone/>
              <a:defRPr sz="2800">
                <a:solidFill>
                  <a:srgbClr val="FFFFFF"/>
                </a:solidFill>
              </a:defRPr>
            </a:lvl1pPr>
            <a:lvl2pPr lvl="1" algn="ctr">
              <a:lnSpc>
                <a:spcPct val="100000"/>
              </a:lnSpc>
              <a:spcBef>
                <a:spcPts val="0"/>
              </a:spcBef>
              <a:spcAft>
                <a:spcPts val="0"/>
              </a:spcAft>
              <a:buClr>
                <a:srgbClr val="FFFFFF"/>
              </a:buClr>
              <a:buSzPts val="2800"/>
              <a:buNone/>
              <a:defRPr sz="2800">
                <a:solidFill>
                  <a:srgbClr val="FFFFFF"/>
                </a:solidFill>
              </a:defRPr>
            </a:lvl2pPr>
            <a:lvl3pPr lvl="2" algn="ctr">
              <a:lnSpc>
                <a:spcPct val="100000"/>
              </a:lnSpc>
              <a:spcBef>
                <a:spcPts val="0"/>
              </a:spcBef>
              <a:spcAft>
                <a:spcPts val="0"/>
              </a:spcAft>
              <a:buClr>
                <a:srgbClr val="FFFFFF"/>
              </a:buClr>
              <a:buSzPts val="2800"/>
              <a:buNone/>
              <a:defRPr sz="2800">
                <a:solidFill>
                  <a:srgbClr val="FFFFFF"/>
                </a:solidFill>
              </a:defRPr>
            </a:lvl3pPr>
            <a:lvl4pPr lvl="3" algn="ctr">
              <a:lnSpc>
                <a:spcPct val="100000"/>
              </a:lnSpc>
              <a:spcBef>
                <a:spcPts val="0"/>
              </a:spcBef>
              <a:spcAft>
                <a:spcPts val="0"/>
              </a:spcAft>
              <a:buClr>
                <a:srgbClr val="FFFFFF"/>
              </a:buClr>
              <a:buSzPts val="2800"/>
              <a:buNone/>
              <a:defRPr sz="2800">
                <a:solidFill>
                  <a:srgbClr val="FFFFFF"/>
                </a:solidFill>
              </a:defRPr>
            </a:lvl4pPr>
            <a:lvl5pPr lvl="4" algn="ctr">
              <a:lnSpc>
                <a:spcPct val="100000"/>
              </a:lnSpc>
              <a:spcBef>
                <a:spcPts val="0"/>
              </a:spcBef>
              <a:spcAft>
                <a:spcPts val="0"/>
              </a:spcAft>
              <a:buClr>
                <a:srgbClr val="FFFFFF"/>
              </a:buClr>
              <a:buSzPts val="2800"/>
              <a:buNone/>
              <a:defRPr sz="2800">
                <a:solidFill>
                  <a:srgbClr val="FFFFFF"/>
                </a:solidFill>
              </a:defRPr>
            </a:lvl5pPr>
            <a:lvl6pPr lvl="5" algn="ctr">
              <a:lnSpc>
                <a:spcPct val="100000"/>
              </a:lnSpc>
              <a:spcBef>
                <a:spcPts val="0"/>
              </a:spcBef>
              <a:spcAft>
                <a:spcPts val="0"/>
              </a:spcAft>
              <a:buClr>
                <a:srgbClr val="FFFFFF"/>
              </a:buClr>
              <a:buSzPts val="2800"/>
              <a:buNone/>
              <a:defRPr sz="2800">
                <a:solidFill>
                  <a:srgbClr val="FFFFFF"/>
                </a:solidFill>
              </a:defRPr>
            </a:lvl6pPr>
            <a:lvl7pPr lvl="6" algn="ctr">
              <a:lnSpc>
                <a:spcPct val="100000"/>
              </a:lnSpc>
              <a:spcBef>
                <a:spcPts val="0"/>
              </a:spcBef>
              <a:spcAft>
                <a:spcPts val="0"/>
              </a:spcAft>
              <a:buClr>
                <a:srgbClr val="FFFFFF"/>
              </a:buClr>
              <a:buSzPts val="2800"/>
              <a:buNone/>
              <a:defRPr sz="2800">
                <a:solidFill>
                  <a:srgbClr val="FFFFFF"/>
                </a:solidFill>
              </a:defRPr>
            </a:lvl7pPr>
            <a:lvl8pPr lvl="7" algn="ctr">
              <a:lnSpc>
                <a:spcPct val="100000"/>
              </a:lnSpc>
              <a:spcBef>
                <a:spcPts val="0"/>
              </a:spcBef>
              <a:spcAft>
                <a:spcPts val="0"/>
              </a:spcAft>
              <a:buClr>
                <a:srgbClr val="FFFFFF"/>
              </a:buClr>
              <a:buSzPts val="2800"/>
              <a:buNone/>
              <a:defRPr sz="2800">
                <a:solidFill>
                  <a:srgbClr val="FFFFFF"/>
                </a:solidFill>
              </a:defRPr>
            </a:lvl8pPr>
            <a:lvl9pPr lvl="8" algn="ctr">
              <a:lnSpc>
                <a:spcPct val="100000"/>
              </a:lnSpc>
              <a:spcBef>
                <a:spcPts val="0"/>
              </a:spcBef>
              <a:spcAft>
                <a:spcPts val="0"/>
              </a:spcAft>
              <a:buClr>
                <a:srgbClr val="FFFFFF"/>
              </a:buClr>
              <a:buSzPts val="2800"/>
              <a:buNone/>
              <a:defRPr sz="2800">
                <a:solidFill>
                  <a:srgbClr val="FFFFFF"/>
                </a:solidFill>
              </a:defRPr>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6"/>
              </a:buClr>
              <a:buSzPts val="3600"/>
              <a:buNone/>
              <a:defRPr sz="3600">
                <a:solidFill>
                  <a:schemeClr val="accent6"/>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Clr>
                <a:srgbClr val="FFFFFF"/>
              </a:buClr>
              <a:buSzPts val="2800"/>
              <a:buNone/>
              <a:defRPr>
                <a:solidFill>
                  <a:srgbClr val="FFFFFF"/>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Clr>
                <a:schemeClr val="accent6"/>
              </a:buClr>
              <a:buSzPts val="1800"/>
              <a:buChar char="●"/>
              <a:defRPr>
                <a:solidFill>
                  <a:schemeClr val="accent6"/>
                </a:solidFill>
              </a:defRPr>
            </a:lvl1pPr>
            <a:lvl2pPr marL="914400" lvl="1" indent="-317500">
              <a:spcBef>
                <a:spcPts val="1600"/>
              </a:spcBef>
              <a:spcAft>
                <a:spcPts val="0"/>
              </a:spcAft>
              <a:buClr>
                <a:schemeClr val="accent6"/>
              </a:buClr>
              <a:buSzPts val="1400"/>
              <a:buChar char="○"/>
              <a:defRPr>
                <a:solidFill>
                  <a:schemeClr val="accent6"/>
                </a:solidFill>
              </a:defRPr>
            </a:lvl2pPr>
            <a:lvl3pPr marL="1371600" lvl="2" indent="-317500">
              <a:spcBef>
                <a:spcPts val="1600"/>
              </a:spcBef>
              <a:spcAft>
                <a:spcPts val="0"/>
              </a:spcAft>
              <a:buClr>
                <a:schemeClr val="accent6"/>
              </a:buClr>
              <a:buSzPts val="1400"/>
              <a:buChar char="■"/>
              <a:defRPr>
                <a:solidFill>
                  <a:schemeClr val="accent6"/>
                </a:solidFill>
              </a:defRPr>
            </a:lvl3pPr>
            <a:lvl4pPr marL="1828800" lvl="3" indent="-317500">
              <a:spcBef>
                <a:spcPts val="1600"/>
              </a:spcBef>
              <a:spcAft>
                <a:spcPts val="0"/>
              </a:spcAft>
              <a:buClr>
                <a:schemeClr val="accent6"/>
              </a:buClr>
              <a:buSzPts val="1400"/>
              <a:buChar char="●"/>
              <a:defRPr>
                <a:solidFill>
                  <a:schemeClr val="accent6"/>
                </a:solidFill>
              </a:defRPr>
            </a:lvl4pPr>
            <a:lvl5pPr marL="2286000" lvl="4" indent="-317500">
              <a:spcBef>
                <a:spcPts val="1600"/>
              </a:spcBef>
              <a:spcAft>
                <a:spcPts val="0"/>
              </a:spcAft>
              <a:buClr>
                <a:schemeClr val="accent6"/>
              </a:buClr>
              <a:buSzPts val="1400"/>
              <a:buChar char="○"/>
              <a:defRPr>
                <a:solidFill>
                  <a:schemeClr val="accent6"/>
                </a:solidFill>
              </a:defRPr>
            </a:lvl5pPr>
            <a:lvl6pPr marL="2743200" lvl="5" indent="-317500">
              <a:spcBef>
                <a:spcPts val="1600"/>
              </a:spcBef>
              <a:spcAft>
                <a:spcPts val="0"/>
              </a:spcAft>
              <a:buClr>
                <a:schemeClr val="accent6"/>
              </a:buClr>
              <a:buSzPts val="1400"/>
              <a:buChar char="■"/>
              <a:defRPr>
                <a:solidFill>
                  <a:schemeClr val="accent6"/>
                </a:solidFill>
              </a:defRPr>
            </a:lvl6pPr>
            <a:lvl7pPr marL="3200400" lvl="6" indent="-317500">
              <a:spcBef>
                <a:spcPts val="1600"/>
              </a:spcBef>
              <a:spcAft>
                <a:spcPts val="0"/>
              </a:spcAft>
              <a:buClr>
                <a:schemeClr val="accent6"/>
              </a:buClr>
              <a:buSzPts val="1400"/>
              <a:buChar char="●"/>
              <a:defRPr>
                <a:solidFill>
                  <a:schemeClr val="accent6"/>
                </a:solidFill>
              </a:defRPr>
            </a:lvl7pPr>
            <a:lvl8pPr marL="3657600" lvl="7" indent="-317500">
              <a:spcBef>
                <a:spcPts val="1600"/>
              </a:spcBef>
              <a:spcAft>
                <a:spcPts val="0"/>
              </a:spcAft>
              <a:buClr>
                <a:schemeClr val="accent6"/>
              </a:buClr>
              <a:buSzPts val="1400"/>
              <a:buChar char="○"/>
              <a:defRPr>
                <a:solidFill>
                  <a:schemeClr val="accent6"/>
                </a:solidFill>
              </a:defRPr>
            </a:lvl8pPr>
            <a:lvl9pPr marL="4114800" lvl="8" indent="-317500">
              <a:spcBef>
                <a:spcPts val="1600"/>
              </a:spcBef>
              <a:spcAft>
                <a:spcPts val="1600"/>
              </a:spcAft>
              <a:buClr>
                <a:schemeClr val="accent6"/>
              </a:buClr>
              <a:buSzPts val="1400"/>
              <a:buChar char="■"/>
              <a:defRPr>
                <a:solidFill>
                  <a:schemeClr val="accent6"/>
                </a:solidFill>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747475"/>
            <a:ext cx="8520600" cy="1088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Do You Want?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2"/>
          <p:cNvSpPr txBox="1">
            <a:spLocks noGrp="1"/>
          </p:cNvSpPr>
          <p:nvPr>
            <p:ph type="body" idx="1"/>
          </p:nvPr>
        </p:nvSpPr>
        <p:spPr>
          <a:xfrm>
            <a:off x="311700" y="222550"/>
            <a:ext cx="8520600" cy="472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Crossing the Red Sea</a:t>
            </a:r>
            <a:r>
              <a:rPr lang="en"/>
              <a:t> (Exodus 14:8, 17-18)</a:t>
            </a:r>
            <a:endParaRPr/>
          </a:p>
          <a:p>
            <a:pPr marL="0" lvl="0" indent="0" algn="l" rtl="0">
              <a:spcBef>
                <a:spcPts val="0"/>
              </a:spcBef>
              <a:spcAft>
                <a:spcPts val="0"/>
              </a:spcAft>
              <a:buNone/>
            </a:pPr>
            <a:r>
              <a:rPr lang="en" sz="1600"/>
              <a:t>8 The </a:t>
            </a:r>
            <a:r>
              <a:rPr lang="en" sz="1600">
                <a:solidFill>
                  <a:srgbClr val="FF9900"/>
                </a:solidFill>
              </a:rPr>
              <a:t>Lord hardened the heart of Pharaoh</a:t>
            </a:r>
            <a:r>
              <a:rPr lang="en" sz="1600"/>
              <a:t> king of Egypt, so that he pursued the Israelites, who were marching out boldly.</a:t>
            </a:r>
            <a:endParaRPr sz="1600"/>
          </a:p>
          <a:p>
            <a:pPr marL="0" lvl="0" indent="0" algn="l" rtl="0">
              <a:spcBef>
                <a:spcPts val="0"/>
              </a:spcBef>
              <a:spcAft>
                <a:spcPts val="0"/>
              </a:spcAft>
              <a:buNone/>
            </a:pPr>
            <a:endParaRPr sz="900" b="1"/>
          </a:p>
          <a:p>
            <a:pPr marL="0" lvl="0" indent="0" algn="l" rtl="0">
              <a:spcBef>
                <a:spcPts val="0"/>
              </a:spcBef>
              <a:spcAft>
                <a:spcPts val="0"/>
              </a:spcAft>
              <a:buNone/>
            </a:pPr>
            <a:r>
              <a:rPr lang="en" sz="1600"/>
              <a:t>17 I will harden the hearts of the Egyptians so that they will go in after them. And I will gain glory through Pharaoh and all his army, through his chariots and his horsemen. </a:t>
            </a:r>
            <a:endParaRPr sz="1600"/>
          </a:p>
          <a:p>
            <a:pPr marL="0" lvl="0" indent="0" algn="l" rtl="0">
              <a:spcBef>
                <a:spcPts val="0"/>
              </a:spcBef>
              <a:spcAft>
                <a:spcPts val="0"/>
              </a:spcAft>
              <a:buNone/>
            </a:pPr>
            <a:r>
              <a:rPr lang="en" sz="1600"/>
              <a:t>18 </a:t>
            </a:r>
            <a:r>
              <a:rPr lang="en" sz="1600">
                <a:solidFill>
                  <a:srgbClr val="FF9900"/>
                </a:solidFill>
              </a:rPr>
              <a:t>The Egyptians will know that I am the Lord</a:t>
            </a:r>
            <a:r>
              <a:rPr lang="en" sz="1600"/>
              <a:t> when I </a:t>
            </a:r>
            <a:r>
              <a:rPr lang="en" sz="1600">
                <a:solidFill>
                  <a:srgbClr val="FF9900"/>
                </a:solidFill>
              </a:rPr>
              <a:t>gain glory</a:t>
            </a:r>
            <a:r>
              <a:rPr lang="en" sz="1600"/>
              <a:t> through Pharaoh, his chariots and his horsemen.”</a:t>
            </a:r>
            <a:endParaRPr sz="1600"/>
          </a:p>
          <a:p>
            <a:pPr marL="0" lvl="0" indent="0" algn="l" rtl="0">
              <a:spcBef>
                <a:spcPts val="0"/>
              </a:spcBef>
              <a:spcAft>
                <a:spcPts val="0"/>
              </a:spcAft>
              <a:buNone/>
            </a:pPr>
            <a:endParaRPr sz="1000"/>
          </a:p>
          <a:p>
            <a:pPr marL="0" lvl="0" indent="0" algn="l" rtl="0">
              <a:spcBef>
                <a:spcPts val="0"/>
              </a:spcBef>
              <a:spcAft>
                <a:spcPts val="0"/>
              </a:spcAft>
              <a:buNone/>
            </a:pPr>
            <a:r>
              <a:rPr lang="en" b="1">
                <a:solidFill>
                  <a:srgbClr val="FFFFFF"/>
                </a:solidFill>
              </a:rPr>
              <a:t>Fear and Believe</a:t>
            </a:r>
            <a:r>
              <a:rPr lang="en"/>
              <a:t> (Exodus 14:30–31)</a:t>
            </a:r>
            <a:endParaRPr sz="900" b="1"/>
          </a:p>
          <a:p>
            <a:pPr marL="0" lvl="0" indent="0" algn="l" rtl="0">
              <a:spcBef>
                <a:spcPts val="0"/>
              </a:spcBef>
              <a:spcAft>
                <a:spcPts val="0"/>
              </a:spcAft>
              <a:buNone/>
            </a:pPr>
            <a:r>
              <a:rPr lang="en" sz="1600"/>
              <a:t>30 That day the Lord saved Israel from the hands of the Egyptians, and Israel saw the Egyptians lying dead on the shore. </a:t>
            </a:r>
            <a:endParaRPr sz="1600"/>
          </a:p>
          <a:p>
            <a:pPr marL="0" lvl="0" indent="0" algn="l" rtl="0">
              <a:spcBef>
                <a:spcPts val="0"/>
              </a:spcBef>
              <a:spcAft>
                <a:spcPts val="0"/>
              </a:spcAft>
              <a:buNone/>
            </a:pPr>
            <a:r>
              <a:rPr lang="en" sz="1600"/>
              <a:t>31 And when the Israelites saw the mighty hand of the Lord displayed against the Egyptians, the people </a:t>
            </a:r>
            <a:r>
              <a:rPr lang="en" sz="1600" b="1">
                <a:solidFill>
                  <a:srgbClr val="FF9900"/>
                </a:solidFill>
              </a:rPr>
              <a:t>feared</a:t>
            </a:r>
            <a:r>
              <a:rPr lang="en" sz="1600">
                <a:solidFill>
                  <a:srgbClr val="FF9900"/>
                </a:solidFill>
              </a:rPr>
              <a:t> the LORD</a:t>
            </a:r>
            <a:r>
              <a:rPr lang="en" sz="1600"/>
              <a:t> and they </a:t>
            </a:r>
            <a:r>
              <a:rPr lang="en" sz="1600" b="1">
                <a:solidFill>
                  <a:srgbClr val="FF9900"/>
                </a:solidFill>
              </a:rPr>
              <a:t>believed</a:t>
            </a:r>
            <a:r>
              <a:rPr lang="en" sz="1600">
                <a:solidFill>
                  <a:srgbClr val="FF9900"/>
                </a:solidFill>
              </a:rPr>
              <a:t> in the LORD</a:t>
            </a:r>
            <a:r>
              <a:rPr lang="en" sz="1600"/>
              <a:t> and in Moses his servant.</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3"/>
          <p:cNvSpPr txBox="1">
            <a:spLocks noGrp="1"/>
          </p:cNvSpPr>
          <p:nvPr>
            <p:ph type="body" idx="1"/>
          </p:nvPr>
        </p:nvSpPr>
        <p:spPr>
          <a:xfrm>
            <a:off x="311700" y="230800"/>
            <a:ext cx="8520600" cy="459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Cornelius (Gentile) Received Holy Spirit</a:t>
            </a:r>
            <a:r>
              <a:rPr lang="en"/>
              <a:t> (Acts 10:1–4, 34-35, 44-48)</a:t>
            </a:r>
            <a:endParaRPr/>
          </a:p>
          <a:p>
            <a:pPr marL="0" lvl="0" indent="0" algn="l" rtl="0">
              <a:spcBef>
                <a:spcPts val="0"/>
              </a:spcBef>
              <a:spcAft>
                <a:spcPts val="0"/>
              </a:spcAft>
              <a:buNone/>
            </a:pPr>
            <a:r>
              <a:rPr lang="en" sz="1400"/>
              <a:t>1 At Caesarea there was a man named Cornelius, a centurion in what was known as the Italian Regiment. 2 He and all his family were </a:t>
            </a:r>
            <a:r>
              <a:rPr lang="en" sz="1400" b="1">
                <a:solidFill>
                  <a:srgbClr val="FF9900"/>
                </a:solidFill>
              </a:rPr>
              <a:t>devout</a:t>
            </a:r>
            <a:r>
              <a:rPr lang="en" sz="1400" b="1"/>
              <a:t> </a:t>
            </a:r>
            <a:r>
              <a:rPr lang="en" sz="1400"/>
              <a:t>and </a:t>
            </a:r>
            <a:r>
              <a:rPr lang="en" sz="1400" b="1">
                <a:solidFill>
                  <a:srgbClr val="FF9900"/>
                </a:solidFill>
              </a:rPr>
              <a:t>feared God</a:t>
            </a:r>
            <a:r>
              <a:rPr lang="en" sz="1400"/>
              <a:t>; he </a:t>
            </a:r>
            <a:r>
              <a:rPr lang="en" sz="1400" b="1">
                <a:solidFill>
                  <a:srgbClr val="FF9900"/>
                </a:solidFill>
              </a:rPr>
              <a:t>gave</a:t>
            </a:r>
            <a:r>
              <a:rPr lang="en" sz="1400">
                <a:solidFill>
                  <a:srgbClr val="FF9900"/>
                </a:solidFill>
              </a:rPr>
              <a:t> generously to those in need</a:t>
            </a:r>
            <a:r>
              <a:rPr lang="en" sz="1400"/>
              <a:t> and </a:t>
            </a:r>
            <a:r>
              <a:rPr lang="en" sz="1400" b="1">
                <a:solidFill>
                  <a:srgbClr val="FF9900"/>
                </a:solidFill>
              </a:rPr>
              <a:t>prayed</a:t>
            </a:r>
            <a:r>
              <a:rPr lang="en" sz="1400">
                <a:solidFill>
                  <a:srgbClr val="FF9900"/>
                </a:solidFill>
              </a:rPr>
              <a:t> to God regularly</a:t>
            </a:r>
            <a:r>
              <a:rPr lang="en" sz="1400"/>
              <a:t>. 3 One day at about three in the afternoon he had a vision. He distinctly saw an angel of God, who came to him and said, “Cornelius!” 4 Cornelius stared at him in fear. “What is it, Lord?” he asked. The angel answered, “Your prayers and gifts to the poor have come up as a memorial offering before God.</a:t>
            </a:r>
            <a:endParaRPr sz="1400"/>
          </a:p>
          <a:p>
            <a:pPr marL="0" lvl="0" indent="0" algn="l" rtl="0">
              <a:spcBef>
                <a:spcPts val="0"/>
              </a:spcBef>
              <a:spcAft>
                <a:spcPts val="0"/>
              </a:spcAft>
              <a:buNone/>
            </a:pPr>
            <a:endParaRPr sz="1200"/>
          </a:p>
          <a:p>
            <a:pPr marL="0" lvl="0" indent="0" algn="l" rtl="0">
              <a:spcBef>
                <a:spcPts val="0"/>
              </a:spcBef>
              <a:spcAft>
                <a:spcPts val="0"/>
              </a:spcAft>
              <a:buNone/>
            </a:pPr>
            <a:r>
              <a:rPr lang="en" sz="1400"/>
              <a:t>34 Then Peter began to speak: “I now realize how true it is that God does not show favoritism 35 but </a:t>
            </a:r>
            <a:r>
              <a:rPr lang="en" sz="1400">
                <a:solidFill>
                  <a:srgbClr val="FF9900"/>
                </a:solidFill>
              </a:rPr>
              <a:t>accepts</a:t>
            </a:r>
            <a:r>
              <a:rPr lang="en" sz="1400"/>
              <a:t> from </a:t>
            </a:r>
            <a:r>
              <a:rPr lang="en" sz="1400">
                <a:solidFill>
                  <a:srgbClr val="FF9900"/>
                </a:solidFill>
              </a:rPr>
              <a:t>every nation</a:t>
            </a:r>
            <a:r>
              <a:rPr lang="en" sz="1400"/>
              <a:t> the one who </a:t>
            </a:r>
            <a:r>
              <a:rPr lang="en" sz="1400" b="1">
                <a:solidFill>
                  <a:srgbClr val="FF9900"/>
                </a:solidFill>
              </a:rPr>
              <a:t>fears him</a:t>
            </a:r>
            <a:r>
              <a:rPr lang="en" sz="1400"/>
              <a:t> and </a:t>
            </a:r>
            <a:r>
              <a:rPr lang="en" sz="1400" b="1">
                <a:solidFill>
                  <a:srgbClr val="FF9900"/>
                </a:solidFill>
              </a:rPr>
              <a:t>does what is right</a:t>
            </a:r>
            <a:r>
              <a:rPr lang="en" sz="1400"/>
              <a:t>.</a:t>
            </a:r>
            <a:endParaRPr sz="1400"/>
          </a:p>
          <a:p>
            <a:pPr marL="0" lvl="0" indent="0" algn="l" rtl="0">
              <a:spcBef>
                <a:spcPts val="0"/>
              </a:spcBef>
              <a:spcAft>
                <a:spcPts val="0"/>
              </a:spcAft>
              <a:buNone/>
            </a:pPr>
            <a:endParaRPr sz="1200"/>
          </a:p>
          <a:p>
            <a:pPr marL="0" lvl="0" indent="0" algn="l" rtl="0">
              <a:spcBef>
                <a:spcPts val="0"/>
              </a:spcBef>
              <a:spcAft>
                <a:spcPts val="0"/>
              </a:spcAft>
              <a:buNone/>
            </a:pPr>
            <a:r>
              <a:rPr lang="en" sz="1400"/>
              <a:t>44 While Peter was still speaking these words, the </a:t>
            </a:r>
            <a:r>
              <a:rPr lang="en" sz="1400">
                <a:solidFill>
                  <a:srgbClr val="FF9900"/>
                </a:solidFill>
              </a:rPr>
              <a:t>Holy Spirit came on all</a:t>
            </a:r>
            <a:r>
              <a:rPr lang="en" sz="1400"/>
              <a:t> who heard the message. 45 The circumcised believers who had come with Peter were astonished that the gift of the Holy Spirit had been poured out even on </a:t>
            </a:r>
            <a:r>
              <a:rPr lang="en" sz="1400" b="1">
                <a:solidFill>
                  <a:srgbClr val="FF9900"/>
                </a:solidFill>
              </a:rPr>
              <a:t>Gentiles</a:t>
            </a:r>
            <a:r>
              <a:rPr lang="en" sz="1400"/>
              <a:t>. 46 For they heard them speaking in tongues and praising God. Then Peter said, 47 “Surely no one can stand in the way of their being baptized with water. They have received the Holy Spirit just as we have.” 48 So he ordered that they be baptized in the name of Jesus Christ. Then they asked Peter to stay with them for a few days.</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4"/>
          <p:cNvSpPr txBox="1">
            <a:spLocks noGrp="1"/>
          </p:cNvSpPr>
          <p:nvPr>
            <p:ph type="body" idx="1"/>
          </p:nvPr>
        </p:nvSpPr>
        <p:spPr>
          <a:xfrm>
            <a:off x="311700" y="222550"/>
            <a:ext cx="8520600" cy="468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James Killed, Peter Imprisoned </a:t>
            </a:r>
            <a:r>
              <a:rPr lang="en"/>
              <a:t>(Acts 12:1–5)</a:t>
            </a:r>
            <a:endParaRPr/>
          </a:p>
          <a:p>
            <a:pPr marL="0" lvl="0" indent="0" algn="l" rtl="0">
              <a:spcBef>
                <a:spcPts val="0"/>
              </a:spcBef>
              <a:spcAft>
                <a:spcPts val="0"/>
              </a:spcAft>
              <a:buNone/>
            </a:pPr>
            <a:r>
              <a:rPr lang="en" sz="1600"/>
              <a:t>1 It was about this time that </a:t>
            </a:r>
            <a:r>
              <a:rPr lang="en" sz="1600" b="1">
                <a:solidFill>
                  <a:srgbClr val="FF9900"/>
                </a:solidFill>
              </a:rPr>
              <a:t>King Herod</a:t>
            </a:r>
            <a:r>
              <a:rPr lang="en" sz="1600"/>
              <a:t> </a:t>
            </a:r>
            <a:r>
              <a:rPr lang="en" sz="1600">
                <a:solidFill>
                  <a:srgbClr val="FF9900"/>
                </a:solidFill>
              </a:rPr>
              <a:t>arrested</a:t>
            </a:r>
            <a:r>
              <a:rPr lang="en" sz="1600"/>
              <a:t> some who belonged to the church, intending to </a:t>
            </a:r>
            <a:r>
              <a:rPr lang="en" sz="1600">
                <a:solidFill>
                  <a:srgbClr val="FF9900"/>
                </a:solidFill>
              </a:rPr>
              <a:t>persecute</a:t>
            </a:r>
            <a:r>
              <a:rPr lang="en" sz="1600"/>
              <a:t> them. 2 He had </a:t>
            </a:r>
            <a:r>
              <a:rPr lang="en" sz="1600">
                <a:solidFill>
                  <a:srgbClr val="FF9900"/>
                </a:solidFill>
              </a:rPr>
              <a:t>James</a:t>
            </a:r>
            <a:r>
              <a:rPr lang="en" sz="1600"/>
              <a:t>, the brother of John, </a:t>
            </a:r>
            <a:r>
              <a:rPr lang="en" sz="1600">
                <a:solidFill>
                  <a:srgbClr val="FF9900"/>
                </a:solidFill>
              </a:rPr>
              <a:t>put to death</a:t>
            </a:r>
            <a:r>
              <a:rPr lang="en" sz="1600"/>
              <a:t> with the sword. 3 When he saw that this met with approval among the Jews, he proceeded to seize </a:t>
            </a:r>
            <a:r>
              <a:rPr lang="en" sz="1600">
                <a:solidFill>
                  <a:srgbClr val="FF9900"/>
                </a:solidFill>
              </a:rPr>
              <a:t>Peter</a:t>
            </a:r>
            <a:r>
              <a:rPr lang="en" sz="1600"/>
              <a:t> also. This happened during the Festival of Unleavened Bread. 4 After arresting him, he </a:t>
            </a:r>
            <a:r>
              <a:rPr lang="en" sz="1600">
                <a:solidFill>
                  <a:srgbClr val="FF9900"/>
                </a:solidFill>
              </a:rPr>
              <a:t>put him in prison</a:t>
            </a:r>
            <a:r>
              <a:rPr lang="en" sz="1600"/>
              <a:t>, handing him over to be guarded by four squads of four soldiers each. Herod intended to bring him out for public trial after the Passover. 5 So Peter was kept in prison, but the church was earnestly praying to God for him.</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b="1">
                <a:solidFill>
                  <a:srgbClr val="FFFFFF"/>
                </a:solidFill>
              </a:rPr>
              <a:t>Herod’s Death </a:t>
            </a:r>
            <a:r>
              <a:rPr lang="en"/>
              <a:t>(Acts 12:21-24)</a:t>
            </a:r>
            <a:endParaRPr b="1">
              <a:solidFill>
                <a:srgbClr val="FFFFFF"/>
              </a:solidFill>
            </a:endParaRPr>
          </a:p>
          <a:p>
            <a:pPr marL="0" lvl="0" indent="0" algn="l" rtl="0">
              <a:spcBef>
                <a:spcPts val="0"/>
              </a:spcBef>
              <a:spcAft>
                <a:spcPts val="0"/>
              </a:spcAft>
              <a:buNone/>
            </a:pPr>
            <a:r>
              <a:rPr lang="en" sz="1600"/>
              <a:t>21 On the appointed day </a:t>
            </a:r>
            <a:r>
              <a:rPr lang="en" sz="1600">
                <a:solidFill>
                  <a:srgbClr val="FF9900"/>
                </a:solidFill>
              </a:rPr>
              <a:t>Herod</a:t>
            </a:r>
            <a:r>
              <a:rPr lang="en" sz="1600"/>
              <a:t>, wearing his royal robes, sat on his throne and delivered a public address to the people. 22 They shouted, “</a:t>
            </a:r>
            <a:r>
              <a:rPr lang="en" sz="1600">
                <a:solidFill>
                  <a:srgbClr val="FF9900"/>
                </a:solidFill>
              </a:rPr>
              <a:t>This is the voice of a god, not of a man.</a:t>
            </a:r>
            <a:r>
              <a:rPr lang="en" sz="1600"/>
              <a:t>” 23 Immediately, because </a:t>
            </a:r>
            <a:r>
              <a:rPr lang="en" sz="1600">
                <a:solidFill>
                  <a:srgbClr val="FF9900"/>
                </a:solidFill>
              </a:rPr>
              <a:t>Herod did not give praise to God</a:t>
            </a:r>
            <a:r>
              <a:rPr lang="en" sz="1600"/>
              <a:t>, </a:t>
            </a:r>
            <a:r>
              <a:rPr lang="en" sz="1600">
                <a:solidFill>
                  <a:srgbClr val="FF9900"/>
                </a:solidFill>
              </a:rPr>
              <a:t>an angel of the Lord struck him down</a:t>
            </a:r>
            <a:r>
              <a:rPr lang="en" sz="1600"/>
              <a:t>, and he was </a:t>
            </a:r>
            <a:r>
              <a:rPr lang="en" sz="1600">
                <a:solidFill>
                  <a:srgbClr val="FF9900"/>
                </a:solidFill>
              </a:rPr>
              <a:t>eaten by worms and died</a:t>
            </a:r>
            <a:r>
              <a:rPr lang="en" sz="1600"/>
              <a:t>. 24 But the word of God </a:t>
            </a:r>
            <a:r>
              <a:rPr lang="en" sz="1600">
                <a:solidFill>
                  <a:srgbClr val="FF9900"/>
                </a:solidFill>
              </a:rPr>
              <a:t>continued to spread and flourish</a:t>
            </a:r>
            <a:r>
              <a:rPr lang="en" sz="1600"/>
              <a:t>.</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5"/>
          <p:cNvSpPr txBox="1">
            <a:spLocks noGrp="1"/>
          </p:cNvSpPr>
          <p:nvPr>
            <p:ph type="body" idx="1"/>
          </p:nvPr>
        </p:nvSpPr>
        <p:spPr>
          <a:xfrm>
            <a:off x="311700" y="282725"/>
            <a:ext cx="8520600" cy="462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Blessings for Obedience</a:t>
            </a:r>
            <a:endParaRPr b="1">
              <a:solidFill>
                <a:srgbClr val="FFFFFF"/>
              </a:solidFill>
            </a:endParaRPr>
          </a:p>
          <a:p>
            <a:pPr marL="0" lvl="0" indent="0" algn="l" rtl="0">
              <a:spcBef>
                <a:spcPts val="0"/>
              </a:spcBef>
              <a:spcAft>
                <a:spcPts val="0"/>
              </a:spcAft>
              <a:buNone/>
            </a:pPr>
            <a:r>
              <a:rPr lang="en"/>
              <a:t>Deuteronomy 28:1–2</a:t>
            </a:r>
            <a:endParaRPr/>
          </a:p>
          <a:p>
            <a:pPr marL="0" lvl="0" indent="0" algn="l" rtl="0">
              <a:spcBef>
                <a:spcPts val="0"/>
              </a:spcBef>
              <a:spcAft>
                <a:spcPts val="0"/>
              </a:spcAft>
              <a:buNone/>
            </a:pPr>
            <a:r>
              <a:rPr lang="en"/>
              <a:t>1 If you </a:t>
            </a:r>
            <a:r>
              <a:rPr lang="en" b="1">
                <a:solidFill>
                  <a:srgbClr val="FF9900"/>
                </a:solidFill>
              </a:rPr>
              <a:t>fully obey</a:t>
            </a:r>
            <a:r>
              <a:rPr lang="en"/>
              <a:t> the LORD your God and </a:t>
            </a:r>
            <a:r>
              <a:rPr lang="en" b="1">
                <a:solidFill>
                  <a:srgbClr val="FF9900"/>
                </a:solidFill>
              </a:rPr>
              <a:t>carefully follow</a:t>
            </a:r>
            <a:r>
              <a:rPr lang="en"/>
              <a:t> all his commands I give you today, the LORD your God will </a:t>
            </a:r>
            <a:r>
              <a:rPr lang="en" b="1">
                <a:solidFill>
                  <a:srgbClr val="FF9900"/>
                </a:solidFill>
              </a:rPr>
              <a:t>set you high above</a:t>
            </a:r>
            <a:r>
              <a:rPr lang="en"/>
              <a:t> all the nations on earth. 2 </a:t>
            </a:r>
            <a:r>
              <a:rPr lang="en" b="1">
                <a:solidFill>
                  <a:srgbClr val="FF9900"/>
                </a:solidFill>
              </a:rPr>
              <a:t>All these blessings</a:t>
            </a:r>
            <a:r>
              <a:rPr lang="en"/>
              <a:t> will come on you and accompany you if you obey the LORD your God:</a:t>
            </a:r>
            <a:endParaRPr/>
          </a:p>
          <a:p>
            <a:pPr marL="0" lvl="0" indent="0" algn="l" rtl="0">
              <a:spcBef>
                <a:spcPts val="0"/>
              </a:spcBef>
              <a:spcAft>
                <a:spcPts val="0"/>
              </a:spcAft>
              <a:buNone/>
            </a:pPr>
            <a:endParaRPr/>
          </a:p>
          <a:p>
            <a:pPr marL="0" lvl="0" indent="0" algn="l" rtl="0">
              <a:spcBef>
                <a:spcPts val="0"/>
              </a:spcBef>
              <a:spcAft>
                <a:spcPts val="0"/>
              </a:spcAft>
              <a:buNone/>
            </a:pPr>
            <a:r>
              <a:rPr lang="en" b="1">
                <a:solidFill>
                  <a:srgbClr val="FFFFFF"/>
                </a:solidFill>
              </a:rPr>
              <a:t>Curses for Disobedience</a:t>
            </a:r>
            <a:endParaRPr b="1">
              <a:solidFill>
                <a:srgbClr val="FFFFFF"/>
              </a:solidFill>
            </a:endParaRPr>
          </a:p>
          <a:p>
            <a:pPr marL="0" lvl="0" indent="0" algn="l" rtl="0">
              <a:spcBef>
                <a:spcPts val="0"/>
              </a:spcBef>
              <a:spcAft>
                <a:spcPts val="0"/>
              </a:spcAft>
              <a:buNone/>
            </a:pPr>
            <a:r>
              <a:rPr lang="en"/>
              <a:t>Deuteronomy 28:15</a:t>
            </a:r>
            <a:endParaRPr/>
          </a:p>
          <a:p>
            <a:pPr marL="0" lvl="0" indent="0" algn="l" rtl="0">
              <a:spcBef>
                <a:spcPts val="0"/>
              </a:spcBef>
              <a:spcAft>
                <a:spcPts val="0"/>
              </a:spcAft>
              <a:buNone/>
            </a:pPr>
            <a:r>
              <a:rPr lang="en"/>
              <a:t>15 However, if you </a:t>
            </a:r>
            <a:r>
              <a:rPr lang="en" b="1">
                <a:solidFill>
                  <a:srgbClr val="FF9900"/>
                </a:solidFill>
              </a:rPr>
              <a:t>do not obey</a:t>
            </a:r>
            <a:r>
              <a:rPr lang="en"/>
              <a:t> the LORD your God and </a:t>
            </a:r>
            <a:r>
              <a:rPr lang="en" b="1">
                <a:solidFill>
                  <a:srgbClr val="FF9900"/>
                </a:solidFill>
              </a:rPr>
              <a:t>do not carefully follow</a:t>
            </a:r>
            <a:r>
              <a:rPr lang="en"/>
              <a:t> all his commands and decrees I am giving you today, </a:t>
            </a:r>
            <a:r>
              <a:rPr lang="en" b="1">
                <a:solidFill>
                  <a:srgbClr val="FF9900"/>
                </a:solidFill>
              </a:rPr>
              <a:t>all these curses</a:t>
            </a:r>
            <a:r>
              <a:rPr lang="en"/>
              <a:t> will come on you and overtake you:</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6"/>
          <p:cNvSpPr txBox="1">
            <a:spLocks noGrp="1"/>
          </p:cNvSpPr>
          <p:nvPr>
            <p:ph type="title"/>
          </p:nvPr>
        </p:nvSpPr>
        <p:spPr>
          <a:xfrm>
            <a:off x="311700" y="146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I revere God?</a:t>
            </a:r>
            <a:endParaRPr/>
          </a:p>
        </p:txBody>
      </p:sp>
      <p:sp>
        <p:nvSpPr>
          <p:cNvPr id="120" name="Google Shape;120;p26"/>
          <p:cNvSpPr txBox="1">
            <a:spLocks noGrp="1"/>
          </p:cNvSpPr>
          <p:nvPr>
            <p:ph type="body" idx="1"/>
          </p:nvPr>
        </p:nvSpPr>
        <p:spPr>
          <a:xfrm>
            <a:off x="311700" y="822275"/>
            <a:ext cx="8520600" cy="367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FFFFFF"/>
                </a:solidFill>
              </a:rPr>
              <a:t>Personal</a:t>
            </a:r>
            <a:endParaRPr sz="2000" b="1">
              <a:solidFill>
                <a:srgbClr val="FFFFFF"/>
              </a:solidFill>
            </a:endParaRPr>
          </a:p>
          <a:p>
            <a:pPr marL="457200" lvl="0" indent="-342900" algn="l" rtl="0">
              <a:spcBef>
                <a:spcPts val="0"/>
              </a:spcBef>
              <a:spcAft>
                <a:spcPts val="0"/>
              </a:spcAft>
              <a:buSzPts val="1800"/>
              <a:buChar char="●"/>
            </a:pPr>
            <a:r>
              <a:rPr lang="en"/>
              <a:t>Honor, Respect, Obey God</a:t>
            </a:r>
            <a:endParaRPr/>
          </a:p>
          <a:p>
            <a:pPr marL="457200" lvl="0" indent="-342900" algn="l" rtl="0">
              <a:spcBef>
                <a:spcPts val="0"/>
              </a:spcBef>
              <a:spcAft>
                <a:spcPts val="0"/>
              </a:spcAft>
              <a:buSzPts val="1800"/>
              <a:buChar char="●"/>
            </a:pPr>
            <a:r>
              <a:rPr lang="en"/>
              <a:t>Be Righteous and Kind, Do the Right Things</a:t>
            </a:r>
            <a:endParaRPr/>
          </a:p>
          <a:p>
            <a:pPr marL="457200" lvl="0" indent="-342900" algn="l" rtl="0">
              <a:spcBef>
                <a:spcPts val="0"/>
              </a:spcBef>
              <a:spcAft>
                <a:spcPts val="0"/>
              </a:spcAft>
              <a:buSzPts val="1800"/>
              <a:buChar char="●"/>
            </a:pPr>
            <a:r>
              <a:rPr lang="en"/>
              <a:t>Goal is to be like Christ</a:t>
            </a:r>
            <a:endParaRPr/>
          </a:p>
          <a:p>
            <a:pPr marL="0" lvl="0" indent="0" algn="l" rtl="0">
              <a:spcBef>
                <a:spcPts val="0"/>
              </a:spcBef>
              <a:spcAft>
                <a:spcPts val="0"/>
              </a:spcAft>
              <a:buNone/>
            </a:pPr>
            <a:endParaRPr sz="1200"/>
          </a:p>
          <a:p>
            <a:pPr marL="0" lvl="0" indent="0" algn="l" rtl="0">
              <a:spcBef>
                <a:spcPts val="0"/>
              </a:spcBef>
              <a:spcAft>
                <a:spcPts val="0"/>
              </a:spcAft>
              <a:buNone/>
            </a:pPr>
            <a:r>
              <a:rPr lang="en" b="1"/>
              <a:t>Micah 6:8</a:t>
            </a:r>
            <a:endParaRPr b="1"/>
          </a:p>
          <a:p>
            <a:pPr marL="0" lvl="0" indent="0" algn="l" rtl="0">
              <a:spcBef>
                <a:spcPts val="0"/>
              </a:spcBef>
              <a:spcAft>
                <a:spcPts val="0"/>
              </a:spcAft>
              <a:buNone/>
            </a:pPr>
            <a:r>
              <a:rPr lang="en"/>
              <a:t>8 He has told you, O man, what is good; and </a:t>
            </a:r>
            <a:r>
              <a:rPr lang="en">
                <a:solidFill>
                  <a:srgbClr val="FF9900"/>
                </a:solidFill>
              </a:rPr>
              <a:t>what does the Lord require of you</a:t>
            </a:r>
            <a:r>
              <a:rPr lang="en"/>
              <a:t> but to </a:t>
            </a:r>
            <a:r>
              <a:rPr lang="en">
                <a:solidFill>
                  <a:srgbClr val="FF9900"/>
                </a:solidFill>
              </a:rPr>
              <a:t>do justice</a:t>
            </a:r>
            <a:r>
              <a:rPr lang="en"/>
              <a:t>, and to </a:t>
            </a:r>
            <a:r>
              <a:rPr lang="en">
                <a:solidFill>
                  <a:srgbClr val="FF9900"/>
                </a:solidFill>
              </a:rPr>
              <a:t>love kindness</a:t>
            </a:r>
            <a:r>
              <a:rPr lang="en"/>
              <a:t>, and to </a:t>
            </a:r>
            <a:r>
              <a:rPr lang="en">
                <a:solidFill>
                  <a:srgbClr val="FF9900"/>
                </a:solidFill>
              </a:rPr>
              <a:t>walk humbly with your God</a:t>
            </a:r>
            <a:r>
              <a:rPr lang="en"/>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7"/>
          <p:cNvSpPr txBox="1">
            <a:spLocks noGrp="1"/>
          </p:cNvSpPr>
          <p:nvPr>
            <p:ph type="title"/>
          </p:nvPr>
        </p:nvSpPr>
        <p:spPr>
          <a:xfrm>
            <a:off x="311700" y="146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How do I revere God?</a:t>
            </a:r>
            <a:endParaRPr/>
          </a:p>
        </p:txBody>
      </p:sp>
      <p:sp>
        <p:nvSpPr>
          <p:cNvPr id="126" name="Google Shape;126;p27"/>
          <p:cNvSpPr txBox="1">
            <a:spLocks noGrp="1"/>
          </p:cNvSpPr>
          <p:nvPr>
            <p:ph type="body" idx="1"/>
          </p:nvPr>
        </p:nvSpPr>
        <p:spPr>
          <a:xfrm>
            <a:off x="311700" y="849000"/>
            <a:ext cx="8520600" cy="409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FFFFFF"/>
                </a:solidFill>
              </a:rPr>
              <a:t>Church Community Life</a:t>
            </a:r>
            <a:endParaRPr sz="2000" b="1">
              <a:solidFill>
                <a:srgbClr val="FFFFFF"/>
              </a:solidFill>
            </a:endParaRPr>
          </a:p>
          <a:p>
            <a:pPr marL="457200" lvl="0" indent="-342900" algn="l" rtl="0">
              <a:spcBef>
                <a:spcPts val="0"/>
              </a:spcBef>
              <a:spcAft>
                <a:spcPts val="0"/>
              </a:spcAft>
              <a:buSzPts val="1800"/>
              <a:buChar char="●"/>
            </a:pPr>
            <a:r>
              <a:rPr lang="en"/>
              <a:t>Join a Small Group</a:t>
            </a:r>
            <a:endParaRPr/>
          </a:p>
          <a:p>
            <a:pPr marL="457200" lvl="0" indent="-342900" algn="l" rtl="0">
              <a:spcBef>
                <a:spcPts val="0"/>
              </a:spcBef>
              <a:spcAft>
                <a:spcPts val="0"/>
              </a:spcAft>
              <a:buSzPts val="1800"/>
              <a:buChar char="●"/>
            </a:pPr>
            <a:r>
              <a:rPr lang="en"/>
              <a:t>Do Happiness Group</a:t>
            </a:r>
            <a:endParaRPr/>
          </a:p>
          <a:p>
            <a:pPr marL="0" lvl="0" indent="0" algn="l" rtl="0">
              <a:spcBef>
                <a:spcPts val="0"/>
              </a:spcBef>
              <a:spcAft>
                <a:spcPts val="0"/>
              </a:spcAft>
              <a:buNone/>
            </a:pPr>
            <a:endParaRPr/>
          </a:p>
          <a:p>
            <a:pPr marL="0" lvl="0" indent="0" algn="l" rtl="0">
              <a:spcBef>
                <a:spcPts val="0"/>
              </a:spcBef>
              <a:spcAft>
                <a:spcPts val="0"/>
              </a:spcAft>
              <a:buNone/>
            </a:pPr>
            <a:r>
              <a:rPr lang="en" b="1">
                <a:solidFill>
                  <a:srgbClr val="FFFFFF"/>
                </a:solidFill>
              </a:rPr>
              <a:t>Greatest Commandment</a:t>
            </a:r>
            <a:r>
              <a:rPr lang="en"/>
              <a:t> (Matthew 22:37-40)</a:t>
            </a:r>
            <a:endParaRPr sz="900" b="1"/>
          </a:p>
          <a:p>
            <a:pPr marL="0" lvl="0" indent="0" algn="l" rtl="0">
              <a:spcBef>
                <a:spcPts val="0"/>
              </a:spcBef>
              <a:spcAft>
                <a:spcPts val="0"/>
              </a:spcAft>
              <a:buNone/>
            </a:pPr>
            <a:r>
              <a:rPr lang="en" sz="1400"/>
              <a:t>37 Jesus replied: “ ‘</a:t>
            </a:r>
            <a:r>
              <a:rPr lang="en" sz="1400">
                <a:solidFill>
                  <a:srgbClr val="FF9900"/>
                </a:solidFill>
              </a:rPr>
              <a:t>Love the Lord your God</a:t>
            </a:r>
            <a:r>
              <a:rPr lang="en" sz="1400"/>
              <a:t> with all your </a:t>
            </a:r>
            <a:r>
              <a:rPr lang="en" sz="1400">
                <a:solidFill>
                  <a:srgbClr val="FF9900"/>
                </a:solidFill>
              </a:rPr>
              <a:t>heart</a:t>
            </a:r>
            <a:r>
              <a:rPr lang="en" sz="1400"/>
              <a:t> and with all your </a:t>
            </a:r>
            <a:r>
              <a:rPr lang="en" sz="1400">
                <a:solidFill>
                  <a:srgbClr val="FF9900"/>
                </a:solidFill>
              </a:rPr>
              <a:t>soul</a:t>
            </a:r>
            <a:r>
              <a:rPr lang="en" sz="1400"/>
              <a:t> and with all your </a:t>
            </a:r>
            <a:r>
              <a:rPr lang="en" sz="1400">
                <a:solidFill>
                  <a:srgbClr val="FF9900"/>
                </a:solidFill>
              </a:rPr>
              <a:t>mind</a:t>
            </a:r>
            <a:r>
              <a:rPr lang="en" sz="1400"/>
              <a:t>.’ 38 This is the first and </a:t>
            </a:r>
            <a:r>
              <a:rPr lang="en" sz="1400">
                <a:solidFill>
                  <a:srgbClr val="FF9900"/>
                </a:solidFill>
              </a:rPr>
              <a:t>greatest commandment</a:t>
            </a:r>
            <a:r>
              <a:rPr lang="en" sz="1400"/>
              <a:t>. 39 And the second is like it: ‘</a:t>
            </a:r>
            <a:r>
              <a:rPr lang="en" sz="1400">
                <a:solidFill>
                  <a:srgbClr val="FF9900"/>
                </a:solidFill>
              </a:rPr>
              <a:t>Love your neighbor as yourself</a:t>
            </a:r>
            <a:r>
              <a:rPr lang="en" sz="1400"/>
              <a:t>.’ 40 All the Law and the Prophets hang on these two commandments.”</a:t>
            </a:r>
            <a:endParaRPr sz="1400"/>
          </a:p>
          <a:p>
            <a:pPr marL="0" lvl="0" indent="0" algn="l" rtl="0">
              <a:spcBef>
                <a:spcPts val="0"/>
              </a:spcBef>
              <a:spcAft>
                <a:spcPts val="0"/>
              </a:spcAft>
              <a:buNone/>
            </a:pPr>
            <a:endParaRPr sz="1200"/>
          </a:p>
          <a:p>
            <a:pPr marL="0" lvl="0" indent="0" algn="l" rtl="0">
              <a:spcBef>
                <a:spcPts val="0"/>
              </a:spcBef>
              <a:spcAft>
                <a:spcPts val="0"/>
              </a:spcAft>
              <a:buNone/>
            </a:pPr>
            <a:r>
              <a:rPr lang="en" b="1">
                <a:solidFill>
                  <a:srgbClr val="FFFFFF"/>
                </a:solidFill>
              </a:rPr>
              <a:t>Great Commission</a:t>
            </a:r>
            <a:r>
              <a:rPr lang="en"/>
              <a:t> (Matthew 28:19-20)</a:t>
            </a:r>
            <a:endParaRPr sz="900" b="1"/>
          </a:p>
          <a:p>
            <a:pPr marL="0" lvl="0" indent="0" algn="l" rtl="0">
              <a:spcBef>
                <a:spcPts val="0"/>
              </a:spcBef>
              <a:spcAft>
                <a:spcPts val="0"/>
              </a:spcAft>
              <a:buNone/>
            </a:pPr>
            <a:r>
              <a:rPr lang="en" sz="1400"/>
              <a:t>19 Therefore go and </a:t>
            </a:r>
            <a:r>
              <a:rPr lang="en" sz="1400">
                <a:solidFill>
                  <a:srgbClr val="FF9900"/>
                </a:solidFill>
              </a:rPr>
              <a:t>make disciples</a:t>
            </a:r>
            <a:r>
              <a:rPr lang="en" sz="1400"/>
              <a:t> of all nations, </a:t>
            </a:r>
            <a:r>
              <a:rPr lang="en" sz="1400">
                <a:solidFill>
                  <a:srgbClr val="FF9900"/>
                </a:solidFill>
              </a:rPr>
              <a:t>baptizing</a:t>
            </a:r>
            <a:r>
              <a:rPr lang="en" sz="1400"/>
              <a:t> them in the name of the Father and of the Son and of the Holy Spirit, 20 and </a:t>
            </a:r>
            <a:r>
              <a:rPr lang="en" sz="1400">
                <a:solidFill>
                  <a:srgbClr val="FF9900"/>
                </a:solidFill>
              </a:rPr>
              <a:t>teaching</a:t>
            </a:r>
            <a:r>
              <a:rPr lang="en" sz="1400"/>
              <a:t> them to </a:t>
            </a:r>
            <a:r>
              <a:rPr lang="en" sz="1400">
                <a:solidFill>
                  <a:srgbClr val="FF9900"/>
                </a:solidFill>
              </a:rPr>
              <a:t>obey</a:t>
            </a:r>
            <a:r>
              <a:rPr lang="en" sz="1400"/>
              <a:t> everything I have commanded you. And surely I am with you always, to the very end of the age.</a:t>
            </a:r>
            <a:endParaRPr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8"/>
          <p:cNvSpPr txBox="1">
            <a:spLocks noGrp="1"/>
          </p:cNvSpPr>
          <p:nvPr>
            <p:ph type="title"/>
          </p:nvPr>
        </p:nvSpPr>
        <p:spPr>
          <a:xfrm>
            <a:off x="311700" y="146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How do I revere God?</a:t>
            </a:r>
            <a:endParaRPr/>
          </a:p>
        </p:txBody>
      </p:sp>
      <p:sp>
        <p:nvSpPr>
          <p:cNvPr id="132" name="Google Shape;132;p28"/>
          <p:cNvSpPr txBox="1">
            <a:spLocks noGrp="1"/>
          </p:cNvSpPr>
          <p:nvPr>
            <p:ph type="body" idx="1"/>
          </p:nvPr>
        </p:nvSpPr>
        <p:spPr>
          <a:xfrm>
            <a:off x="311700" y="822275"/>
            <a:ext cx="8520600" cy="367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FFFFFF"/>
                </a:solidFill>
              </a:rPr>
              <a:t>Nation and Society</a:t>
            </a:r>
            <a:endParaRPr sz="2000" b="1">
              <a:solidFill>
                <a:srgbClr val="FFFFFF"/>
              </a:solidFill>
            </a:endParaRPr>
          </a:p>
          <a:p>
            <a:pPr marL="457200" lvl="0" indent="-342900" algn="l" rtl="0">
              <a:spcBef>
                <a:spcPts val="0"/>
              </a:spcBef>
              <a:spcAft>
                <a:spcPts val="0"/>
              </a:spcAft>
              <a:buSzPts val="1800"/>
              <a:buChar char="●"/>
            </a:pPr>
            <a:r>
              <a:rPr lang="en"/>
              <a:t>Pray</a:t>
            </a:r>
            <a:endParaRPr/>
          </a:p>
          <a:p>
            <a:pPr marL="457200" lvl="0" indent="-342900" algn="l" rtl="0">
              <a:spcBef>
                <a:spcPts val="0"/>
              </a:spcBef>
              <a:spcAft>
                <a:spcPts val="0"/>
              </a:spcAft>
              <a:buSzPts val="1800"/>
              <a:buChar char="●"/>
            </a:pPr>
            <a:r>
              <a:rPr lang="en"/>
              <a:t>Participate</a:t>
            </a:r>
            <a:endParaRPr/>
          </a:p>
          <a:p>
            <a:pPr marL="457200" lvl="0" indent="-342900" algn="l" rtl="0">
              <a:spcBef>
                <a:spcPts val="0"/>
              </a:spcBef>
              <a:spcAft>
                <a:spcPts val="0"/>
              </a:spcAft>
              <a:buSzPts val="1800"/>
              <a:buChar char="●"/>
            </a:pPr>
            <a:r>
              <a:rPr lang="en"/>
              <a:t>Influence </a:t>
            </a:r>
            <a:r>
              <a:rPr lang="en" sz="2200" b="1">
                <a:solidFill>
                  <a:srgbClr val="FF9900"/>
                </a:solidFill>
              </a:rPr>
              <a:t>(VOTE)</a:t>
            </a:r>
            <a:endParaRPr sz="2200" b="1">
              <a:solidFill>
                <a:srgbClr val="FF9900"/>
              </a:solidFill>
            </a:endParaRPr>
          </a:p>
          <a:p>
            <a:pPr marL="0" lvl="0" indent="0" algn="l" rtl="0">
              <a:spcBef>
                <a:spcPts val="0"/>
              </a:spcBef>
              <a:spcAft>
                <a:spcPts val="0"/>
              </a:spcAft>
              <a:buNone/>
            </a:pPr>
            <a:endParaRPr/>
          </a:p>
          <a:p>
            <a:pPr marL="0" lvl="0" indent="0" algn="l" rtl="0">
              <a:spcBef>
                <a:spcPts val="0"/>
              </a:spcBef>
              <a:spcAft>
                <a:spcPts val="0"/>
              </a:spcAft>
              <a:buNone/>
            </a:pPr>
            <a:r>
              <a:rPr lang="en"/>
              <a:t>1 Timothy 2:1–3</a:t>
            </a:r>
            <a:endParaRPr sz="900" b="1"/>
          </a:p>
          <a:p>
            <a:pPr marL="0" lvl="0" indent="0" algn="l" rtl="0">
              <a:spcBef>
                <a:spcPts val="0"/>
              </a:spcBef>
              <a:spcAft>
                <a:spcPts val="0"/>
              </a:spcAft>
              <a:buNone/>
            </a:pPr>
            <a:r>
              <a:rPr lang="en" sz="1600"/>
              <a:t>1 I urge, then, first of all, that petitions, prayers, intercession and thanksgiving be made for all people—2 </a:t>
            </a:r>
            <a:r>
              <a:rPr lang="en" sz="1600">
                <a:solidFill>
                  <a:srgbClr val="FF9900"/>
                </a:solidFill>
              </a:rPr>
              <a:t>for kings and all those in authority</a:t>
            </a:r>
            <a:r>
              <a:rPr lang="en" sz="1600"/>
              <a:t>, that we may </a:t>
            </a:r>
            <a:r>
              <a:rPr lang="en" sz="1600" b="1">
                <a:solidFill>
                  <a:srgbClr val="FF9900"/>
                </a:solidFill>
              </a:rPr>
              <a:t>live peaceful and quiet lives in all godliness and holiness</a:t>
            </a:r>
            <a:r>
              <a:rPr lang="en" sz="1600"/>
              <a:t>. 3 This is good, and pleases God our Savior.</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9"/>
          <p:cNvSpPr txBox="1">
            <a:spLocks noGrp="1"/>
          </p:cNvSpPr>
          <p:nvPr>
            <p:ph type="body" idx="1"/>
          </p:nvPr>
        </p:nvSpPr>
        <p:spPr>
          <a:xfrm>
            <a:off x="311700" y="230800"/>
            <a:ext cx="8520600" cy="4673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b="1">
                <a:solidFill>
                  <a:srgbClr val="FFFFFF"/>
                </a:solidFill>
              </a:rPr>
              <a:t>Blessed is the Nation whose God is the LORD</a:t>
            </a:r>
            <a:r>
              <a:rPr lang="en" sz="2000"/>
              <a:t>  (Psalm 33:12–22)</a:t>
            </a:r>
            <a:endParaRPr sz="2000"/>
          </a:p>
          <a:p>
            <a:pPr marL="0" lvl="0" indent="0" algn="l" rtl="0">
              <a:spcBef>
                <a:spcPts val="0"/>
              </a:spcBef>
              <a:spcAft>
                <a:spcPts val="0"/>
              </a:spcAft>
              <a:buNone/>
            </a:pPr>
            <a:endParaRPr sz="900" b="1"/>
          </a:p>
          <a:p>
            <a:pPr marL="0" lvl="0" indent="0" algn="l" rtl="0">
              <a:spcBef>
                <a:spcPts val="0"/>
              </a:spcBef>
              <a:spcAft>
                <a:spcPts val="0"/>
              </a:spcAft>
              <a:buNone/>
            </a:pPr>
            <a:r>
              <a:rPr lang="en" sz="1600"/>
              <a:t>12 </a:t>
            </a:r>
            <a:r>
              <a:rPr lang="en" sz="1600" b="1">
                <a:solidFill>
                  <a:srgbClr val="FF9900"/>
                </a:solidFill>
              </a:rPr>
              <a:t>Blessed is the nation whose God is the Lord</a:t>
            </a:r>
            <a:r>
              <a:rPr lang="en" sz="1600"/>
              <a:t>, the people he chose for his inheritance. </a:t>
            </a:r>
            <a:endParaRPr sz="1600"/>
          </a:p>
          <a:p>
            <a:pPr marL="0" lvl="0" indent="0" algn="l" rtl="0">
              <a:spcBef>
                <a:spcPts val="0"/>
              </a:spcBef>
              <a:spcAft>
                <a:spcPts val="0"/>
              </a:spcAft>
              <a:buNone/>
            </a:pPr>
            <a:r>
              <a:rPr lang="en" sz="1600"/>
              <a:t>13 From heaven the Lord looks down and sees all mankind; </a:t>
            </a:r>
            <a:endParaRPr sz="1600"/>
          </a:p>
          <a:p>
            <a:pPr marL="0" lvl="0" indent="0" algn="l" rtl="0">
              <a:spcBef>
                <a:spcPts val="0"/>
              </a:spcBef>
              <a:spcAft>
                <a:spcPts val="0"/>
              </a:spcAft>
              <a:buNone/>
            </a:pPr>
            <a:r>
              <a:rPr lang="en" sz="1600"/>
              <a:t>14 from his dwelling place he watches all who live on earth— </a:t>
            </a:r>
            <a:endParaRPr sz="1600"/>
          </a:p>
          <a:p>
            <a:pPr marL="0" lvl="0" indent="0" algn="l" rtl="0">
              <a:spcBef>
                <a:spcPts val="0"/>
              </a:spcBef>
              <a:spcAft>
                <a:spcPts val="0"/>
              </a:spcAft>
              <a:buNone/>
            </a:pPr>
            <a:r>
              <a:rPr lang="en" sz="1600"/>
              <a:t>15 he who forms the hearts of all, who considers everything they do. </a:t>
            </a:r>
            <a:endParaRPr sz="1600"/>
          </a:p>
          <a:p>
            <a:pPr marL="0" lvl="0" indent="0" algn="l" rtl="0">
              <a:spcBef>
                <a:spcPts val="0"/>
              </a:spcBef>
              <a:spcAft>
                <a:spcPts val="0"/>
              </a:spcAft>
              <a:buNone/>
            </a:pPr>
            <a:r>
              <a:rPr lang="en" sz="1600"/>
              <a:t>16 </a:t>
            </a:r>
            <a:r>
              <a:rPr lang="en" sz="1600">
                <a:solidFill>
                  <a:srgbClr val="FF9900"/>
                </a:solidFill>
              </a:rPr>
              <a:t>No king is saved by the size of his army</a:t>
            </a:r>
            <a:r>
              <a:rPr lang="en" sz="1600"/>
              <a:t>; no warrior escapes by his great strength. </a:t>
            </a:r>
            <a:endParaRPr sz="1600"/>
          </a:p>
          <a:p>
            <a:pPr marL="0" lvl="0" indent="0" algn="l" rtl="0">
              <a:spcBef>
                <a:spcPts val="0"/>
              </a:spcBef>
              <a:spcAft>
                <a:spcPts val="0"/>
              </a:spcAft>
              <a:buNone/>
            </a:pPr>
            <a:r>
              <a:rPr lang="en" sz="1600"/>
              <a:t>17 A horse is a vain hope for deliverance; despite all its great strength it cannot save. </a:t>
            </a:r>
            <a:endParaRPr sz="1600"/>
          </a:p>
          <a:p>
            <a:pPr marL="0" lvl="0" indent="0" algn="l" rtl="0">
              <a:spcBef>
                <a:spcPts val="0"/>
              </a:spcBef>
              <a:spcAft>
                <a:spcPts val="0"/>
              </a:spcAft>
              <a:buNone/>
            </a:pPr>
            <a:r>
              <a:rPr lang="en" sz="1600"/>
              <a:t>18 </a:t>
            </a:r>
            <a:r>
              <a:rPr lang="en" sz="1600">
                <a:solidFill>
                  <a:srgbClr val="FF9900"/>
                </a:solidFill>
              </a:rPr>
              <a:t>But the eyes of the Lord are on those who </a:t>
            </a:r>
            <a:r>
              <a:rPr lang="en" sz="1600" b="1">
                <a:solidFill>
                  <a:srgbClr val="FF9900"/>
                </a:solidFill>
              </a:rPr>
              <a:t>fear him</a:t>
            </a:r>
            <a:r>
              <a:rPr lang="en" sz="1600"/>
              <a:t>, on those whose hope is in his unfailing love, </a:t>
            </a:r>
            <a:endParaRPr sz="1600"/>
          </a:p>
          <a:p>
            <a:pPr marL="0" lvl="0" indent="0" algn="l" rtl="0">
              <a:spcBef>
                <a:spcPts val="0"/>
              </a:spcBef>
              <a:spcAft>
                <a:spcPts val="0"/>
              </a:spcAft>
              <a:buNone/>
            </a:pPr>
            <a:r>
              <a:rPr lang="en" sz="1600"/>
              <a:t>19 to </a:t>
            </a:r>
            <a:r>
              <a:rPr lang="en" sz="1600">
                <a:solidFill>
                  <a:srgbClr val="FF9900"/>
                </a:solidFill>
              </a:rPr>
              <a:t>deliver them from death</a:t>
            </a:r>
            <a:r>
              <a:rPr lang="en" sz="1600"/>
              <a:t> and </a:t>
            </a:r>
            <a:r>
              <a:rPr lang="en" sz="1600">
                <a:solidFill>
                  <a:srgbClr val="FF9900"/>
                </a:solidFill>
              </a:rPr>
              <a:t>keep them alive</a:t>
            </a:r>
            <a:r>
              <a:rPr lang="en" sz="1600"/>
              <a:t> in famine. </a:t>
            </a:r>
            <a:endParaRPr sz="1600"/>
          </a:p>
          <a:p>
            <a:pPr marL="0" lvl="0" indent="0" algn="l" rtl="0">
              <a:spcBef>
                <a:spcPts val="0"/>
              </a:spcBef>
              <a:spcAft>
                <a:spcPts val="0"/>
              </a:spcAft>
              <a:buNone/>
            </a:pPr>
            <a:r>
              <a:rPr lang="en" sz="1600"/>
              <a:t>20 We wait in hope for the Lord; he is our help and our shield. </a:t>
            </a:r>
            <a:endParaRPr sz="1600"/>
          </a:p>
          <a:p>
            <a:pPr marL="0" lvl="0" indent="0" algn="l" rtl="0">
              <a:spcBef>
                <a:spcPts val="0"/>
              </a:spcBef>
              <a:spcAft>
                <a:spcPts val="0"/>
              </a:spcAft>
              <a:buNone/>
            </a:pPr>
            <a:r>
              <a:rPr lang="en" sz="1600"/>
              <a:t>21 In him our hearts rejoice, for we trust in his holy name. </a:t>
            </a:r>
            <a:endParaRPr sz="1600"/>
          </a:p>
          <a:p>
            <a:pPr marL="0" lvl="0" indent="0" algn="l" rtl="0">
              <a:spcBef>
                <a:spcPts val="0"/>
              </a:spcBef>
              <a:spcAft>
                <a:spcPts val="0"/>
              </a:spcAft>
              <a:buNone/>
            </a:pPr>
            <a:r>
              <a:rPr lang="en" sz="1600"/>
              <a:t>22 May your unfailing love be with us, Lord, even as we put our hope in you.</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311700" y="218000"/>
            <a:ext cx="8520600" cy="469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FFFFFF"/>
                </a:solidFill>
              </a:rPr>
              <a:t>Wisdom</a:t>
            </a:r>
            <a:endParaRPr sz="1400"/>
          </a:p>
          <a:p>
            <a:pPr marL="0" lvl="0" indent="0" algn="l" rtl="0">
              <a:spcBef>
                <a:spcPts val="0"/>
              </a:spcBef>
              <a:spcAft>
                <a:spcPts val="0"/>
              </a:spcAft>
              <a:buNone/>
            </a:pPr>
            <a:r>
              <a:rPr lang="en" sz="1400"/>
              <a:t>Psalm 111:10</a:t>
            </a:r>
            <a:endParaRPr sz="1400"/>
          </a:p>
          <a:p>
            <a:pPr marL="0" lvl="0" indent="0" algn="l" rtl="0">
              <a:spcBef>
                <a:spcPts val="0"/>
              </a:spcBef>
              <a:spcAft>
                <a:spcPts val="0"/>
              </a:spcAft>
              <a:buNone/>
            </a:pPr>
            <a:r>
              <a:rPr lang="en" sz="1600"/>
              <a:t>10 The </a:t>
            </a:r>
            <a:r>
              <a:rPr lang="en" sz="1600">
                <a:solidFill>
                  <a:srgbClr val="FFFFFF"/>
                </a:solidFill>
              </a:rPr>
              <a:t>fear of the LORD</a:t>
            </a:r>
            <a:r>
              <a:rPr lang="en" sz="1600"/>
              <a:t> is the </a:t>
            </a:r>
            <a:r>
              <a:rPr lang="en" sz="1600">
                <a:solidFill>
                  <a:srgbClr val="FF9900"/>
                </a:solidFill>
              </a:rPr>
              <a:t>beginning of wisdom</a:t>
            </a:r>
            <a:r>
              <a:rPr lang="en" sz="1600"/>
              <a:t>; all who follow his precepts have </a:t>
            </a:r>
            <a:r>
              <a:rPr lang="en" sz="1600">
                <a:solidFill>
                  <a:srgbClr val="FF9900"/>
                </a:solidFill>
              </a:rPr>
              <a:t>good understanding</a:t>
            </a:r>
            <a:r>
              <a:rPr lang="en" sz="1600"/>
              <a:t>. To him belongs eternal praise.</a:t>
            </a:r>
            <a:endParaRPr sz="1600"/>
          </a:p>
          <a:p>
            <a:pPr marL="0" lvl="0" indent="0" algn="l" rtl="0">
              <a:spcBef>
                <a:spcPts val="0"/>
              </a:spcBef>
              <a:spcAft>
                <a:spcPts val="0"/>
              </a:spcAft>
              <a:buNone/>
            </a:pPr>
            <a:endParaRPr sz="1000"/>
          </a:p>
          <a:p>
            <a:pPr marL="0" lvl="0" indent="0" algn="l" rtl="0">
              <a:spcBef>
                <a:spcPts val="0"/>
              </a:spcBef>
              <a:spcAft>
                <a:spcPts val="0"/>
              </a:spcAft>
              <a:buNone/>
            </a:pPr>
            <a:r>
              <a:rPr lang="en" sz="1400"/>
              <a:t>Proverbs 9:10–11</a:t>
            </a:r>
            <a:endParaRPr sz="1400"/>
          </a:p>
          <a:p>
            <a:pPr marL="0" lvl="0" indent="0" algn="l" rtl="0">
              <a:spcBef>
                <a:spcPts val="0"/>
              </a:spcBef>
              <a:spcAft>
                <a:spcPts val="0"/>
              </a:spcAft>
              <a:buNone/>
            </a:pPr>
            <a:r>
              <a:rPr lang="en" sz="1600"/>
              <a:t>10 The </a:t>
            </a:r>
            <a:r>
              <a:rPr lang="en" sz="1600">
                <a:solidFill>
                  <a:srgbClr val="FFFFFF"/>
                </a:solidFill>
              </a:rPr>
              <a:t>fear of the LORD</a:t>
            </a:r>
            <a:r>
              <a:rPr lang="en" sz="1600"/>
              <a:t> is the </a:t>
            </a:r>
            <a:r>
              <a:rPr lang="en" sz="1600">
                <a:solidFill>
                  <a:srgbClr val="FF9900"/>
                </a:solidFill>
              </a:rPr>
              <a:t>beginning of wisdom</a:t>
            </a:r>
            <a:r>
              <a:rPr lang="en" sz="1600"/>
              <a:t>, and knowledge of the Holy One is </a:t>
            </a:r>
            <a:r>
              <a:rPr lang="en" sz="1600">
                <a:solidFill>
                  <a:srgbClr val="FF9900"/>
                </a:solidFill>
              </a:rPr>
              <a:t>understanding</a:t>
            </a:r>
            <a:r>
              <a:rPr lang="en" sz="1600"/>
              <a:t>. 11 For through wisdom your days will be many, and years will be added to your life.</a:t>
            </a:r>
            <a:endParaRPr sz="1600"/>
          </a:p>
          <a:p>
            <a:pPr marL="0" lvl="0" indent="0" algn="l" rtl="0">
              <a:spcBef>
                <a:spcPts val="0"/>
              </a:spcBef>
              <a:spcAft>
                <a:spcPts val="0"/>
              </a:spcAft>
              <a:buNone/>
            </a:pPr>
            <a:endParaRPr sz="1000"/>
          </a:p>
          <a:p>
            <a:pPr marL="0" lvl="0" indent="0" algn="l" rtl="0">
              <a:spcBef>
                <a:spcPts val="0"/>
              </a:spcBef>
              <a:spcAft>
                <a:spcPts val="0"/>
              </a:spcAft>
              <a:buNone/>
            </a:pPr>
            <a:r>
              <a:rPr lang="en" sz="2000" b="1">
                <a:solidFill>
                  <a:srgbClr val="FFFFFF"/>
                </a:solidFill>
              </a:rPr>
              <a:t>Life and Peace</a:t>
            </a:r>
            <a:endParaRPr sz="1600"/>
          </a:p>
          <a:p>
            <a:pPr marL="0" lvl="0" indent="0" algn="l" rtl="0">
              <a:spcBef>
                <a:spcPts val="0"/>
              </a:spcBef>
              <a:spcAft>
                <a:spcPts val="0"/>
              </a:spcAft>
              <a:buNone/>
            </a:pPr>
            <a:r>
              <a:rPr lang="en" sz="1400"/>
              <a:t>Proverbs 19:23</a:t>
            </a:r>
            <a:endParaRPr sz="1400"/>
          </a:p>
          <a:p>
            <a:pPr marL="0" lvl="0" indent="0" algn="l" rtl="0">
              <a:spcBef>
                <a:spcPts val="0"/>
              </a:spcBef>
              <a:spcAft>
                <a:spcPts val="0"/>
              </a:spcAft>
              <a:buNone/>
            </a:pPr>
            <a:r>
              <a:rPr lang="en" sz="1600"/>
              <a:t>23 The </a:t>
            </a:r>
            <a:r>
              <a:rPr lang="en" sz="1600">
                <a:solidFill>
                  <a:srgbClr val="FFFFFF"/>
                </a:solidFill>
              </a:rPr>
              <a:t>fear of the LORD</a:t>
            </a:r>
            <a:r>
              <a:rPr lang="en" sz="1600"/>
              <a:t> </a:t>
            </a:r>
            <a:r>
              <a:rPr lang="en" sz="1600">
                <a:solidFill>
                  <a:srgbClr val="FF9900"/>
                </a:solidFill>
              </a:rPr>
              <a:t>leads to life</a:t>
            </a:r>
            <a:r>
              <a:rPr lang="en" sz="1600"/>
              <a:t>; then one </a:t>
            </a:r>
            <a:r>
              <a:rPr lang="en" sz="1600">
                <a:solidFill>
                  <a:srgbClr val="FF9900"/>
                </a:solidFill>
              </a:rPr>
              <a:t>rests content</a:t>
            </a:r>
            <a:r>
              <a:rPr lang="en" sz="1600"/>
              <a:t>, </a:t>
            </a:r>
            <a:r>
              <a:rPr lang="en" sz="1600">
                <a:solidFill>
                  <a:srgbClr val="FF9900"/>
                </a:solidFill>
              </a:rPr>
              <a:t>untouched by trouble</a:t>
            </a:r>
            <a:r>
              <a:rPr lang="en" sz="1600"/>
              <a:t>.</a:t>
            </a:r>
            <a:endParaRPr sz="1600"/>
          </a:p>
          <a:p>
            <a:pPr marL="0" lvl="0" indent="0" algn="l" rtl="0">
              <a:spcBef>
                <a:spcPts val="0"/>
              </a:spcBef>
              <a:spcAft>
                <a:spcPts val="0"/>
              </a:spcAft>
              <a:buNone/>
            </a:pPr>
            <a:endParaRPr sz="1000"/>
          </a:p>
          <a:p>
            <a:pPr marL="0" lvl="0" indent="0" algn="l" rtl="0">
              <a:spcBef>
                <a:spcPts val="0"/>
              </a:spcBef>
              <a:spcAft>
                <a:spcPts val="0"/>
              </a:spcAft>
              <a:buNone/>
            </a:pPr>
            <a:r>
              <a:rPr lang="en" sz="1400"/>
              <a:t>Proverbs 3:7–8</a:t>
            </a:r>
            <a:endParaRPr sz="1400"/>
          </a:p>
          <a:p>
            <a:pPr marL="0" lvl="0" indent="0" algn="l" rtl="0">
              <a:spcBef>
                <a:spcPts val="0"/>
              </a:spcBef>
              <a:spcAft>
                <a:spcPts val="0"/>
              </a:spcAft>
              <a:buNone/>
            </a:pPr>
            <a:r>
              <a:rPr lang="en" sz="1600"/>
              <a:t>7 Do not be wise in your own eyes; </a:t>
            </a:r>
            <a:r>
              <a:rPr lang="en" sz="1600">
                <a:solidFill>
                  <a:srgbClr val="FFFFFF"/>
                </a:solidFill>
              </a:rPr>
              <a:t>fear the LORD</a:t>
            </a:r>
            <a:r>
              <a:rPr lang="en" sz="1600"/>
              <a:t> and shun evil. 8 This will bring </a:t>
            </a:r>
            <a:r>
              <a:rPr lang="en" sz="1600">
                <a:solidFill>
                  <a:srgbClr val="FF9900"/>
                </a:solidFill>
              </a:rPr>
              <a:t>health</a:t>
            </a:r>
            <a:r>
              <a:rPr lang="en" sz="1600"/>
              <a:t> to your body and </a:t>
            </a:r>
            <a:r>
              <a:rPr lang="en" sz="1600">
                <a:solidFill>
                  <a:srgbClr val="FF9900"/>
                </a:solidFill>
              </a:rPr>
              <a:t>nourishment</a:t>
            </a:r>
            <a:r>
              <a:rPr lang="en" sz="1600"/>
              <a:t> to your bones.</a:t>
            </a:r>
            <a:endParaRPr sz="16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body" idx="1"/>
          </p:nvPr>
        </p:nvSpPr>
        <p:spPr>
          <a:xfrm>
            <a:off x="311700" y="141800"/>
            <a:ext cx="8520600" cy="486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Rich, Honor, and Life</a:t>
            </a:r>
            <a:endParaRPr b="1">
              <a:solidFill>
                <a:srgbClr val="FFFFFF"/>
              </a:solidFill>
            </a:endParaRPr>
          </a:p>
          <a:p>
            <a:pPr marL="0" lvl="0" indent="0" algn="l" rtl="0">
              <a:spcBef>
                <a:spcPts val="0"/>
              </a:spcBef>
              <a:spcAft>
                <a:spcPts val="0"/>
              </a:spcAft>
              <a:buNone/>
            </a:pPr>
            <a:r>
              <a:rPr lang="en" sz="1400"/>
              <a:t>Proverbs 22:4–5</a:t>
            </a:r>
            <a:endParaRPr sz="1600"/>
          </a:p>
          <a:p>
            <a:pPr marL="0" lvl="0" indent="0" algn="l" rtl="0">
              <a:spcBef>
                <a:spcPts val="0"/>
              </a:spcBef>
              <a:spcAft>
                <a:spcPts val="0"/>
              </a:spcAft>
              <a:buNone/>
            </a:pPr>
            <a:r>
              <a:rPr lang="en" sz="1400"/>
              <a:t>4 Humility is the </a:t>
            </a:r>
            <a:r>
              <a:rPr lang="en" sz="1400">
                <a:solidFill>
                  <a:srgbClr val="FFFFFF"/>
                </a:solidFill>
              </a:rPr>
              <a:t>fear of the LORD</a:t>
            </a:r>
            <a:r>
              <a:rPr lang="en" sz="1400"/>
              <a:t>; its wages are </a:t>
            </a:r>
            <a:r>
              <a:rPr lang="en" sz="1400">
                <a:solidFill>
                  <a:srgbClr val="FF9900"/>
                </a:solidFill>
              </a:rPr>
              <a:t>riches</a:t>
            </a:r>
            <a:r>
              <a:rPr lang="en" sz="1400"/>
              <a:t> and </a:t>
            </a:r>
            <a:r>
              <a:rPr lang="en" sz="1400">
                <a:solidFill>
                  <a:srgbClr val="FF9900"/>
                </a:solidFill>
              </a:rPr>
              <a:t>honor</a:t>
            </a:r>
            <a:r>
              <a:rPr lang="en" sz="1400"/>
              <a:t> and </a:t>
            </a:r>
            <a:r>
              <a:rPr lang="en" sz="1400">
                <a:solidFill>
                  <a:srgbClr val="FF9900"/>
                </a:solidFill>
              </a:rPr>
              <a:t>life</a:t>
            </a:r>
            <a:r>
              <a:rPr lang="en" sz="1400"/>
              <a:t>. 5 In the paths of the wicked are snares and pitfalls, but those who would preserve their life stay far from them.</a:t>
            </a:r>
            <a:endParaRPr sz="1400"/>
          </a:p>
          <a:p>
            <a:pPr marL="0" lvl="0" indent="0" algn="l" rtl="0">
              <a:spcBef>
                <a:spcPts val="0"/>
              </a:spcBef>
              <a:spcAft>
                <a:spcPts val="0"/>
              </a:spcAft>
              <a:buNone/>
            </a:pPr>
            <a:endParaRPr sz="1000"/>
          </a:p>
          <a:p>
            <a:pPr marL="0" lvl="0" indent="0" algn="l" rtl="0">
              <a:spcBef>
                <a:spcPts val="0"/>
              </a:spcBef>
              <a:spcAft>
                <a:spcPts val="0"/>
              </a:spcAft>
              <a:buNone/>
            </a:pPr>
            <a:r>
              <a:rPr lang="en" sz="1400"/>
              <a:t>Psalm 25:12–14</a:t>
            </a:r>
            <a:endParaRPr sz="1600"/>
          </a:p>
          <a:p>
            <a:pPr marL="0" lvl="0" indent="0" algn="l" rtl="0">
              <a:spcBef>
                <a:spcPts val="0"/>
              </a:spcBef>
              <a:spcAft>
                <a:spcPts val="0"/>
              </a:spcAft>
              <a:buNone/>
            </a:pPr>
            <a:r>
              <a:rPr lang="en" sz="1400"/>
              <a:t>12 Who, then, are those who </a:t>
            </a:r>
            <a:r>
              <a:rPr lang="en" sz="1400">
                <a:solidFill>
                  <a:srgbClr val="FFFFFF"/>
                </a:solidFill>
              </a:rPr>
              <a:t>fear the LORD</a:t>
            </a:r>
            <a:r>
              <a:rPr lang="en" sz="1400"/>
              <a:t>? He will instruct them in the ways they should choose. 13 They will </a:t>
            </a:r>
            <a:r>
              <a:rPr lang="en" sz="1400">
                <a:solidFill>
                  <a:srgbClr val="FF9900"/>
                </a:solidFill>
              </a:rPr>
              <a:t>spend their days in prosperity</a:t>
            </a:r>
            <a:r>
              <a:rPr lang="en" sz="1400"/>
              <a:t>, and their </a:t>
            </a:r>
            <a:r>
              <a:rPr lang="en" sz="1400">
                <a:solidFill>
                  <a:srgbClr val="FF9900"/>
                </a:solidFill>
              </a:rPr>
              <a:t>descendants will inherit the land</a:t>
            </a:r>
            <a:r>
              <a:rPr lang="en" sz="1400"/>
              <a:t>. 14 The LORD confides in those who fear him; he makes his covenant known to them.</a:t>
            </a:r>
            <a:endParaRPr sz="1400"/>
          </a:p>
          <a:p>
            <a:pPr marL="0" lvl="0" indent="0" algn="l" rtl="0">
              <a:spcBef>
                <a:spcPts val="0"/>
              </a:spcBef>
              <a:spcAft>
                <a:spcPts val="0"/>
              </a:spcAft>
              <a:buNone/>
            </a:pPr>
            <a:endParaRPr sz="1000"/>
          </a:p>
          <a:p>
            <a:pPr marL="0" lvl="0" indent="0" algn="l" rtl="0">
              <a:spcBef>
                <a:spcPts val="0"/>
              </a:spcBef>
              <a:spcAft>
                <a:spcPts val="0"/>
              </a:spcAft>
              <a:buNone/>
            </a:pPr>
            <a:r>
              <a:rPr lang="en" b="1">
                <a:solidFill>
                  <a:srgbClr val="FFFFFF"/>
                </a:solidFill>
              </a:rPr>
              <a:t>Family and Children</a:t>
            </a:r>
            <a:endParaRPr b="1">
              <a:solidFill>
                <a:srgbClr val="FFFFFF"/>
              </a:solidFill>
            </a:endParaRPr>
          </a:p>
          <a:p>
            <a:pPr marL="0" lvl="0" indent="0" algn="l" rtl="0">
              <a:spcBef>
                <a:spcPts val="0"/>
              </a:spcBef>
              <a:spcAft>
                <a:spcPts val="0"/>
              </a:spcAft>
              <a:buNone/>
            </a:pPr>
            <a:r>
              <a:rPr lang="en" sz="1400"/>
              <a:t>Psalm 128:1–4</a:t>
            </a:r>
            <a:endParaRPr sz="1600"/>
          </a:p>
          <a:p>
            <a:pPr marL="0" lvl="0" indent="0" algn="l" rtl="0">
              <a:spcBef>
                <a:spcPts val="0"/>
              </a:spcBef>
              <a:spcAft>
                <a:spcPts val="0"/>
              </a:spcAft>
              <a:buNone/>
            </a:pPr>
            <a:r>
              <a:rPr lang="en" sz="1400"/>
              <a:t>1 Blessed are all who </a:t>
            </a:r>
            <a:r>
              <a:rPr lang="en" sz="1400">
                <a:solidFill>
                  <a:srgbClr val="FFFFFF"/>
                </a:solidFill>
              </a:rPr>
              <a:t>fear the LORD</a:t>
            </a:r>
            <a:r>
              <a:rPr lang="en" sz="1400"/>
              <a:t>, who walk in obedience to him. 2 You will </a:t>
            </a:r>
            <a:r>
              <a:rPr lang="en" sz="1400">
                <a:solidFill>
                  <a:srgbClr val="FF9900"/>
                </a:solidFill>
              </a:rPr>
              <a:t>eat the fruit of your labor</a:t>
            </a:r>
            <a:r>
              <a:rPr lang="en" sz="1400"/>
              <a:t>; </a:t>
            </a:r>
            <a:r>
              <a:rPr lang="en" sz="1400">
                <a:solidFill>
                  <a:srgbClr val="FF9900"/>
                </a:solidFill>
              </a:rPr>
              <a:t>blessings</a:t>
            </a:r>
            <a:r>
              <a:rPr lang="en" sz="1400"/>
              <a:t> and </a:t>
            </a:r>
            <a:r>
              <a:rPr lang="en" sz="1400">
                <a:solidFill>
                  <a:srgbClr val="FF9900"/>
                </a:solidFill>
              </a:rPr>
              <a:t>prosperity</a:t>
            </a:r>
            <a:r>
              <a:rPr lang="en" sz="1400"/>
              <a:t> will be yours. 3 </a:t>
            </a:r>
            <a:r>
              <a:rPr lang="en" sz="1400">
                <a:solidFill>
                  <a:srgbClr val="FF9900"/>
                </a:solidFill>
              </a:rPr>
              <a:t>Your wife</a:t>
            </a:r>
            <a:r>
              <a:rPr lang="en" sz="1400"/>
              <a:t> will be like a </a:t>
            </a:r>
            <a:r>
              <a:rPr lang="en" sz="1400">
                <a:solidFill>
                  <a:srgbClr val="FF9900"/>
                </a:solidFill>
              </a:rPr>
              <a:t>fruitful vine</a:t>
            </a:r>
            <a:r>
              <a:rPr lang="en" sz="1400"/>
              <a:t> within your house; </a:t>
            </a:r>
            <a:r>
              <a:rPr lang="en" sz="1400">
                <a:solidFill>
                  <a:srgbClr val="FF9900"/>
                </a:solidFill>
              </a:rPr>
              <a:t>your children</a:t>
            </a:r>
            <a:r>
              <a:rPr lang="en" sz="1400"/>
              <a:t> will be like </a:t>
            </a:r>
            <a:r>
              <a:rPr lang="en" sz="1400">
                <a:solidFill>
                  <a:srgbClr val="FF9900"/>
                </a:solidFill>
              </a:rPr>
              <a:t>olive shoots</a:t>
            </a:r>
            <a:r>
              <a:rPr lang="en" sz="1400"/>
              <a:t> around your table. 4 Yes, </a:t>
            </a:r>
            <a:r>
              <a:rPr lang="en" sz="1400">
                <a:solidFill>
                  <a:srgbClr val="FF9900"/>
                </a:solidFill>
              </a:rPr>
              <a:t>this will be the blessing</a:t>
            </a:r>
            <a:r>
              <a:rPr lang="en" sz="1400"/>
              <a:t> for the man who </a:t>
            </a:r>
            <a:r>
              <a:rPr lang="en" sz="1400">
                <a:solidFill>
                  <a:srgbClr val="FFFFFF"/>
                </a:solidFill>
              </a:rPr>
              <a:t>fears the LORD</a:t>
            </a:r>
            <a:r>
              <a:rPr lang="en" sz="1400"/>
              <a:t>.</a:t>
            </a:r>
            <a:endParaRPr sz="1400"/>
          </a:p>
          <a:p>
            <a:pPr marL="0" lvl="0" indent="0" algn="l" rtl="0">
              <a:spcBef>
                <a:spcPts val="0"/>
              </a:spcBef>
              <a:spcAft>
                <a:spcPts val="0"/>
              </a:spcAft>
              <a:buNone/>
            </a:pPr>
            <a:endParaRPr sz="1000"/>
          </a:p>
          <a:p>
            <a:pPr marL="0" lvl="0" indent="0" algn="l" rtl="0">
              <a:spcBef>
                <a:spcPts val="0"/>
              </a:spcBef>
              <a:spcAft>
                <a:spcPts val="0"/>
              </a:spcAft>
              <a:buNone/>
            </a:pPr>
            <a:r>
              <a:rPr lang="en" sz="1400"/>
              <a:t>Proverbs 14:26</a:t>
            </a:r>
            <a:endParaRPr sz="1400"/>
          </a:p>
          <a:p>
            <a:pPr marL="0" lvl="0" indent="0" algn="l" rtl="0">
              <a:spcBef>
                <a:spcPts val="0"/>
              </a:spcBef>
              <a:spcAft>
                <a:spcPts val="0"/>
              </a:spcAft>
              <a:buNone/>
            </a:pPr>
            <a:r>
              <a:rPr lang="en" sz="1400"/>
              <a:t>26 Whoever </a:t>
            </a:r>
            <a:r>
              <a:rPr lang="en" sz="1400">
                <a:solidFill>
                  <a:srgbClr val="FFFFFF"/>
                </a:solidFill>
              </a:rPr>
              <a:t>fears the LORD</a:t>
            </a:r>
            <a:r>
              <a:rPr lang="en" sz="1400"/>
              <a:t> has a </a:t>
            </a:r>
            <a:r>
              <a:rPr lang="en" sz="1400">
                <a:solidFill>
                  <a:srgbClr val="FF9900"/>
                </a:solidFill>
              </a:rPr>
              <a:t>secure fortress</a:t>
            </a:r>
            <a:r>
              <a:rPr lang="en" sz="1400"/>
              <a:t>, and for </a:t>
            </a:r>
            <a:r>
              <a:rPr lang="en" sz="1400">
                <a:solidFill>
                  <a:srgbClr val="FF9900"/>
                </a:solidFill>
              </a:rPr>
              <a:t>their children</a:t>
            </a:r>
            <a:r>
              <a:rPr lang="en" sz="1400"/>
              <a:t> it will be </a:t>
            </a:r>
            <a:r>
              <a:rPr lang="en" sz="1400">
                <a:solidFill>
                  <a:srgbClr val="FF9900"/>
                </a:solidFill>
              </a:rPr>
              <a:t>a refuge</a:t>
            </a:r>
            <a:r>
              <a:rPr lang="en" sz="1400"/>
              <a:t>.</a:t>
            </a: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body" idx="1"/>
          </p:nvPr>
        </p:nvSpPr>
        <p:spPr>
          <a:xfrm>
            <a:off x="311709" y="402743"/>
            <a:ext cx="8520600" cy="43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FFFF"/>
                </a:solidFill>
              </a:rPr>
              <a:t>Two Midwives</a:t>
            </a:r>
            <a:r>
              <a:rPr lang="en" sz="1600" b="1"/>
              <a:t> </a:t>
            </a:r>
            <a:r>
              <a:rPr lang="en" sz="1600"/>
              <a:t>(Exodus 1:15–22)</a:t>
            </a:r>
            <a:endParaRPr sz="1600"/>
          </a:p>
          <a:p>
            <a:pPr marL="0" lvl="0" indent="0" algn="l" rtl="0">
              <a:spcBef>
                <a:spcPts val="0"/>
              </a:spcBef>
              <a:spcAft>
                <a:spcPts val="0"/>
              </a:spcAft>
              <a:buNone/>
            </a:pPr>
            <a:endParaRPr sz="1600" b="1"/>
          </a:p>
          <a:p>
            <a:pPr marL="0" lvl="0" indent="0" algn="l" rtl="0">
              <a:spcBef>
                <a:spcPts val="0"/>
              </a:spcBef>
              <a:spcAft>
                <a:spcPts val="0"/>
              </a:spcAft>
              <a:buNone/>
            </a:pPr>
            <a:r>
              <a:rPr lang="en" sz="1600"/>
              <a:t>15 The king of Egypt said to the </a:t>
            </a:r>
            <a:r>
              <a:rPr lang="en" sz="1600">
                <a:solidFill>
                  <a:srgbClr val="FF9900"/>
                </a:solidFill>
              </a:rPr>
              <a:t>Hebrew midwives</a:t>
            </a:r>
            <a:r>
              <a:rPr lang="en" sz="1600"/>
              <a:t>, whose names were Shiphrah and Puah, 16 “When you are helping the Hebrew women during childbirth on the delivery stool, if you see that the baby is a boy, kill him; but if it is a girl, let her live.” 17 The midwives, however, </a:t>
            </a:r>
            <a:r>
              <a:rPr lang="en" sz="1600" b="1">
                <a:solidFill>
                  <a:srgbClr val="FF9900"/>
                </a:solidFill>
              </a:rPr>
              <a:t>feared God</a:t>
            </a:r>
            <a:r>
              <a:rPr lang="en" sz="1600"/>
              <a:t> and did not do what the king of Egypt had told them to do; they let the boys live. 18 Then the king of Egypt summoned the midwives and asked them, “Why have you done this? Why have you let the boys live?” 19 The midwives answered Pharaoh, “Hebrew women are not like Egyptian women; they are vigorous and give birth before the midwives arrive.” 20 </a:t>
            </a:r>
            <a:r>
              <a:rPr lang="en" sz="1600" b="1">
                <a:solidFill>
                  <a:srgbClr val="FF9900"/>
                </a:solidFill>
              </a:rPr>
              <a:t>So God was kind to the midwives</a:t>
            </a:r>
            <a:r>
              <a:rPr lang="en" sz="1600"/>
              <a:t> and the people increased and became even more numerous. 21 And because the midwives </a:t>
            </a:r>
            <a:r>
              <a:rPr lang="en" sz="1600" b="1">
                <a:solidFill>
                  <a:srgbClr val="FF9900"/>
                </a:solidFill>
              </a:rPr>
              <a:t>feared God</a:t>
            </a:r>
            <a:r>
              <a:rPr lang="en" sz="1600"/>
              <a:t>, </a:t>
            </a:r>
            <a:r>
              <a:rPr lang="en" sz="1600">
                <a:solidFill>
                  <a:srgbClr val="FF9900"/>
                </a:solidFill>
              </a:rPr>
              <a:t>he gave them</a:t>
            </a:r>
            <a:r>
              <a:rPr lang="en" sz="1600"/>
              <a:t> families of their own. 22 Then Pharaoh gave this order to </a:t>
            </a:r>
            <a:r>
              <a:rPr lang="en" sz="1600">
                <a:solidFill>
                  <a:srgbClr val="FF9900"/>
                </a:solidFill>
              </a:rPr>
              <a:t>all his people</a:t>
            </a:r>
            <a:r>
              <a:rPr lang="en" sz="1600"/>
              <a:t>: “Every Hebrew boy that is born you must throw into the Nile, but let every girl live.”</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God made good things to happen</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3"/>
        <p:cNvGrpSpPr/>
        <p:nvPr/>
      </p:nvGrpSpPr>
      <p:grpSpPr>
        <a:xfrm>
          <a:off x="0" y="0"/>
          <a:ext cx="0" cy="0"/>
          <a:chOff x="0" y="0"/>
          <a:chExt cx="0" cy="0"/>
        </a:xfrm>
      </p:grpSpPr>
      <p:pic>
        <p:nvPicPr>
          <p:cNvPr id="74" name="Google Shape;74;p17"/>
          <p:cNvPicPr preferRelativeResize="0"/>
          <p:nvPr/>
        </p:nvPicPr>
        <p:blipFill>
          <a:blip r:embed="rId3">
            <a:alphaModFix/>
          </a:blip>
          <a:stretch>
            <a:fillRect/>
          </a:stretch>
        </p:blipFill>
        <p:spPr>
          <a:xfrm>
            <a:off x="608475" y="-151450"/>
            <a:ext cx="7995725" cy="53459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8"/>
          <p:cNvSpPr txBox="1">
            <a:spLocks noGrp="1"/>
          </p:cNvSpPr>
          <p:nvPr>
            <p:ph type="body" idx="1"/>
          </p:nvPr>
        </p:nvSpPr>
        <p:spPr>
          <a:xfrm>
            <a:off x="311700" y="214325"/>
            <a:ext cx="8520600" cy="477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Aaron’s Staff Becomes a Snake</a:t>
            </a:r>
            <a:r>
              <a:rPr lang="en"/>
              <a:t> (Exodus 7:12–13)</a:t>
            </a:r>
            <a:endParaRPr/>
          </a:p>
          <a:p>
            <a:pPr marL="0" lvl="0" indent="0" algn="l" rtl="0">
              <a:spcBef>
                <a:spcPts val="0"/>
              </a:spcBef>
              <a:spcAft>
                <a:spcPts val="0"/>
              </a:spcAft>
              <a:buNone/>
            </a:pPr>
            <a:r>
              <a:rPr lang="en" sz="1600"/>
              <a:t>12 Each one threw down his staff and it became a snake. But Aaron’s staff swallowed up their staffs. 13 </a:t>
            </a:r>
            <a:r>
              <a:rPr lang="en" sz="1600">
                <a:solidFill>
                  <a:srgbClr val="FF9900"/>
                </a:solidFill>
              </a:rPr>
              <a:t>Yet </a:t>
            </a:r>
            <a:r>
              <a:rPr lang="en" sz="1600" b="1">
                <a:solidFill>
                  <a:srgbClr val="FF9900"/>
                </a:solidFill>
              </a:rPr>
              <a:t>Pharaoh’s heart became hard</a:t>
            </a:r>
            <a:r>
              <a:rPr lang="en" sz="1600"/>
              <a:t> and </a:t>
            </a:r>
            <a:r>
              <a:rPr lang="en" sz="1600">
                <a:solidFill>
                  <a:srgbClr val="FF9900"/>
                </a:solidFill>
              </a:rPr>
              <a:t>he would not listen </a:t>
            </a:r>
            <a:r>
              <a:rPr lang="en" sz="1600"/>
              <a:t>to them, just as the Lord had said.</a:t>
            </a:r>
            <a:endParaRPr sz="1600"/>
          </a:p>
          <a:p>
            <a:pPr marL="0" lvl="0" indent="0" algn="l" rtl="0">
              <a:spcBef>
                <a:spcPts val="0"/>
              </a:spcBef>
              <a:spcAft>
                <a:spcPts val="0"/>
              </a:spcAft>
              <a:buNone/>
            </a:pPr>
            <a:endParaRPr sz="1200"/>
          </a:p>
          <a:p>
            <a:pPr marL="0" lvl="0" indent="0" algn="l" rtl="0">
              <a:spcBef>
                <a:spcPts val="0"/>
              </a:spcBef>
              <a:spcAft>
                <a:spcPts val="0"/>
              </a:spcAft>
              <a:buNone/>
            </a:pPr>
            <a:r>
              <a:rPr lang="en" b="1">
                <a:solidFill>
                  <a:srgbClr val="FFFFFF"/>
                </a:solidFill>
              </a:rPr>
              <a:t>1 Plague of Water turned to Blood</a:t>
            </a:r>
            <a:r>
              <a:rPr lang="en"/>
              <a:t> (Exodus 7:22)</a:t>
            </a:r>
            <a:endParaRPr sz="1400" b="1"/>
          </a:p>
          <a:p>
            <a:pPr marL="0" lvl="0" indent="0" algn="l" rtl="0">
              <a:spcBef>
                <a:spcPts val="0"/>
              </a:spcBef>
              <a:spcAft>
                <a:spcPts val="0"/>
              </a:spcAft>
              <a:buNone/>
            </a:pPr>
            <a:r>
              <a:rPr lang="en" sz="1600"/>
              <a:t>22 But the magicians of Egypt did the same by their secret arts. </a:t>
            </a:r>
            <a:r>
              <a:rPr lang="en" sz="1600">
                <a:solidFill>
                  <a:srgbClr val="FF9900"/>
                </a:solidFill>
              </a:rPr>
              <a:t>So </a:t>
            </a:r>
            <a:r>
              <a:rPr lang="en" sz="1600" b="1">
                <a:solidFill>
                  <a:srgbClr val="FF9900"/>
                </a:solidFill>
              </a:rPr>
              <a:t>Pharaoh’s heart remained hardened</a:t>
            </a:r>
            <a:r>
              <a:rPr lang="en" sz="1600"/>
              <a:t>, and </a:t>
            </a:r>
            <a:r>
              <a:rPr lang="en" sz="1600">
                <a:solidFill>
                  <a:srgbClr val="FF9900"/>
                </a:solidFill>
              </a:rPr>
              <a:t>he would not listen</a:t>
            </a:r>
            <a:r>
              <a:rPr lang="en" sz="1600"/>
              <a:t> to them, as the Lord had said.</a:t>
            </a:r>
            <a:endParaRPr sz="1600"/>
          </a:p>
          <a:p>
            <a:pPr marL="0" lvl="0" indent="0" algn="l" rtl="0">
              <a:spcBef>
                <a:spcPts val="0"/>
              </a:spcBef>
              <a:spcAft>
                <a:spcPts val="0"/>
              </a:spcAft>
              <a:buNone/>
            </a:pPr>
            <a:endParaRPr sz="1200"/>
          </a:p>
          <a:p>
            <a:pPr marL="0" lvl="0" indent="0" algn="l" rtl="0">
              <a:spcBef>
                <a:spcPts val="0"/>
              </a:spcBef>
              <a:spcAft>
                <a:spcPts val="0"/>
              </a:spcAft>
              <a:buNone/>
            </a:pPr>
            <a:r>
              <a:rPr lang="en" b="1">
                <a:solidFill>
                  <a:srgbClr val="FFFFFF"/>
                </a:solidFill>
              </a:rPr>
              <a:t>2 Plague of Frogs</a:t>
            </a:r>
            <a:r>
              <a:rPr lang="en"/>
              <a:t> (Exodus 8:15)</a:t>
            </a:r>
            <a:endParaRPr sz="900" b="1"/>
          </a:p>
          <a:p>
            <a:pPr marL="0" lvl="0" indent="0" algn="l" rtl="0">
              <a:spcBef>
                <a:spcPts val="0"/>
              </a:spcBef>
              <a:spcAft>
                <a:spcPts val="0"/>
              </a:spcAft>
              <a:buNone/>
            </a:pPr>
            <a:r>
              <a:rPr lang="en" sz="1600"/>
              <a:t>15 But when Pharaoh saw that there was relief, </a:t>
            </a:r>
            <a:r>
              <a:rPr lang="en" sz="1600" b="1">
                <a:solidFill>
                  <a:srgbClr val="FF9900"/>
                </a:solidFill>
              </a:rPr>
              <a:t>he hardened his heart</a:t>
            </a:r>
            <a:r>
              <a:rPr lang="en" sz="1600"/>
              <a:t> and </a:t>
            </a:r>
            <a:r>
              <a:rPr lang="en" sz="1600">
                <a:solidFill>
                  <a:srgbClr val="FF9900"/>
                </a:solidFill>
              </a:rPr>
              <a:t>would not listen</a:t>
            </a:r>
            <a:r>
              <a:rPr lang="en" sz="1600"/>
              <a:t> to Moses and Aaron, just as the Lord had said.</a:t>
            </a:r>
            <a:endParaRPr sz="1600"/>
          </a:p>
          <a:p>
            <a:pPr marL="0" lvl="0" indent="0" algn="l" rtl="0">
              <a:spcBef>
                <a:spcPts val="0"/>
              </a:spcBef>
              <a:spcAft>
                <a:spcPts val="0"/>
              </a:spcAft>
              <a:buNone/>
            </a:pPr>
            <a:endParaRPr sz="1200"/>
          </a:p>
          <a:p>
            <a:pPr marL="0" lvl="0" indent="0" algn="l" rtl="0">
              <a:spcBef>
                <a:spcPts val="0"/>
              </a:spcBef>
              <a:spcAft>
                <a:spcPts val="0"/>
              </a:spcAft>
              <a:buNone/>
            </a:pPr>
            <a:r>
              <a:rPr lang="en" b="1">
                <a:solidFill>
                  <a:srgbClr val="FFFFFF"/>
                </a:solidFill>
              </a:rPr>
              <a:t>3 Plague of Gnats</a:t>
            </a:r>
            <a:r>
              <a:rPr lang="en"/>
              <a:t> (Exodus 8:19)</a:t>
            </a:r>
            <a:endParaRPr sz="1400" b="1"/>
          </a:p>
          <a:p>
            <a:pPr marL="0" lvl="0" indent="0" algn="l" rtl="0">
              <a:spcBef>
                <a:spcPts val="0"/>
              </a:spcBef>
              <a:spcAft>
                <a:spcPts val="0"/>
              </a:spcAft>
              <a:buNone/>
            </a:pPr>
            <a:r>
              <a:rPr lang="en" sz="1600"/>
              <a:t>19 Then the magicians said to Pharaoh, “This is the </a:t>
            </a:r>
            <a:r>
              <a:rPr lang="en" sz="1600">
                <a:solidFill>
                  <a:srgbClr val="FF9900"/>
                </a:solidFill>
              </a:rPr>
              <a:t>finger</a:t>
            </a:r>
            <a:r>
              <a:rPr lang="en" sz="1600"/>
              <a:t> of God.” But </a:t>
            </a:r>
            <a:r>
              <a:rPr lang="en" sz="1600" b="1">
                <a:solidFill>
                  <a:srgbClr val="FF9900"/>
                </a:solidFill>
              </a:rPr>
              <a:t>Pharaoh’s heart was hardened</a:t>
            </a:r>
            <a:r>
              <a:rPr lang="en" sz="1600"/>
              <a:t>, and </a:t>
            </a:r>
            <a:r>
              <a:rPr lang="en" sz="1600">
                <a:solidFill>
                  <a:srgbClr val="FF9900"/>
                </a:solidFill>
              </a:rPr>
              <a:t>he would not listen</a:t>
            </a:r>
            <a:r>
              <a:rPr lang="en" sz="1600"/>
              <a:t> to them, as the Lord had said.</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9"/>
          <p:cNvSpPr txBox="1">
            <a:spLocks noGrp="1"/>
          </p:cNvSpPr>
          <p:nvPr>
            <p:ph type="body" idx="1"/>
          </p:nvPr>
        </p:nvSpPr>
        <p:spPr>
          <a:xfrm>
            <a:off x="311700" y="214325"/>
            <a:ext cx="8520600" cy="463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4 Plague of Flies</a:t>
            </a:r>
            <a:r>
              <a:rPr lang="en"/>
              <a:t> (Exodus 8:31–32)</a:t>
            </a:r>
            <a:endParaRPr sz="900" b="1"/>
          </a:p>
          <a:p>
            <a:pPr marL="0" lvl="0" indent="0" algn="l" rtl="0">
              <a:spcBef>
                <a:spcPts val="0"/>
              </a:spcBef>
              <a:spcAft>
                <a:spcPts val="0"/>
              </a:spcAft>
              <a:buNone/>
            </a:pPr>
            <a:r>
              <a:rPr lang="en" sz="1600"/>
              <a:t>31 and the Lord did what Moses asked. The flies left Pharaoh and his officials and his people; not a fly remained. 32 But </a:t>
            </a:r>
            <a:r>
              <a:rPr lang="en" sz="1600">
                <a:solidFill>
                  <a:srgbClr val="FF9900"/>
                </a:solidFill>
              </a:rPr>
              <a:t>this time also </a:t>
            </a:r>
            <a:r>
              <a:rPr lang="en" sz="1600" b="1">
                <a:solidFill>
                  <a:srgbClr val="FF9900"/>
                </a:solidFill>
              </a:rPr>
              <a:t>Pharaoh hardened his heart</a:t>
            </a:r>
            <a:r>
              <a:rPr lang="en" sz="1600"/>
              <a:t> and </a:t>
            </a:r>
            <a:r>
              <a:rPr lang="en" sz="1600">
                <a:solidFill>
                  <a:srgbClr val="FF9900"/>
                </a:solidFill>
              </a:rPr>
              <a:t>would not let</a:t>
            </a:r>
            <a:r>
              <a:rPr lang="en" sz="1600"/>
              <a:t> the people go.</a:t>
            </a:r>
            <a:endParaRPr sz="1600"/>
          </a:p>
          <a:p>
            <a:pPr marL="0" lvl="0" indent="0" algn="l" rtl="0">
              <a:spcBef>
                <a:spcPts val="0"/>
              </a:spcBef>
              <a:spcAft>
                <a:spcPts val="0"/>
              </a:spcAft>
              <a:buNone/>
            </a:pPr>
            <a:endParaRPr sz="1200"/>
          </a:p>
          <a:p>
            <a:pPr marL="0" lvl="0" indent="0" algn="l" rtl="0">
              <a:spcBef>
                <a:spcPts val="0"/>
              </a:spcBef>
              <a:spcAft>
                <a:spcPts val="0"/>
              </a:spcAft>
              <a:buNone/>
            </a:pPr>
            <a:r>
              <a:rPr lang="en" b="1">
                <a:solidFill>
                  <a:srgbClr val="FFFFFF"/>
                </a:solidFill>
              </a:rPr>
              <a:t>5 Plague of Livestock </a:t>
            </a:r>
            <a:r>
              <a:rPr lang="en"/>
              <a:t>(Exodus 9:6–7)</a:t>
            </a:r>
            <a:endParaRPr sz="1400" b="1"/>
          </a:p>
          <a:p>
            <a:pPr marL="0" lvl="0" indent="0" algn="l" rtl="0">
              <a:spcBef>
                <a:spcPts val="0"/>
              </a:spcBef>
              <a:spcAft>
                <a:spcPts val="0"/>
              </a:spcAft>
              <a:buNone/>
            </a:pPr>
            <a:r>
              <a:rPr lang="en" sz="1600"/>
              <a:t>6 And the next day the Lord did it: All the livestock of the Egyptians died, but not one animal belonging to the Israelites died. 7 Pharaoh investigated and found that not even one of the animals of the Israelites had died. Yet the </a:t>
            </a:r>
            <a:r>
              <a:rPr lang="en" sz="1600" b="1">
                <a:solidFill>
                  <a:srgbClr val="FF9900"/>
                </a:solidFill>
              </a:rPr>
              <a:t>heart of Pharaoh was hardened (unyielding)</a:t>
            </a:r>
            <a:r>
              <a:rPr lang="en" sz="1600"/>
              <a:t> and </a:t>
            </a:r>
            <a:r>
              <a:rPr lang="en" sz="1600">
                <a:solidFill>
                  <a:srgbClr val="FF9900"/>
                </a:solidFill>
              </a:rPr>
              <a:t>he would not let</a:t>
            </a:r>
            <a:r>
              <a:rPr lang="en" sz="1600"/>
              <a:t> the people go.</a:t>
            </a:r>
            <a:endParaRPr sz="1600"/>
          </a:p>
          <a:p>
            <a:pPr marL="0" lvl="0" indent="0" algn="l" rtl="0">
              <a:spcBef>
                <a:spcPts val="0"/>
              </a:spcBef>
              <a:spcAft>
                <a:spcPts val="0"/>
              </a:spcAft>
              <a:buNone/>
            </a:pPr>
            <a:endParaRPr sz="1200"/>
          </a:p>
          <a:p>
            <a:pPr marL="0" lvl="0" indent="0" algn="l" rtl="0">
              <a:spcBef>
                <a:spcPts val="0"/>
              </a:spcBef>
              <a:spcAft>
                <a:spcPts val="0"/>
              </a:spcAft>
              <a:buNone/>
            </a:pPr>
            <a:r>
              <a:rPr lang="en" b="1">
                <a:solidFill>
                  <a:srgbClr val="FFFFFF"/>
                </a:solidFill>
              </a:rPr>
              <a:t>6 Plague of Boils</a:t>
            </a:r>
            <a:r>
              <a:rPr lang="en"/>
              <a:t> (Exodus 9:11–12)</a:t>
            </a:r>
            <a:endParaRPr sz="900" b="1"/>
          </a:p>
          <a:p>
            <a:pPr marL="0" lvl="0" indent="0" algn="l" rtl="0">
              <a:spcBef>
                <a:spcPts val="0"/>
              </a:spcBef>
              <a:spcAft>
                <a:spcPts val="0"/>
              </a:spcAft>
              <a:buNone/>
            </a:pPr>
            <a:r>
              <a:rPr lang="en" sz="1600"/>
              <a:t>11 The magicians could not stand before Moses because of the boils that were on them and on all the Egyptians. 12 But the </a:t>
            </a:r>
            <a:r>
              <a:rPr lang="en" sz="1600" b="1">
                <a:solidFill>
                  <a:srgbClr val="FF9900"/>
                </a:solidFill>
              </a:rPr>
              <a:t>Lord hardened Pharaoh’s heart</a:t>
            </a:r>
            <a:r>
              <a:rPr lang="en" sz="1600"/>
              <a:t> and </a:t>
            </a:r>
            <a:r>
              <a:rPr lang="en" sz="1600">
                <a:solidFill>
                  <a:srgbClr val="FF9900"/>
                </a:solidFill>
              </a:rPr>
              <a:t>he would not listen</a:t>
            </a:r>
            <a:r>
              <a:rPr lang="en" sz="1600"/>
              <a:t> to Moses and Aaron, just as the Lord had said to Moses.</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0"/>
          <p:cNvSpPr txBox="1">
            <a:spLocks noGrp="1"/>
          </p:cNvSpPr>
          <p:nvPr>
            <p:ph type="body" idx="1"/>
          </p:nvPr>
        </p:nvSpPr>
        <p:spPr>
          <a:xfrm>
            <a:off x="311700" y="181350"/>
            <a:ext cx="8520600" cy="483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FFFFFF"/>
                </a:solidFill>
              </a:rPr>
              <a:t>7 Plague of Hail</a:t>
            </a:r>
            <a:r>
              <a:rPr lang="en" sz="1600"/>
              <a:t> (Exodus 9:27–28, 34-35)</a:t>
            </a:r>
            <a:endParaRPr sz="1600"/>
          </a:p>
          <a:p>
            <a:pPr marL="0" lvl="0" indent="0" algn="l" rtl="0">
              <a:spcBef>
                <a:spcPts val="0"/>
              </a:spcBef>
              <a:spcAft>
                <a:spcPts val="0"/>
              </a:spcAft>
              <a:buNone/>
            </a:pPr>
            <a:r>
              <a:rPr lang="en" sz="1400"/>
              <a:t>27 Then Pharaoh summoned Moses and Aaron. “</a:t>
            </a:r>
            <a:r>
              <a:rPr lang="en" sz="1400">
                <a:solidFill>
                  <a:srgbClr val="FF9900"/>
                </a:solidFill>
              </a:rPr>
              <a:t>This time I have sinned</a:t>
            </a:r>
            <a:r>
              <a:rPr lang="en" sz="1400"/>
              <a:t>,” he said to them. “The Lord is in the right, and I and my people are in the wrong. 28 Pray to the Lord, for we have had enough thunder and hail. I will let you go; you don’t have to stay any longer.”</a:t>
            </a:r>
            <a:endParaRPr sz="1400"/>
          </a:p>
          <a:p>
            <a:pPr marL="0" lvl="0" indent="0" algn="l" rtl="0">
              <a:spcBef>
                <a:spcPts val="0"/>
              </a:spcBef>
              <a:spcAft>
                <a:spcPts val="0"/>
              </a:spcAft>
              <a:buNone/>
            </a:pPr>
            <a:r>
              <a:rPr lang="en" sz="1400"/>
              <a:t>34 When Pharaoh saw that the rain and hail and thunder had </a:t>
            </a:r>
            <a:r>
              <a:rPr lang="en" sz="1400">
                <a:solidFill>
                  <a:srgbClr val="FF9900"/>
                </a:solidFill>
              </a:rPr>
              <a:t>stopped</a:t>
            </a:r>
            <a:r>
              <a:rPr lang="en" sz="1400"/>
              <a:t>, </a:t>
            </a:r>
            <a:r>
              <a:rPr lang="en" sz="1400">
                <a:solidFill>
                  <a:srgbClr val="FF9900"/>
                </a:solidFill>
              </a:rPr>
              <a:t>he sinned again</a:t>
            </a:r>
            <a:r>
              <a:rPr lang="en" sz="1400"/>
              <a:t>: He and his officials </a:t>
            </a:r>
            <a:r>
              <a:rPr lang="en" sz="1400" b="1">
                <a:solidFill>
                  <a:srgbClr val="FF9900"/>
                </a:solidFill>
              </a:rPr>
              <a:t>hardened their hearts</a:t>
            </a:r>
            <a:r>
              <a:rPr lang="en" sz="1400"/>
              <a:t>. 35 So </a:t>
            </a:r>
            <a:r>
              <a:rPr lang="en" sz="1400" b="1">
                <a:solidFill>
                  <a:srgbClr val="FF9900"/>
                </a:solidFill>
              </a:rPr>
              <a:t>Pharaoh’s heart was hard</a:t>
            </a:r>
            <a:r>
              <a:rPr lang="en" sz="1400"/>
              <a:t> and </a:t>
            </a:r>
            <a:r>
              <a:rPr lang="en" sz="1400">
                <a:solidFill>
                  <a:srgbClr val="FF9900"/>
                </a:solidFill>
              </a:rPr>
              <a:t>he would not let</a:t>
            </a:r>
            <a:r>
              <a:rPr lang="en" sz="1400"/>
              <a:t> the Israelites go, just as the Lord had said through Moses.</a:t>
            </a:r>
            <a:endParaRPr sz="1400"/>
          </a:p>
          <a:p>
            <a:pPr marL="0" lvl="0" indent="0" algn="l" rtl="0">
              <a:spcBef>
                <a:spcPts val="0"/>
              </a:spcBef>
              <a:spcAft>
                <a:spcPts val="0"/>
              </a:spcAft>
              <a:buNone/>
            </a:pPr>
            <a:endParaRPr sz="1200"/>
          </a:p>
          <a:p>
            <a:pPr marL="0" lvl="0" indent="0" algn="l" rtl="0">
              <a:spcBef>
                <a:spcPts val="0"/>
              </a:spcBef>
              <a:spcAft>
                <a:spcPts val="0"/>
              </a:spcAft>
              <a:buNone/>
            </a:pPr>
            <a:r>
              <a:rPr lang="en" sz="1600" b="1">
                <a:solidFill>
                  <a:srgbClr val="FFFFFF"/>
                </a:solidFill>
              </a:rPr>
              <a:t>8 Plague of Locusts</a:t>
            </a:r>
            <a:r>
              <a:rPr lang="en" sz="1600"/>
              <a:t> (Exodus 10:16–17, 20)</a:t>
            </a:r>
            <a:endParaRPr sz="1400" b="1"/>
          </a:p>
          <a:p>
            <a:pPr marL="0" lvl="0" indent="0" algn="l" rtl="0">
              <a:spcBef>
                <a:spcPts val="0"/>
              </a:spcBef>
              <a:spcAft>
                <a:spcPts val="0"/>
              </a:spcAft>
              <a:buNone/>
            </a:pPr>
            <a:r>
              <a:rPr lang="en" sz="1400"/>
              <a:t>16 Pharaoh quickly summoned Moses and Aaron and said, “I have sinned against the Lord your God and against you. 17 Now forgive my sin </a:t>
            </a:r>
            <a:r>
              <a:rPr lang="en" sz="1400">
                <a:solidFill>
                  <a:srgbClr val="FF9900"/>
                </a:solidFill>
              </a:rPr>
              <a:t>once more</a:t>
            </a:r>
            <a:r>
              <a:rPr lang="en" sz="1400"/>
              <a:t> and pray to the Lord your God to take this deadly plague away from me.”</a:t>
            </a:r>
            <a:endParaRPr sz="1400" b="1"/>
          </a:p>
          <a:p>
            <a:pPr marL="0" lvl="0" indent="0" algn="l" rtl="0">
              <a:spcBef>
                <a:spcPts val="0"/>
              </a:spcBef>
              <a:spcAft>
                <a:spcPts val="0"/>
              </a:spcAft>
              <a:buNone/>
            </a:pPr>
            <a:r>
              <a:rPr lang="en" sz="1400"/>
              <a:t>20 But the </a:t>
            </a:r>
            <a:r>
              <a:rPr lang="en" sz="1400" b="1">
                <a:solidFill>
                  <a:srgbClr val="FF9900"/>
                </a:solidFill>
              </a:rPr>
              <a:t>Lord hardened Pharaoh’s heart</a:t>
            </a:r>
            <a:r>
              <a:rPr lang="en" sz="1400"/>
              <a:t>, and </a:t>
            </a:r>
            <a:r>
              <a:rPr lang="en" sz="1400">
                <a:solidFill>
                  <a:srgbClr val="FF9900"/>
                </a:solidFill>
              </a:rPr>
              <a:t>he would not let</a:t>
            </a:r>
            <a:r>
              <a:rPr lang="en" sz="1400"/>
              <a:t> the Israelites go.</a:t>
            </a:r>
            <a:endParaRPr sz="1400"/>
          </a:p>
          <a:p>
            <a:pPr marL="0" lvl="0" indent="0" algn="l" rtl="0">
              <a:spcBef>
                <a:spcPts val="0"/>
              </a:spcBef>
              <a:spcAft>
                <a:spcPts val="0"/>
              </a:spcAft>
              <a:buNone/>
            </a:pPr>
            <a:endParaRPr sz="1200"/>
          </a:p>
          <a:p>
            <a:pPr marL="0" lvl="0" indent="0" algn="l" rtl="0">
              <a:spcBef>
                <a:spcPts val="0"/>
              </a:spcBef>
              <a:spcAft>
                <a:spcPts val="0"/>
              </a:spcAft>
              <a:buNone/>
            </a:pPr>
            <a:r>
              <a:rPr lang="en" sz="1600" b="1">
                <a:solidFill>
                  <a:srgbClr val="FFFFFF"/>
                </a:solidFill>
              </a:rPr>
              <a:t>9 Plague of Darkness</a:t>
            </a:r>
            <a:r>
              <a:rPr lang="en" sz="1600"/>
              <a:t> (Exodus 10:27–29)</a:t>
            </a:r>
            <a:endParaRPr sz="900" b="1"/>
          </a:p>
          <a:p>
            <a:pPr marL="0" lvl="0" indent="0" algn="l" rtl="0">
              <a:spcBef>
                <a:spcPts val="0"/>
              </a:spcBef>
              <a:spcAft>
                <a:spcPts val="0"/>
              </a:spcAft>
              <a:buNone/>
            </a:pPr>
            <a:r>
              <a:rPr lang="en" sz="1400"/>
              <a:t>27 But the </a:t>
            </a:r>
            <a:r>
              <a:rPr lang="en" sz="1400" b="1">
                <a:solidFill>
                  <a:srgbClr val="FF9900"/>
                </a:solidFill>
              </a:rPr>
              <a:t>Lord hardened Pharaoh’s heart</a:t>
            </a:r>
            <a:r>
              <a:rPr lang="en" sz="1400"/>
              <a:t>, and </a:t>
            </a:r>
            <a:r>
              <a:rPr lang="en" sz="1400">
                <a:solidFill>
                  <a:srgbClr val="FF9900"/>
                </a:solidFill>
              </a:rPr>
              <a:t>he was not willing to let</a:t>
            </a:r>
            <a:r>
              <a:rPr lang="en" sz="1400"/>
              <a:t> them go. 28 Pharaoh said to Moses, “Get out of my sight! Make sure you do not appear before me again! The day you see my face you will die.” 29 “Just as you say,” Moses replied. “I will never appear before you again.”</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1"/>
          <p:cNvSpPr txBox="1">
            <a:spLocks noGrp="1"/>
          </p:cNvSpPr>
          <p:nvPr>
            <p:ph type="body" idx="1"/>
          </p:nvPr>
        </p:nvSpPr>
        <p:spPr>
          <a:xfrm>
            <a:off x="311700" y="214325"/>
            <a:ext cx="8520600" cy="472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b="1">
                <a:solidFill>
                  <a:srgbClr val="FFFFFF"/>
                </a:solidFill>
              </a:rPr>
              <a:t>10 Plague on the Firstborn</a:t>
            </a:r>
            <a:r>
              <a:rPr lang="en" sz="1700" b="1"/>
              <a:t> </a:t>
            </a:r>
            <a:r>
              <a:rPr lang="en" sz="1700"/>
              <a:t>(Exodus 11:4–6, 9-10)</a:t>
            </a:r>
            <a:endParaRPr sz="900" b="1"/>
          </a:p>
          <a:p>
            <a:pPr marL="0" lvl="0" indent="0" algn="l" rtl="0">
              <a:spcBef>
                <a:spcPts val="0"/>
              </a:spcBef>
              <a:spcAft>
                <a:spcPts val="0"/>
              </a:spcAft>
              <a:buNone/>
            </a:pPr>
            <a:r>
              <a:rPr lang="en" sz="1400"/>
              <a:t>4 So Moses said, “This is what the Lord says: ‘About midnight I will go throughout Egypt. 5 Every firstborn son in Egypt will die, from the firstborn son of Pharaoh, who sits on the throne, to the firstborn son of the female slave, who is at her hand mill, and all the firstborn of the cattle as well. 6 There will be loud wailing throughout Egypt—worse than there has ever been or ever will be again.</a:t>
            </a:r>
            <a:endParaRPr sz="1400" b="1"/>
          </a:p>
          <a:p>
            <a:pPr marL="0" lvl="0" indent="0" algn="l" rtl="0">
              <a:spcBef>
                <a:spcPts val="0"/>
              </a:spcBef>
              <a:spcAft>
                <a:spcPts val="0"/>
              </a:spcAft>
              <a:buNone/>
            </a:pPr>
            <a:r>
              <a:rPr lang="en" sz="1400"/>
              <a:t>9 The Lord had said to Moses, “Pharaoh will refuse to listen to you—so that my wonders may be multiplied in Egypt.” 10 Moses and Aaron </a:t>
            </a:r>
            <a:r>
              <a:rPr lang="en" sz="1400" b="1">
                <a:solidFill>
                  <a:srgbClr val="FF9900"/>
                </a:solidFill>
              </a:rPr>
              <a:t>performed all these wonders</a:t>
            </a:r>
            <a:r>
              <a:rPr lang="en" sz="1400"/>
              <a:t> before Pharaoh, but the Lord </a:t>
            </a:r>
            <a:r>
              <a:rPr lang="en" sz="1400" b="1">
                <a:solidFill>
                  <a:srgbClr val="FF9900"/>
                </a:solidFill>
              </a:rPr>
              <a:t>hardened Pharaoh’s heart</a:t>
            </a:r>
            <a:r>
              <a:rPr lang="en" sz="1400"/>
              <a:t>, and </a:t>
            </a:r>
            <a:r>
              <a:rPr lang="en" sz="1400">
                <a:solidFill>
                  <a:srgbClr val="FF9900"/>
                </a:solidFill>
              </a:rPr>
              <a:t>he would not let</a:t>
            </a:r>
            <a:r>
              <a:rPr lang="en" sz="1400"/>
              <a:t> the Israelites go out of his country.</a:t>
            </a:r>
            <a:endParaRPr sz="1400"/>
          </a:p>
          <a:p>
            <a:pPr marL="0" lvl="0" indent="0" algn="l" rtl="0">
              <a:spcBef>
                <a:spcPts val="0"/>
              </a:spcBef>
              <a:spcAft>
                <a:spcPts val="0"/>
              </a:spcAft>
              <a:buNone/>
            </a:pPr>
            <a:endParaRPr sz="800"/>
          </a:p>
          <a:p>
            <a:pPr marL="0" lvl="0" indent="0" algn="l" rtl="0">
              <a:spcBef>
                <a:spcPts val="0"/>
              </a:spcBef>
              <a:spcAft>
                <a:spcPts val="0"/>
              </a:spcAft>
              <a:buNone/>
            </a:pPr>
            <a:r>
              <a:rPr lang="en" sz="1700" b="1">
                <a:solidFill>
                  <a:srgbClr val="FFFFFF"/>
                </a:solidFill>
              </a:rPr>
              <a:t>Passover</a:t>
            </a:r>
            <a:r>
              <a:rPr lang="en" sz="1700" b="1"/>
              <a:t> </a:t>
            </a:r>
            <a:r>
              <a:rPr lang="en" sz="1700"/>
              <a:t>(Exodus 12:11–13, 23)</a:t>
            </a:r>
            <a:endParaRPr sz="900" b="1"/>
          </a:p>
          <a:p>
            <a:pPr marL="0" lvl="0" indent="0" algn="l" rtl="0">
              <a:spcBef>
                <a:spcPts val="0"/>
              </a:spcBef>
              <a:spcAft>
                <a:spcPts val="0"/>
              </a:spcAft>
              <a:buNone/>
            </a:pPr>
            <a:r>
              <a:rPr lang="en" sz="1400"/>
              <a:t>11 It is the </a:t>
            </a:r>
            <a:r>
              <a:rPr lang="en" sz="1400" b="1">
                <a:solidFill>
                  <a:srgbClr val="FF9900"/>
                </a:solidFill>
              </a:rPr>
              <a:t>Lord’s Passover.</a:t>
            </a:r>
            <a:r>
              <a:rPr lang="en" sz="1400"/>
              <a:t> 12 “On that same night I will pass through Egypt and strike down </a:t>
            </a:r>
            <a:r>
              <a:rPr lang="en" sz="1400">
                <a:solidFill>
                  <a:srgbClr val="FF9900"/>
                </a:solidFill>
              </a:rPr>
              <a:t>every firstborn</a:t>
            </a:r>
            <a:r>
              <a:rPr lang="en" sz="1400"/>
              <a:t> of both people and animals, and I will bring judgment on all the gods of Egypt. I am the Lord. 13 </a:t>
            </a:r>
            <a:r>
              <a:rPr lang="en" sz="1400">
                <a:solidFill>
                  <a:srgbClr val="FF9900"/>
                </a:solidFill>
              </a:rPr>
              <a:t>The blood will be a sign</a:t>
            </a:r>
            <a:r>
              <a:rPr lang="en" sz="1400"/>
              <a:t> for you on the houses where you are, and when I see the blood, </a:t>
            </a:r>
            <a:r>
              <a:rPr lang="en" sz="1400">
                <a:solidFill>
                  <a:srgbClr val="FF9900"/>
                </a:solidFill>
              </a:rPr>
              <a:t>I will pass over you</a:t>
            </a:r>
            <a:r>
              <a:rPr lang="en" sz="1400"/>
              <a:t>. No destructive plague will touch you when I strike Egypt.</a:t>
            </a:r>
            <a:endParaRPr sz="1400" b="1"/>
          </a:p>
          <a:p>
            <a:pPr marL="0" lvl="0" indent="0" algn="l" rtl="0">
              <a:spcBef>
                <a:spcPts val="0"/>
              </a:spcBef>
              <a:spcAft>
                <a:spcPts val="0"/>
              </a:spcAft>
              <a:buNone/>
            </a:pPr>
            <a:r>
              <a:rPr lang="en" sz="1400"/>
              <a:t>23 When the Lord goes through the land to strike down the Egyptians, he will see the blood on the top and sides of the doorframe and will </a:t>
            </a:r>
            <a:r>
              <a:rPr lang="en" sz="1400">
                <a:solidFill>
                  <a:srgbClr val="FF9900"/>
                </a:solidFill>
              </a:rPr>
              <a:t>pass over</a:t>
            </a:r>
            <a:r>
              <a:rPr lang="en" sz="1400"/>
              <a:t> that doorway, and he will not permit the destroyer to enter your houses and strike you down.</a:t>
            </a:r>
            <a:endParaRPr sz="1400"/>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3907</Words>
  <Application>Microsoft Office PowerPoint</Application>
  <PresentationFormat>On-screen Show (16:9)</PresentationFormat>
  <Paragraphs>319</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Lato</vt:lpstr>
      <vt:lpstr>Simple Dark</vt:lpstr>
      <vt:lpstr>What Do You Want?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 I revere God?</vt:lpstr>
      <vt:lpstr>How do I revere God?</vt:lpstr>
      <vt:lpstr>How do I revere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Want?</dc:title>
  <dc:creator>niki chiou</dc:creator>
  <cp:lastModifiedBy>niki chiou</cp:lastModifiedBy>
  <cp:revision>1</cp:revision>
  <dcterms:modified xsi:type="dcterms:W3CDTF">2020-11-03T18:05:43Z</dcterms:modified>
</cp:coreProperties>
</file>